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4"/>
  </p:notesMasterIdLst>
  <p:handoutMasterIdLst>
    <p:handoutMasterId r:id="rId15"/>
  </p:handoutMasterIdLst>
  <p:sldIdLst>
    <p:sldId id="1161" r:id="rId5"/>
    <p:sldId id="1687" r:id="rId6"/>
    <p:sldId id="1681" r:id="rId7"/>
    <p:sldId id="1689" r:id="rId8"/>
    <p:sldId id="1683" r:id="rId9"/>
    <p:sldId id="1684" r:id="rId10"/>
    <p:sldId id="1685" r:id="rId11"/>
    <p:sldId id="1690" r:id="rId12"/>
    <p:sldId id="1686" r:id="rId13"/>
  </p:sldIdLst>
  <p:sldSz cx="12436475" cy="6994525"/>
  <p:notesSz cx="6858000" cy="9313863"/>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687"/>
            <p14:sldId id="1681"/>
            <p14:sldId id="1689"/>
            <p14:sldId id="1683"/>
            <p14:sldId id="1684"/>
            <p14:sldId id="1685"/>
            <p14:sldId id="1690"/>
            <p14:sldId id="16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65" userDrawn="1">
          <p15:clr>
            <a:srgbClr val="A4A3A4"/>
          </p15:clr>
        </p15:guide>
        <p15:guide id="2" pos="2093" userDrawn="1">
          <p15:clr>
            <a:srgbClr val="A4A3A4"/>
          </p15:clr>
        </p15:guide>
        <p15:guide id="3" orient="horz" pos="2934" userDrawn="1">
          <p15:clr>
            <a:srgbClr val="A4A3A4"/>
          </p15:clr>
        </p15:guide>
        <p15:guide id="4"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1" clrIdx="7">
    <p:extLst>
      <p:ext uri="{19B8F6BF-5375-455C-9EA6-DF929625EA0E}">
        <p15:presenceInfo xmlns:p15="http://schemas.microsoft.com/office/powerpoint/2012/main" userId="7ee3688e7d498933" providerId="Windows Live"/>
      </p:ext>
    </p:extLst>
  </p:cmAuthor>
  <p:cmAuthor id="1" name="Mary Feil-Jacobs" initials="MFJ" lastIdx="42" clrIdx="1"/>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106"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7E7E7"/>
    <a:srgbClr val="FFB900"/>
    <a:srgbClr val="CCCCFF"/>
    <a:srgbClr val="002050"/>
    <a:srgbClr val="00B294"/>
    <a:srgbClr val="339933"/>
    <a:srgbClr val="A71201"/>
    <a:srgbClr val="00994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F973C4-AD4D-40F2-8130-DB815C6B0F1F}" v="164" dt="2019-01-10T20:33:49.2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9" autoAdjust="0"/>
    <p:restoredTop sz="93657" autoAdjust="0"/>
  </p:normalViewPr>
  <p:slideViewPr>
    <p:cSldViewPr snapToGrid="0">
      <p:cViewPr varScale="1">
        <p:scale>
          <a:sx n="78" d="100"/>
          <a:sy n="78" d="100"/>
        </p:scale>
        <p:origin x="948" y="22"/>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268" d="100"/>
          <a:sy n="268" d="100"/>
        </p:scale>
        <p:origin x="-2333" y="-6019"/>
      </p:cViewPr>
      <p:guideLst>
        <p:guide orient="horz" pos="2865"/>
        <p:guide pos="2093"/>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queline Beauchere (CELA)" userId="S::jbeau@microsoft.com::5feabd0e-7554-4158-8393-9ced612cedf9" providerId="AD" clId="Web-{69F973C4-AD4D-40F2-8130-DB815C6B0F1F}"/>
    <pc:docChg chg="modSld">
      <pc:chgData name="Jacqueline Beauchere (CELA)" userId="S::jbeau@microsoft.com::5feabd0e-7554-4158-8393-9ced612cedf9" providerId="AD" clId="Web-{69F973C4-AD4D-40F2-8130-DB815C6B0F1F}" dt="2019-01-10T20:33:49.209" v="163" actId="20577"/>
      <pc:docMkLst>
        <pc:docMk/>
      </pc:docMkLst>
      <pc:sldChg chg="modSp">
        <pc:chgData name="Jacqueline Beauchere (CELA)" userId="S::jbeau@microsoft.com::5feabd0e-7554-4158-8393-9ced612cedf9" providerId="AD" clId="Web-{69F973C4-AD4D-40F2-8130-DB815C6B0F1F}" dt="2019-01-10T20:33:19.332" v="156" actId="20577"/>
        <pc:sldMkLst>
          <pc:docMk/>
          <pc:sldMk cId="217872123" sldId="1685"/>
        </pc:sldMkLst>
        <pc:spChg chg="mod">
          <ac:chgData name="Jacqueline Beauchere (CELA)" userId="S::jbeau@microsoft.com::5feabd0e-7554-4158-8393-9ced612cedf9" providerId="AD" clId="Web-{69F973C4-AD4D-40F2-8130-DB815C6B0F1F}" dt="2019-01-10T20:33:19.332" v="156" actId="20577"/>
          <ac:spMkLst>
            <pc:docMk/>
            <pc:sldMk cId="217872123" sldId="1685"/>
            <ac:spMk id="20" creationId="{5AF1654D-0E65-4AEE-AE3C-CF8CDC38C101}"/>
          </ac:spMkLst>
        </pc:spChg>
      </pc:sldChg>
      <pc:sldChg chg="modSp">
        <pc:chgData name="Jacqueline Beauchere (CELA)" userId="S::jbeau@microsoft.com::5feabd0e-7554-4158-8393-9ced612cedf9" providerId="AD" clId="Web-{69F973C4-AD4D-40F2-8130-DB815C6B0F1F}" dt="2019-01-10T20:06:28.360" v="100" actId="20577"/>
        <pc:sldMkLst>
          <pc:docMk/>
          <pc:sldMk cId="2086727468" sldId="1687"/>
        </pc:sldMkLst>
        <pc:spChg chg="mod">
          <ac:chgData name="Jacqueline Beauchere (CELA)" userId="S::jbeau@microsoft.com::5feabd0e-7554-4158-8393-9ced612cedf9" providerId="AD" clId="Web-{69F973C4-AD4D-40F2-8130-DB815C6B0F1F}" dt="2019-01-10T20:06:28.360" v="100" actId="20577"/>
          <ac:spMkLst>
            <pc:docMk/>
            <pc:sldMk cId="2086727468" sldId="1687"/>
            <ac:spMk id="4" creationId="{609B48BA-DB7A-48DD-BE6F-AD45CC026935}"/>
          </ac:spMkLst>
        </pc:spChg>
      </pc:sldChg>
      <pc:sldChg chg="modSp">
        <pc:chgData name="Jacqueline Beauchere (CELA)" userId="S::jbeau@microsoft.com::5feabd0e-7554-4158-8393-9ced612cedf9" providerId="AD" clId="Web-{69F973C4-AD4D-40F2-8130-DB815C6B0F1F}" dt="2019-01-10T20:13:58.753" v="125" actId="20577"/>
        <pc:sldMkLst>
          <pc:docMk/>
          <pc:sldMk cId="1787422098" sldId="1689"/>
        </pc:sldMkLst>
        <pc:spChg chg="mod">
          <ac:chgData name="Jacqueline Beauchere (CELA)" userId="S::jbeau@microsoft.com::5feabd0e-7554-4158-8393-9ced612cedf9" providerId="AD" clId="Web-{69F973C4-AD4D-40F2-8130-DB815C6B0F1F}" dt="2019-01-10T20:13:58.753" v="125" actId="20577"/>
          <ac:spMkLst>
            <pc:docMk/>
            <pc:sldMk cId="1787422098" sldId="1689"/>
            <ac:spMk id="8" creationId="{C44D9BF8-FD55-4DEB-945B-42436DC995D7}"/>
          </ac:spMkLst>
        </pc:spChg>
      </pc:sldChg>
      <pc:sldChg chg="modSp">
        <pc:chgData name="Jacqueline Beauchere (CELA)" userId="S::jbeau@microsoft.com::5feabd0e-7554-4158-8393-9ced612cedf9" providerId="AD" clId="Web-{69F973C4-AD4D-40F2-8130-DB815C6B0F1F}" dt="2019-01-10T20:33:49.209" v="163" actId="20577"/>
        <pc:sldMkLst>
          <pc:docMk/>
          <pc:sldMk cId="552979309" sldId="1690"/>
        </pc:sldMkLst>
        <pc:spChg chg="mod">
          <ac:chgData name="Jacqueline Beauchere (CELA)" userId="S::jbeau@microsoft.com::5feabd0e-7554-4158-8393-9ced612cedf9" providerId="AD" clId="Web-{69F973C4-AD4D-40F2-8130-DB815C6B0F1F}" dt="2019-01-10T20:33:49.209" v="163" actId="20577"/>
          <ac:spMkLst>
            <pc:docMk/>
            <pc:sldMk cId="552979309" sldId="1690"/>
            <ac:spMk id="5" creationId="{2ABC4267-93F9-4C29-9160-629EC3EC1C66}"/>
          </ac:spMkLst>
        </pc:spChg>
        <pc:spChg chg="mod">
          <ac:chgData name="Jacqueline Beauchere (CELA)" userId="S::jbeau@microsoft.com::5feabd0e-7554-4158-8393-9ced612cedf9" providerId="AD" clId="Web-{69F973C4-AD4D-40F2-8130-DB815C6B0F1F}" dt="2019-01-10T20:33:32.536" v="161" actId="20577"/>
          <ac:spMkLst>
            <pc:docMk/>
            <pc:sldMk cId="552979309" sldId="1690"/>
            <ac:spMk id="7" creationId="{3B4A9F95-498C-476B-B7AE-3713F52F18B9}"/>
          </ac:spMkLst>
        </pc:spChg>
        <pc:spChg chg="mod">
          <ac:chgData name="Jacqueline Beauchere (CELA)" userId="S::jbeau@microsoft.com::5feabd0e-7554-4158-8393-9ced612cedf9" providerId="AD" clId="Web-{69F973C4-AD4D-40F2-8130-DB815C6B0F1F}" dt="2019-01-10T20:33:34.192" v="162" actId="14100"/>
          <ac:spMkLst>
            <pc:docMk/>
            <pc:sldMk cId="552979309" sldId="1690"/>
            <ac:spMk id="8" creationId="{AED89F09-05B3-4605-BAF8-92E199E5CB5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dirty="0">
                <a:solidFill>
                  <a:schemeClr val="tx1">
                    <a:lumMod val="50000"/>
                  </a:schemeClr>
                </a:solidFill>
              </a:rPr>
              <a:t>Amount of pain experienced</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2651220814866726E-2"/>
          <c:y val="0.1345668742025998"/>
          <c:w val="0.76936938806681154"/>
          <c:h val="0.69827347320535316"/>
        </c:manualLayout>
      </c:layout>
      <c:barChart>
        <c:barDir val="col"/>
        <c:grouping val="stacked"/>
        <c:varyColors val="0"/>
        <c:ser>
          <c:idx val="0"/>
          <c:order val="0"/>
          <c:tx>
            <c:strRef>
              <c:f>Sheet3!$B$15</c:f>
              <c:strCache>
                <c:ptCount val="1"/>
                <c:pt idx="0">
                  <c:v>Severe pain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Ireland</c:v>
                </c:pt>
                <c:pt idx="1">
                  <c:v>Global</c:v>
                </c:pt>
              </c:strCache>
            </c:strRef>
          </c:cat>
          <c:val>
            <c:numRef>
              <c:f>Sheet3!$B$16:$B$17</c:f>
              <c:numCache>
                <c:formatCode>0%</c:formatCode>
                <c:ptCount val="2"/>
                <c:pt idx="0">
                  <c:v>0.24</c:v>
                </c:pt>
                <c:pt idx="1">
                  <c:v>0.28000000000000003</c:v>
                </c:pt>
              </c:numCache>
            </c:numRef>
          </c:val>
          <c:extLst>
            <c:ext xmlns:c16="http://schemas.microsoft.com/office/drawing/2014/chart" uri="{C3380CC4-5D6E-409C-BE32-E72D297353CC}">
              <c16:uniqueId val="{00000000-06C8-4742-B3FF-3BE91A14B3BA}"/>
            </c:ext>
          </c:extLst>
        </c:ser>
        <c:ser>
          <c:idx val="1"/>
          <c:order val="1"/>
          <c:tx>
            <c:strRef>
              <c:f>Sheet3!$C$15</c:f>
              <c:strCache>
                <c:ptCount val="1"/>
                <c:pt idx="0">
                  <c:v>Moderate pain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Ireland</c:v>
                </c:pt>
                <c:pt idx="1">
                  <c:v>Global</c:v>
                </c:pt>
              </c:strCache>
            </c:strRef>
          </c:cat>
          <c:val>
            <c:numRef>
              <c:f>Sheet3!$C$16:$C$17</c:f>
              <c:numCache>
                <c:formatCode>0%</c:formatCode>
                <c:ptCount val="2"/>
                <c:pt idx="0">
                  <c:v>0.27</c:v>
                </c:pt>
                <c:pt idx="1">
                  <c:v>0.27</c:v>
                </c:pt>
              </c:numCache>
            </c:numRef>
          </c:val>
          <c:extLst>
            <c:ext xmlns:c16="http://schemas.microsoft.com/office/drawing/2014/chart" uri="{C3380CC4-5D6E-409C-BE32-E72D297353CC}">
              <c16:uniqueId val="{00000001-06C8-4742-B3FF-3BE91A14B3BA}"/>
            </c:ext>
          </c:extLst>
        </c:ser>
        <c:ser>
          <c:idx val="2"/>
          <c:order val="2"/>
          <c:tx>
            <c:strRef>
              <c:f>Sheet3!$D$15</c:f>
              <c:strCache>
                <c:ptCount val="1"/>
                <c:pt idx="0">
                  <c:v>Mild pain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Ireland</c:v>
                </c:pt>
                <c:pt idx="1">
                  <c:v>Global</c:v>
                </c:pt>
              </c:strCache>
            </c:strRef>
          </c:cat>
          <c:val>
            <c:numRef>
              <c:f>Sheet3!$D$16:$D$17</c:f>
              <c:numCache>
                <c:formatCode>0%</c:formatCode>
                <c:ptCount val="2"/>
                <c:pt idx="0">
                  <c:v>0.28999999999999998</c:v>
                </c:pt>
                <c:pt idx="1">
                  <c:v>0.28999999999999998</c:v>
                </c:pt>
              </c:numCache>
            </c:numRef>
          </c:val>
          <c:extLst>
            <c:ext xmlns:c16="http://schemas.microsoft.com/office/drawing/2014/chart" uri="{C3380CC4-5D6E-409C-BE32-E72D297353CC}">
              <c16:uniqueId val="{00000002-06C8-4742-B3FF-3BE91A14B3BA}"/>
            </c:ext>
          </c:extLst>
        </c:ser>
        <c:ser>
          <c:idx val="3"/>
          <c:order val="3"/>
          <c:tx>
            <c:strRef>
              <c:f>Sheet3!$E$15</c:f>
              <c:strCache>
                <c:ptCount val="1"/>
                <c:pt idx="0">
                  <c:v>No pain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Ireland</c:v>
                </c:pt>
                <c:pt idx="1">
                  <c:v>Global</c:v>
                </c:pt>
              </c:strCache>
            </c:strRef>
          </c:cat>
          <c:val>
            <c:numRef>
              <c:f>Sheet3!$E$16:$E$17</c:f>
              <c:numCache>
                <c:formatCode>0%</c:formatCode>
                <c:ptCount val="2"/>
                <c:pt idx="0">
                  <c:v>0.2</c:v>
                </c:pt>
                <c:pt idx="1">
                  <c:v>0.16</c:v>
                </c:pt>
              </c:numCache>
            </c:numRef>
          </c:val>
          <c:extLst>
            <c:ext xmlns:c16="http://schemas.microsoft.com/office/drawing/2014/chart" uri="{C3380CC4-5D6E-409C-BE32-E72D297353CC}">
              <c16:uniqueId val="{00000003-06C8-4742-B3FF-3BE91A14B3BA}"/>
            </c:ext>
          </c:extLst>
        </c:ser>
        <c:dLbls>
          <c:dLblPos val="ctr"/>
          <c:showLegendKey val="0"/>
          <c:showVal val="1"/>
          <c:showCatName val="0"/>
          <c:showSerName val="0"/>
          <c:showPercent val="0"/>
          <c:showBubbleSize val="0"/>
        </c:dLbls>
        <c:gapWidth val="150"/>
        <c:overlap val="100"/>
        <c:axId val="525019104"/>
        <c:axId val="525015496"/>
      </c:barChart>
      <c:catAx>
        <c:axId val="525019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525015496"/>
        <c:crosses val="autoZero"/>
        <c:auto val="1"/>
        <c:lblAlgn val="ctr"/>
        <c:lblOffset val="100"/>
        <c:noMultiLvlLbl val="0"/>
      </c:catAx>
      <c:valAx>
        <c:axId val="525015496"/>
        <c:scaling>
          <c:orientation val="minMax"/>
        </c:scaling>
        <c:delete val="1"/>
        <c:axPos val="l"/>
        <c:numFmt formatCode="0%" sourceLinked="1"/>
        <c:majorTickMark val="none"/>
        <c:minorTickMark val="none"/>
        <c:tickLblPos val="nextTo"/>
        <c:crossAx val="525019104"/>
        <c:crosses val="autoZero"/>
        <c:crossBetween val="between"/>
      </c:valAx>
      <c:spPr>
        <a:noFill/>
        <a:ln w="25400">
          <a:noFill/>
        </a:ln>
        <a:effectLst/>
      </c:spPr>
    </c:plotArea>
    <c:legend>
      <c:legendPos val="b"/>
      <c:layout>
        <c:manualLayout>
          <c:xMode val="edge"/>
          <c:yMode val="edge"/>
          <c:x val="0.76006260622319999"/>
          <c:y val="0.40181371588355513"/>
          <c:w val="0.20775400492533316"/>
          <c:h val="0.3006806576776963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dirty="0">
                <a:solidFill>
                  <a:schemeClr val="tx1">
                    <a:lumMod val="50000"/>
                  </a:schemeClr>
                </a:solidFill>
              </a:rPr>
              <a:t>Positive Actions: Asked for help</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1744500408040143E-2"/>
          <c:y val="0.12664104144816807"/>
          <c:w val="0.66628580035845786"/>
          <c:h val="0.71604481554440058"/>
        </c:manualLayout>
      </c:layout>
      <c:barChart>
        <c:barDir val="col"/>
        <c:grouping val="stacked"/>
        <c:varyColors val="0"/>
        <c:ser>
          <c:idx val="0"/>
          <c:order val="0"/>
          <c:tx>
            <c:strRef>
              <c:f>Sheet7!$B$1</c:f>
              <c:strCache>
                <c:ptCount val="1"/>
                <c:pt idx="0">
                  <c:v>Asked for help from an adult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Sheet7!$B$2:$B$4</c:f>
              <c:numCache>
                <c:formatCode>0%</c:formatCode>
                <c:ptCount val="3"/>
                <c:pt idx="0">
                  <c:v>0.08</c:v>
                </c:pt>
                <c:pt idx="1">
                  <c:v>0.31</c:v>
                </c:pt>
                <c:pt idx="2">
                  <c:v>0.28000000000000003</c:v>
                </c:pt>
              </c:numCache>
            </c:numRef>
          </c:val>
          <c:extLst>
            <c:ext xmlns:c16="http://schemas.microsoft.com/office/drawing/2014/chart" uri="{C3380CC4-5D6E-409C-BE32-E72D297353CC}">
              <c16:uniqueId val="{00000000-B1A7-4D3F-8A19-53FEA3CB002F}"/>
            </c:ext>
          </c:extLst>
        </c:ser>
        <c:ser>
          <c:idx val="1"/>
          <c:order val="1"/>
          <c:tx>
            <c:strRef>
              <c:f>Sheet7!$C$1</c:f>
              <c:strCache>
                <c:ptCount val="1"/>
                <c:pt idx="0">
                  <c:v>Asked my parents for help</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Sheet7!$C$2:$C$4</c:f>
              <c:numCache>
                <c:formatCode>0%</c:formatCode>
                <c:ptCount val="3"/>
                <c:pt idx="0">
                  <c:v>0.08</c:v>
                </c:pt>
                <c:pt idx="1">
                  <c:v>0.47</c:v>
                </c:pt>
                <c:pt idx="2">
                  <c:v>0.42</c:v>
                </c:pt>
              </c:numCache>
            </c:numRef>
          </c:val>
          <c:extLst>
            <c:ext xmlns:c16="http://schemas.microsoft.com/office/drawing/2014/chart" uri="{C3380CC4-5D6E-409C-BE32-E72D297353CC}">
              <c16:uniqueId val="{00000001-B1A7-4D3F-8A19-53FEA3CB002F}"/>
            </c:ext>
          </c:extLst>
        </c:ser>
        <c:dLbls>
          <c:dLblPos val="ctr"/>
          <c:showLegendKey val="0"/>
          <c:showVal val="1"/>
          <c:showCatName val="0"/>
          <c:showSerName val="0"/>
          <c:showPercent val="0"/>
          <c:showBubbleSize val="0"/>
        </c:dLbls>
        <c:gapWidth val="150"/>
        <c:overlap val="100"/>
        <c:axId val="789519704"/>
        <c:axId val="789522328"/>
      </c:barChart>
      <c:catAx>
        <c:axId val="789519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789522328"/>
        <c:crosses val="autoZero"/>
        <c:auto val="1"/>
        <c:lblAlgn val="ctr"/>
        <c:lblOffset val="100"/>
        <c:noMultiLvlLbl val="0"/>
      </c:catAx>
      <c:valAx>
        <c:axId val="789522328"/>
        <c:scaling>
          <c:orientation val="minMax"/>
        </c:scaling>
        <c:delete val="1"/>
        <c:axPos val="l"/>
        <c:numFmt formatCode="0%" sourceLinked="1"/>
        <c:majorTickMark val="none"/>
        <c:minorTickMark val="none"/>
        <c:tickLblPos val="nextTo"/>
        <c:crossAx val="789519704"/>
        <c:crosses val="autoZero"/>
        <c:crossBetween val="between"/>
      </c:valAx>
      <c:spPr>
        <a:noFill/>
        <a:ln>
          <a:noFill/>
        </a:ln>
        <a:effectLst/>
      </c:spPr>
    </c:plotArea>
    <c:legend>
      <c:legendPos val="b"/>
      <c:layout>
        <c:manualLayout>
          <c:xMode val="edge"/>
          <c:yMode val="edge"/>
          <c:x val="0.69487114039519449"/>
          <c:y val="0.40375595183614321"/>
          <c:w val="0.30437440437745211"/>
          <c:h val="0.2505129798311934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4" y="0"/>
            <a:ext cx="2971800" cy="465693"/>
          </a:xfrm>
          <a:prstGeom prst="rect">
            <a:avLst/>
          </a:prstGeom>
        </p:spPr>
        <p:txBody>
          <a:bodyPr vert="horz" lIns="92395" tIns="46198" rIns="92395" bIns="46198" rtlCol="0"/>
          <a:lstStyle>
            <a:lvl1pPr algn="r">
              <a:defRPr sz="1200"/>
            </a:lvl1pPr>
          </a:lstStyle>
          <a:p>
            <a:fld id="{7CE70E58-7C41-4F7D-9599-EADE9710BA2F}" type="datetime1">
              <a:rPr lang="en-US" smtClean="0">
                <a:latin typeface="Segoe UI" pitchFamily="34" charset="0"/>
              </a:rPr>
              <a:t>1/10/2019</a:t>
            </a:fld>
            <a:endParaRPr lang="en-US" dirty="0">
              <a:latin typeface="Segoe UI" pitchFamily="34" charset="0"/>
            </a:endParaRPr>
          </a:p>
        </p:txBody>
      </p:sp>
      <p:sp>
        <p:nvSpPr>
          <p:cNvPr id="8" name="Footer Placeholder 7"/>
          <p:cNvSpPr>
            <a:spLocks noGrp="1"/>
          </p:cNvSpPr>
          <p:nvPr>
            <p:ph type="ftr" sz="quarter" idx="2"/>
          </p:nvPr>
        </p:nvSpPr>
        <p:spPr>
          <a:xfrm>
            <a:off x="0" y="8846554"/>
            <a:ext cx="5795010" cy="338610"/>
          </a:xfrm>
          <a:prstGeom prst="rect">
            <a:avLst/>
          </a:prstGeom>
        </p:spPr>
        <p:txBody>
          <a:bodyPr vert="horz" lIns="92395" tIns="46198" rIns="92395" bIns="46198" rtlCol="0" anchor="b"/>
          <a:lstStyle>
            <a:lvl1pPr algn="l">
              <a:defRPr sz="1200"/>
            </a:lvl1pPr>
          </a:lstStyle>
          <a:p>
            <a:pPr marL="402628" defTabSz="9236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783580" y="8846553"/>
            <a:ext cx="1072833" cy="465693"/>
          </a:xfrm>
          <a:prstGeom prst="rect">
            <a:avLst/>
          </a:prstGeom>
        </p:spPr>
        <p:txBody>
          <a:bodyPr vert="horz" lIns="92395" tIns="46198" rIns="92395" bIns="4619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2395" tIns="46198" rIns="92395" bIns="46198" rtlCol="0" anchor="ctr"/>
          <a:lstStyle/>
          <a:p>
            <a:endParaRPr lang="en-US" dirty="0"/>
          </a:p>
        </p:txBody>
      </p:sp>
      <p:sp>
        <p:nvSpPr>
          <p:cNvPr id="10" name="Footer Placeholder 9"/>
          <p:cNvSpPr>
            <a:spLocks noGrp="1"/>
          </p:cNvSpPr>
          <p:nvPr>
            <p:ph type="ftr" sz="quarter" idx="4"/>
          </p:nvPr>
        </p:nvSpPr>
        <p:spPr>
          <a:xfrm>
            <a:off x="1" y="8848170"/>
            <a:ext cx="5920740" cy="362576"/>
          </a:xfrm>
          <a:prstGeom prst="rect">
            <a:avLst/>
          </a:prstGeom>
        </p:spPr>
        <p:txBody>
          <a:bodyPr vert="horz" lIns="92395" tIns="46198" rIns="92395" bIns="46198" rtlCol="0" anchor="b"/>
          <a:lstStyle>
            <a:lvl1pPr marL="577474" indent="0" algn="l">
              <a:defRPr sz="1200"/>
            </a:lvl1p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3884614" y="0"/>
            <a:ext cx="2971800" cy="465693"/>
          </a:xfrm>
          <a:prstGeom prst="rect">
            <a:avLst/>
          </a:prstGeom>
        </p:spPr>
        <p:txBody>
          <a:bodyPr vert="horz" lIns="92395" tIns="46198" rIns="92395" bIns="46198" rtlCol="0"/>
          <a:lstStyle>
            <a:lvl1pPr algn="r">
              <a:defRPr sz="1200">
                <a:latin typeface="Segoe UI" pitchFamily="34" charset="0"/>
              </a:defRPr>
            </a:lvl1pPr>
          </a:lstStyle>
          <a:p>
            <a:fld id="{39ECCDAD-89B1-4858-8590-6A80AD1DF58E}" type="datetime1">
              <a:rPr lang="en-US" smtClean="0"/>
              <a:t>1/10/2019</a:t>
            </a:fld>
            <a:endParaRPr lang="en-US" dirty="0"/>
          </a:p>
        </p:txBody>
      </p:sp>
      <p:sp>
        <p:nvSpPr>
          <p:cNvPr id="12" name="Notes Placeholder 11"/>
          <p:cNvSpPr>
            <a:spLocks noGrp="1"/>
          </p:cNvSpPr>
          <p:nvPr>
            <p:ph type="body" sz="quarter" idx="3"/>
          </p:nvPr>
        </p:nvSpPr>
        <p:spPr>
          <a:xfrm>
            <a:off x="685800" y="4424085"/>
            <a:ext cx="5486400" cy="4191239"/>
          </a:xfrm>
          <a:prstGeom prst="rect">
            <a:avLst/>
          </a:prstGeom>
        </p:spPr>
        <p:txBody>
          <a:bodyPr vert="horz" lIns="92395" tIns="46198" rIns="92395" bIns="461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10" y="8846553"/>
            <a:ext cx="947103" cy="465693"/>
          </a:xfrm>
          <a:prstGeom prst="rect">
            <a:avLst/>
          </a:prstGeom>
        </p:spPr>
        <p:txBody>
          <a:bodyPr vert="horz" lIns="92395" tIns="46198" rIns="92395" bIns="4619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2558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JR add</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39681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11940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6405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8653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304169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1828801"/>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3" name="Picture 2" descr="A close up of a sign&#10;&#10;Description generated with high confidence">
            <a:extLst>
              <a:ext uri="{FF2B5EF4-FFF2-40B4-BE49-F238E27FC236}">
                <a16:creationId xmlns:a16="http://schemas.microsoft.com/office/drawing/2014/main" id="{707CF559-A3D7-4C0A-B824-E1E104BBBCF2}"/>
              </a:ext>
            </a:extLst>
          </p:cNvPr>
          <p:cNvPicPr>
            <a:picLocks noChangeAspect="1"/>
          </p:cNvPicPr>
          <p:nvPr userDrawn="1"/>
        </p:nvPicPr>
        <p:blipFill>
          <a:blip r:embed="rId3"/>
          <a:stretch>
            <a:fillRect/>
          </a:stretch>
        </p:blipFill>
        <p:spPr>
          <a:xfrm>
            <a:off x="10600029" y="6234663"/>
            <a:ext cx="1689100" cy="640080"/>
          </a:xfrm>
          <a:prstGeom prst="rect">
            <a:avLst/>
          </a:prstGeom>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bilingualsite.blogspot.com/2012_03_01_archive.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sz="4800" dirty="0"/>
              <a:t>Civility, Safety &amp; Interaction Online</a:t>
            </a:r>
          </a:p>
        </p:txBody>
      </p:sp>
      <p:sp>
        <p:nvSpPr>
          <p:cNvPr id="3" name="Text Placeholder 2"/>
          <p:cNvSpPr>
            <a:spLocks noGrp="1"/>
          </p:cNvSpPr>
          <p:nvPr>
            <p:ph type="body" sz="quarter" idx="12"/>
          </p:nvPr>
        </p:nvSpPr>
        <p:spPr>
          <a:xfrm>
            <a:off x="1147539" y="2803963"/>
            <a:ext cx="8271163" cy="1188581"/>
          </a:xfrm>
        </p:spPr>
        <p:txBody>
          <a:bodyPr/>
          <a:lstStyle/>
          <a:p>
            <a:r>
              <a:rPr lang="en-US" dirty="0"/>
              <a:t>Ireland, January 2019</a:t>
            </a:r>
          </a:p>
        </p:txBody>
      </p:sp>
      <p:pic>
        <p:nvPicPr>
          <p:cNvPr id="6" name="Picture 5" descr="flag of ireland">
            <a:extLst>
              <a:ext uri="{FF2B5EF4-FFF2-40B4-BE49-F238E27FC236}">
                <a16:creationId xmlns:a16="http://schemas.microsoft.com/office/drawing/2014/main" id="{FD93CAF6-0A47-4F71-89FB-B929F113E49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95076" y="2994785"/>
            <a:ext cx="652463" cy="403468"/>
          </a:xfrm>
          <a:prstGeom prst="rect">
            <a:avLst/>
          </a:prstGeom>
        </p:spPr>
      </p:pic>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EBC4A-1F59-4AE7-82D2-0BA81CBE6E9F}"/>
              </a:ext>
            </a:extLst>
          </p:cNvPr>
          <p:cNvSpPr>
            <a:spLocks noGrp="1"/>
          </p:cNvSpPr>
          <p:nvPr>
            <p:ph type="title"/>
          </p:nvPr>
        </p:nvSpPr>
        <p:spPr/>
        <p:txBody>
          <a:bodyPr/>
          <a:lstStyle/>
          <a:p>
            <a:r>
              <a:rPr lang="en-US" dirty="0"/>
              <a:t>Key Findings – Ireland</a:t>
            </a:r>
          </a:p>
        </p:txBody>
      </p:sp>
      <p:sp>
        <p:nvSpPr>
          <p:cNvPr id="3" name="Slide Number Placeholder 2">
            <a:extLst>
              <a:ext uri="{FF2B5EF4-FFF2-40B4-BE49-F238E27FC236}">
                <a16:creationId xmlns:a16="http://schemas.microsoft.com/office/drawing/2014/main" id="{BB934BD0-FF56-43AB-B6B4-509AD469EAF2}"/>
              </a:ext>
            </a:extLst>
          </p:cNvPr>
          <p:cNvSpPr>
            <a:spLocks noGrp="1"/>
          </p:cNvSpPr>
          <p:nvPr>
            <p:ph type="sldNum" sz="quarter" idx="4"/>
          </p:nvPr>
        </p:nvSpPr>
        <p:spPr/>
        <p:txBody>
          <a:bodyPr/>
          <a:lstStyle/>
          <a:p>
            <a:fld id="{7EFC24D6-DB8F-6B44-BA5A-9BEC68C15CAA}" type="slidenum">
              <a:rPr lang="en-US" smtClean="0"/>
              <a:pPr/>
              <a:t>2</a:t>
            </a:fld>
            <a:endParaRPr lang="en-US" dirty="0"/>
          </a:p>
        </p:txBody>
      </p:sp>
      <p:sp>
        <p:nvSpPr>
          <p:cNvPr id="4" name="Text Placeholder 1">
            <a:extLst>
              <a:ext uri="{FF2B5EF4-FFF2-40B4-BE49-F238E27FC236}">
                <a16:creationId xmlns:a16="http://schemas.microsoft.com/office/drawing/2014/main" id="{609B48BA-DB7A-48DD-BE6F-AD45CC026935}"/>
              </a:ext>
            </a:extLst>
          </p:cNvPr>
          <p:cNvSpPr txBox="1">
            <a:spLocks/>
          </p:cNvSpPr>
          <p:nvPr/>
        </p:nvSpPr>
        <p:spPr>
          <a:xfrm>
            <a:off x="548874" y="926611"/>
            <a:ext cx="11612843" cy="5873332"/>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400" dirty="0">
                <a:solidFill>
                  <a:schemeClr val="bg1"/>
                </a:solidFill>
                <a:latin typeface="+mn-lt"/>
              </a:rPr>
              <a:t>The nature of online risk types: </a:t>
            </a:r>
            <a:r>
              <a:rPr lang="en-US" sz="2000" dirty="0">
                <a:solidFill>
                  <a:schemeClr val="bg1"/>
                </a:solidFill>
              </a:rPr>
              <a:t>The types of risks that stood out for Ireland compared to the global averages included: 1) receiving offensive or obscene content, 2) being called offensive names, and 3) encountering fake news</a:t>
            </a:r>
            <a:endParaRPr lang="en-US" sz="2000" dirty="0">
              <a:solidFill>
                <a:schemeClr val="bg1"/>
              </a:solidFill>
              <a:latin typeface="+mn-lt"/>
            </a:endParaRPr>
          </a:p>
          <a:p>
            <a:pPr>
              <a:spcAft>
                <a:spcPts val="600"/>
              </a:spcAft>
            </a:pPr>
            <a:r>
              <a:rPr lang="en-US" sz="2400" dirty="0">
                <a:solidFill>
                  <a:schemeClr val="bg1"/>
                </a:solidFill>
                <a:latin typeface="+mn-lt"/>
              </a:rPr>
              <a:t>Our social circles became more risky: </a:t>
            </a:r>
            <a:r>
              <a:rPr lang="en-US" sz="2000" dirty="0">
                <a:solidFill>
                  <a:schemeClr val="bg1"/>
                </a:solidFill>
              </a:rPr>
              <a:t>Within Ireland, risks from family and friends also increased noticeably to 24% (+7%), though the gain was not as pronounced as in other countries</a:t>
            </a:r>
            <a:endParaRPr lang="en-US" sz="2000" dirty="0">
              <a:solidFill>
                <a:schemeClr val="bg1"/>
              </a:solidFill>
              <a:cs typeface="Segoe UI Light"/>
            </a:endParaRPr>
          </a:p>
          <a:p>
            <a:pPr>
              <a:spcAft>
                <a:spcPts val="600"/>
              </a:spcAft>
            </a:pPr>
            <a:r>
              <a:rPr lang="en-US" sz="2400" dirty="0">
                <a:solidFill>
                  <a:schemeClr val="bg1"/>
                </a:solidFill>
                <a:latin typeface="+mn-lt"/>
              </a:rPr>
              <a:t>The pain from online risks was significant: </a:t>
            </a:r>
            <a:r>
              <a:rPr lang="en-US" sz="2000" dirty="0">
                <a:solidFill>
                  <a:schemeClr val="bg1"/>
                </a:solidFill>
              </a:rPr>
              <a:t>Within Ireland, moderate to severe pain from online risk exposure was experienced by 51% of consumers, slightly below the global average</a:t>
            </a:r>
          </a:p>
          <a:p>
            <a:pPr>
              <a:spcAft>
                <a:spcPts val="600"/>
              </a:spcAft>
            </a:pPr>
            <a:r>
              <a:rPr lang="en-US" sz="2400" dirty="0">
                <a:solidFill>
                  <a:schemeClr val="bg1"/>
                </a:solidFill>
                <a:latin typeface="+mn-lt"/>
              </a:rPr>
              <a:t>Consequences were up; positive actions were down: </a:t>
            </a:r>
            <a:r>
              <a:rPr lang="en-US" sz="2000" dirty="0">
                <a:solidFill>
                  <a:schemeClr val="bg1"/>
                </a:solidFill>
              </a:rPr>
              <a:t>Irish consumers were in line with the WW trend for consequences and were more likely to say they had lost trust in others in the latest year’s survey vs. the prior year</a:t>
            </a:r>
            <a:endParaRPr lang="en-US" sz="2000" dirty="0">
              <a:solidFill>
                <a:schemeClr val="bg1"/>
              </a:solidFill>
              <a:cs typeface="Segoe UI Light"/>
            </a:endParaRPr>
          </a:p>
          <a:p>
            <a:pPr>
              <a:spcAft>
                <a:spcPts val="600"/>
              </a:spcAft>
            </a:pPr>
            <a:r>
              <a:rPr lang="en-US" sz="2400" dirty="0">
                <a:solidFill>
                  <a:schemeClr val="bg1"/>
                </a:solidFill>
                <a:latin typeface="+mn-lt"/>
              </a:rPr>
              <a:t>Millennials and teenage girls were hit hardest by risks: </a:t>
            </a:r>
            <a:r>
              <a:rPr lang="en-US" sz="2000" dirty="0">
                <a:solidFill>
                  <a:schemeClr val="bg1"/>
                </a:solidFill>
              </a:rPr>
              <a:t>Slightly more teenage girls in Ireland suffered moderate to severe pain than their global peers (66% vs. 64%)</a:t>
            </a:r>
            <a:endParaRPr lang="en-US" sz="2000" b="1" dirty="0">
              <a:solidFill>
                <a:schemeClr val="bg1"/>
              </a:solidFill>
            </a:endParaRPr>
          </a:p>
          <a:p>
            <a:pPr>
              <a:spcAft>
                <a:spcPts val="600"/>
              </a:spcAft>
            </a:pPr>
            <a:r>
              <a:rPr lang="en-US" sz="2400" dirty="0">
                <a:latin typeface="Segoe UI"/>
              </a:rPr>
              <a:t>There was a surge in teens asking for help. </a:t>
            </a:r>
            <a:r>
              <a:rPr lang="en-US" sz="2000" dirty="0">
                <a:solidFill>
                  <a:schemeClr val="bg1"/>
                </a:solidFill>
              </a:rPr>
              <a:t>Irish teens were higher than the global average in asking for help from parents (47%) with an online risk, and in asking for help from other adults (31%)</a:t>
            </a:r>
            <a:endParaRPr lang="en-US" sz="2000" dirty="0">
              <a:solidFill>
                <a:schemeClr val="bg1"/>
              </a:solidFill>
              <a:cs typeface="Segoe UI Light"/>
            </a:endParaRPr>
          </a:p>
          <a:p>
            <a:pPr>
              <a:spcAft>
                <a:spcPts val="600"/>
              </a:spcAft>
            </a:pPr>
            <a:r>
              <a:rPr lang="en-US" sz="2400" dirty="0">
                <a:solidFill>
                  <a:schemeClr val="bg1"/>
                </a:solidFill>
                <a:latin typeface="+mn-lt"/>
              </a:rPr>
              <a:t>Decline in Microsoft's Digital Civility Index (DCI): </a:t>
            </a:r>
            <a:r>
              <a:rPr lang="en-US" sz="2000" dirty="0">
                <a:solidFill>
                  <a:schemeClr val="bg1"/>
                </a:solidFill>
              </a:rPr>
              <a:t>Ireland (+4) registered a decline in DCI and ranks #11 of the 22 countries surveyed</a:t>
            </a:r>
            <a:endParaRPr lang="en-US" sz="2000" dirty="0">
              <a:solidFill>
                <a:schemeClr val="bg1"/>
              </a:solidFill>
              <a:cs typeface="Segoe UI Light"/>
            </a:endParaRPr>
          </a:p>
          <a:p>
            <a:pPr marL="0" indent="0">
              <a:spcAft>
                <a:spcPts val="600"/>
              </a:spcAft>
              <a:buNone/>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p:txBody>
      </p:sp>
    </p:spTree>
    <p:extLst>
      <p:ext uri="{BB962C8B-B14F-4D97-AF65-F5344CB8AC3E}">
        <p14:creationId xmlns:p14="http://schemas.microsoft.com/office/powerpoint/2010/main" val="2086727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31479"/>
            <a:ext cx="11889564" cy="917575"/>
          </a:xfrm>
        </p:spPr>
        <p:txBody>
          <a:bodyPr/>
          <a:lstStyle/>
          <a:p>
            <a:r>
              <a:rPr lang="en-US" sz="3200" dirty="0"/>
              <a:t>Nature of online risk types in Ireland</a:t>
            </a:r>
          </a:p>
        </p:txBody>
      </p:sp>
      <p:sp>
        <p:nvSpPr>
          <p:cNvPr id="4" name="Slide Number Placeholder 3"/>
          <p:cNvSpPr>
            <a:spLocks noGrp="1"/>
          </p:cNvSpPr>
          <p:nvPr>
            <p:ph type="sldNum" sz="quarter" idx="4"/>
          </p:nvPr>
        </p:nvSpPr>
        <p:spPr>
          <a:xfrm>
            <a:off x="9362332" y="6391571"/>
            <a:ext cx="2901950" cy="371475"/>
          </a:xfrm>
        </p:spPr>
        <p:txBody>
          <a:bodyPr/>
          <a:lstStyle/>
          <a:p>
            <a:fld id="{7EFC24D6-DB8F-6B44-BA5A-9BEC68C15CAA}" type="slidenum">
              <a:rPr lang="en-US" smtClean="0"/>
              <a:pPr/>
              <a:t>3</a:t>
            </a:fld>
            <a:endParaRPr lang="en-US" dirty="0"/>
          </a:p>
        </p:txBody>
      </p:sp>
      <p:sp>
        <p:nvSpPr>
          <p:cNvPr id="16" name="Text Placeholder 1">
            <a:extLst>
              <a:ext uri="{FF2B5EF4-FFF2-40B4-BE49-F238E27FC236}">
                <a16:creationId xmlns:a16="http://schemas.microsoft.com/office/drawing/2014/main" id="{870823BF-150B-490B-85F8-3C7156744FA9}"/>
              </a:ext>
            </a:extLst>
          </p:cNvPr>
          <p:cNvSpPr>
            <a:spLocks noGrp="1"/>
          </p:cNvSpPr>
          <p:nvPr>
            <p:ph type="body" sz="quarter" idx="10"/>
          </p:nvPr>
        </p:nvSpPr>
        <p:spPr>
          <a:xfrm>
            <a:off x="351696" y="994229"/>
            <a:ext cx="6099345" cy="6555641"/>
          </a:xfrm>
        </p:spPr>
        <p:txBody>
          <a:bodyPr/>
          <a:lstStyle/>
          <a:p>
            <a:pPr>
              <a:spcAft>
                <a:spcPts val="600"/>
              </a:spcAft>
            </a:pPr>
            <a:r>
              <a:rPr lang="en-US" sz="2000" dirty="0">
                <a:solidFill>
                  <a:schemeClr val="bg1"/>
                </a:solidFill>
                <a:latin typeface="+mn-lt"/>
              </a:rPr>
              <a:t>The most common type of unwanted contact experienced by people in Ireland involved strangers attempting to collect personal information, but the level was 5 points below the global average  </a:t>
            </a:r>
          </a:p>
          <a:p>
            <a:pPr>
              <a:spcAft>
                <a:spcPts val="600"/>
              </a:spcAft>
            </a:pPr>
            <a:r>
              <a:rPr lang="en-US" sz="2000" dirty="0">
                <a:solidFill>
                  <a:schemeClr val="bg1"/>
                </a:solidFill>
                <a:latin typeface="+mn-lt"/>
              </a:rPr>
              <a:t>The Irish were most likely to encounter fake news and internet hoaxes, both largely in line with the global averages  </a:t>
            </a:r>
          </a:p>
          <a:p>
            <a:pPr>
              <a:spcAft>
                <a:spcPts val="600"/>
              </a:spcAft>
            </a:pPr>
            <a:r>
              <a:rPr lang="en-US" sz="2000" dirty="0">
                <a:solidFill>
                  <a:schemeClr val="bg1"/>
                </a:solidFill>
                <a:latin typeface="+mn-lt"/>
              </a:rPr>
              <a:t>Various forms of bullying were the most typical behavioral risks experienced in Ireland, with offensive name-calling being noticeably higher than the global average (66% vs. 51%) </a:t>
            </a:r>
          </a:p>
          <a:p>
            <a:pPr>
              <a:spcAft>
                <a:spcPts val="600"/>
              </a:spcAft>
            </a:pPr>
            <a:r>
              <a:rPr lang="en-US" sz="2000" dirty="0">
                <a:solidFill>
                  <a:schemeClr val="bg1"/>
                </a:solidFill>
                <a:latin typeface="+mn-lt"/>
              </a:rPr>
              <a:t>Receipt of unwanted sexual imagery or messages dominated this category both in Ireland and globally; unwelcomed requests for sexual favors or intimate imagery were higher in Ireland vs. the rest of the world  </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27" name="TextBox 26">
            <a:extLst>
              <a:ext uri="{FF2B5EF4-FFF2-40B4-BE49-F238E27FC236}">
                <a16:creationId xmlns:a16="http://schemas.microsoft.com/office/drawing/2014/main" id="{28CF9B1A-FA7A-4D29-B4F5-B00FD7C7B1F5}"/>
              </a:ext>
            </a:extLst>
          </p:cNvPr>
          <p:cNvSpPr txBox="1"/>
          <p:nvPr/>
        </p:nvSpPr>
        <p:spPr>
          <a:xfrm>
            <a:off x="-90435" y="6526422"/>
            <a:ext cx="11734623" cy="572464"/>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Q2.01 Please choose which of the following TYPES of Unwanted Contact you have ever experienced. Q2.02 Please choose which of the following TYPES of Hoaxes, scams or, frauds you have ever experienced.</a:t>
            </a:r>
          </a:p>
          <a:p>
            <a:pPr>
              <a:lnSpc>
                <a:spcPct val="90000"/>
              </a:lnSpc>
            </a:pPr>
            <a:r>
              <a:rPr lang="en-US" sz="1000" i="1" dirty="0">
                <a:solidFill>
                  <a:schemeClr val="tx1">
                    <a:lumMod val="50000"/>
                  </a:schemeClr>
                </a:solidFill>
              </a:rPr>
              <a:t>Q2.03 Please choose which of the following TYPES of offensive behavior you have ever experienced. Q2.04. …Please choose which of the following TYPES of Sexual risks you have experienced ever.</a:t>
            </a:r>
          </a:p>
        </p:txBody>
      </p:sp>
      <p:pic>
        <p:nvPicPr>
          <p:cNvPr id="2" name="Picture 1" descr="Unwanted contact, as described in text.">
            <a:extLst>
              <a:ext uri="{FF2B5EF4-FFF2-40B4-BE49-F238E27FC236}">
                <a16:creationId xmlns:a16="http://schemas.microsoft.com/office/drawing/2014/main" id="{F52040FF-49DA-4A2A-B853-ACAEF2FFAB71}"/>
              </a:ext>
            </a:extLst>
          </p:cNvPr>
          <p:cNvPicPr>
            <a:picLocks noChangeAspect="1"/>
          </p:cNvPicPr>
          <p:nvPr/>
        </p:nvPicPr>
        <p:blipFill>
          <a:blip r:embed="rId3"/>
          <a:stretch>
            <a:fillRect/>
          </a:stretch>
        </p:blipFill>
        <p:spPr>
          <a:xfrm>
            <a:off x="7013574" y="690266"/>
            <a:ext cx="4295775" cy="5743575"/>
          </a:xfrm>
          <a:prstGeom prst="rect">
            <a:avLst/>
          </a:prstGeom>
        </p:spPr>
      </p:pic>
    </p:spTree>
    <p:extLst>
      <p:ext uri="{BB962C8B-B14F-4D97-AF65-F5344CB8AC3E}">
        <p14:creationId xmlns:p14="http://schemas.microsoft.com/office/powerpoint/2010/main" val="127912717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Social circles became riskier in Ireland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4</a:t>
            </a:fld>
            <a:endParaRPr lang="en-US" dirty="0"/>
          </a:p>
        </p:txBody>
      </p:sp>
      <p:sp>
        <p:nvSpPr>
          <p:cNvPr id="9" name="Text Placeholder 1">
            <a:extLst>
              <a:ext uri="{FF2B5EF4-FFF2-40B4-BE49-F238E27FC236}">
                <a16:creationId xmlns:a16="http://schemas.microsoft.com/office/drawing/2014/main" id="{F5E5069B-D569-4CD2-A8C4-9191F66064D6}"/>
              </a:ext>
            </a:extLst>
          </p:cNvPr>
          <p:cNvSpPr>
            <a:spLocks noGrp="1"/>
          </p:cNvSpPr>
          <p:nvPr>
            <p:ph type="body" sz="quarter" idx="10"/>
          </p:nvPr>
        </p:nvSpPr>
        <p:spPr>
          <a:xfrm>
            <a:off x="333272" y="1397419"/>
            <a:ext cx="5154805" cy="5170646"/>
          </a:xfrm>
        </p:spPr>
        <p:txBody>
          <a:bodyPr/>
          <a:lstStyle/>
          <a:p>
            <a:pPr>
              <a:spcAft>
                <a:spcPts val="600"/>
              </a:spcAft>
            </a:pPr>
            <a:r>
              <a:rPr lang="en-US" sz="2000" dirty="0">
                <a:solidFill>
                  <a:schemeClr val="bg1"/>
                </a:solidFill>
                <a:latin typeface="+mn-lt"/>
              </a:rPr>
              <a:t>Worldwide, while 62% of online risks were sourced from strangers and people respondents knew online only, family &amp; friends accounted for 28% of online risks, up 11 points YOY</a:t>
            </a:r>
          </a:p>
          <a:p>
            <a:pPr>
              <a:spcAft>
                <a:spcPts val="600"/>
              </a:spcAft>
            </a:pPr>
            <a:r>
              <a:rPr lang="en-US" sz="2000" dirty="0">
                <a:solidFill>
                  <a:schemeClr val="bg1"/>
                </a:solidFill>
                <a:latin typeface="+mn-lt"/>
              </a:rPr>
              <a:t>Within Ireland, family and friends also increased significantly to 24%, though the gain was not as pronounced as in other countries (+7% versus previous year)</a:t>
            </a: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7" name="TextBox 6">
            <a:extLst>
              <a:ext uri="{FF2B5EF4-FFF2-40B4-BE49-F238E27FC236}">
                <a16:creationId xmlns:a16="http://schemas.microsoft.com/office/drawing/2014/main" id="{7A9C7EB9-AAB5-4FB2-BA6E-C377D16E6579}"/>
              </a:ext>
            </a:extLst>
          </p:cNvPr>
          <p:cNvSpPr txBox="1"/>
          <p:nvPr/>
        </p:nvSpPr>
        <p:spPr>
          <a:xfrm>
            <a:off x="10055813" y="5698713"/>
            <a:ext cx="16212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*Added in Latest Wave</a:t>
            </a:r>
          </a:p>
        </p:txBody>
      </p:sp>
      <p:sp>
        <p:nvSpPr>
          <p:cNvPr id="14" name="TextBox 13">
            <a:extLst>
              <a:ext uri="{FF2B5EF4-FFF2-40B4-BE49-F238E27FC236}">
                <a16:creationId xmlns:a16="http://schemas.microsoft.com/office/drawing/2014/main" id="{584C647E-A243-402E-B028-8FC9C87FCBFE}"/>
              </a:ext>
            </a:extLst>
          </p:cNvPr>
          <p:cNvSpPr txBox="1"/>
          <p:nvPr/>
        </p:nvSpPr>
        <p:spPr>
          <a:xfrm>
            <a:off x="-20095" y="6646400"/>
            <a:ext cx="5721759"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Q2a. Which types of people have, in the past treated you in an unsafe or uncivil manner online?</a:t>
            </a:r>
          </a:p>
        </p:txBody>
      </p:sp>
      <p:pic>
        <p:nvPicPr>
          <p:cNvPr id="2" name="Picture 1" descr="Who treated you unsafe or uncivil">
            <a:extLst>
              <a:ext uri="{FF2B5EF4-FFF2-40B4-BE49-F238E27FC236}">
                <a16:creationId xmlns:a16="http://schemas.microsoft.com/office/drawing/2014/main" id="{C30A62B8-D3B8-47E3-AC68-881A14B050DE}"/>
              </a:ext>
            </a:extLst>
          </p:cNvPr>
          <p:cNvPicPr>
            <a:picLocks noChangeAspect="1"/>
          </p:cNvPicPr>
          <p:nvPr/>
        </p:nvPicPr>
        <p:blipFill>
          <a:blip r:embed="rId3"/>
          <a:stretch>
            <a:fillRect/>
          </a:stretch>
        </p:blipFill>
        <p:spPr>
          <a:xfrm>
            <a:off x="5883378" y="1265401"/>
            <a:ext cx="6219825" cy="4867275"/>
          </a:xfrm>
          <a:prstGeom prst="rect">
            <a:avLst/>
          </a:prstGeom>
        </p:spPr>
      </p:pic>
      <p:sp>
        <p:nvSpPr>
          <p:cNvPr id="8" name="Speech Bubble: Rectangle with Corners Rounded 7">
            <a:extLst>
              <a:ext uri="{FF2B5EF4-FFF2-40B4-BE49-F238E27FC236}">
                <a16:creationId xmlns:a16="http://schemas.microsoft.com/office/drawing/2014/main" id="{C44D9BF8-FD55-4DEB-945B-42436DC995D7}"/>
              </a:ext>
            </a:extLst>
          </p:cNvPr>
          <p:cNvSpPr/>
          <p:nvPr/>
        </p:nvSpPr>
        <p:spPr bwMode="auto">
          <a:xfrm>
            <a:off x="5660744" y="5877222"/>
            <a:ext cx="2167623" cy="988810"/>
          </a:xfrm>
          <a:prstGeom prst="wedgeRoundRectCallout">
            <a:avLst>
              <a:gd name="adj1" fmla="val 34473"/>
              <a:gd name="adj2" fmla="val -113925"/>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Risks from family &amp; friends +7 in Ireland</a:t>
            </a:r>
          </a:p>
          <a:p>
            <a:pPr algn="ctr" defTabSz="932472" fontAlgn="base">
              <a:lnSpc>
                <a:spcPct val="90000"/>
              </a:lnSpc>
              <a:spcBef>
                <a:spcPct val="0"/>
              </a:spcBef>
              <a:spcAft>
                <a:spcPct val="0"/>
              </a:spcAft>
            </a:pPr>
            <a:r>
              <a:rPr lang="en-US" sz="1400" dirty="0">
                <a:ea typeface="Segoe UI" pitchFamily="34" charset="0"/>
                <a:cs typeface="Segoe UI" pitchFamily="34" charset="0"/>
              </a:rPr>
              <a:t>(+11 WW)</a:t>
            </a:r>
          </a:p>
        </p:txBody>
      </p:sp>
    </p:spTree>
    <p:extLst>
      <p:ext uri="{BB962C8B-B14F-4D97-AF65-F5344CB8AC3E}">
        <p14:creationId xmlns:p14="http://schemas.microsoft.com/office/powerpoint/2010/main" val="1787422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Severe pain from online risks was lower in Ireland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5</a:t>
            </a:fld>
            <a:endParaRPr lang="en-US" dirty="0"/>
          </a:p>
        </p:txBody>
      </p:sp>
      <p:sp>
        <p:nvSpPr>
          <p:cNvPr id="9" name="Text Placeholder 1">
            <a:extLst>
              <a:ext uri="{FF2B5EF4-FFF2-40B4-BE49-F238E27FC236}">
                <a16:creationId xmlns:a16="http://schemas.microsoft.com/office/drawing/2014/main" id="{906D9CD0-B8A0-447F-936B-8578220DC757}"/>
              </a:ext>
            </a:extLst>
          </p:cNvPr>
          <p:cNvSpPr>
            <a:spLocks noGrp="1"/>
          </p:cNvSpPr>
          <p:nvPr>
            <p:ph type="body" sz="quarter" idx="10"/>
          </p:nvPr>
        </p:nvSpPr>
        <p:spPr>
          <a:xfrm>
            <a:off x="333272" y="1397419"/>
            <a:ext cx="5154805" cy="5447645"/>
          </a:xfrm>
        </p:spPr>
        <p:txBody>
          <a:bodyPr/>
          <a:lstStyle/>
          <a:p>
            <a:pPr>
              <a:spcAft>
                <a:spcPts val="600"/>
              </a:spcAft>
            </a:pPr>
            <a:r>
              <a:rPr lang="en-US" sz="2000" dirty="0">
                <a:solidFill>
                  <a:schemeClr val="bg1"/>
                </a:solidFill>
                <a:latin typeface="+mn-lt"/>
              </a:rPr>
              <a:t>Worldwide, 55% of consumers reported experiencing moderate or severe pain due to online risks, with 16% saying they felt no pain at all</a:t>
            </a:r>
          </a:p>
          <a:p>
            <a:pPr>
              <a:spcAft>
                <a:spcPts val="600"/>
              </a:spcAft>
            </a:pPr>
            <a:r>
              <a:rPr lang="en-US" sz="2000" dirty="0">
                <a:solidFill>
                  <a:schemeClr val="bg1"/>
                </a:solidFill>
                <a:latin typeface="+mn-lt"/>
              </a:rPr>
              <a:t>Within Ireland, moderate to severe pain was experienced by 51% of consumers, slightly below the global average; meanwhile, people in Ireland reported below-average levels of severe pain compared to the rest of the world (24% vs. 28%) </a:t>
            </a:r>
            <a:endParaRPr lang="en-US" sz="2000" b="1" dirty="0">
              <a:solidFill>
                <a:schemeClr val="bg1"/>
              </a:solidFill>
              <a:latin typeface="+mn-lt"/>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10" name="TextBox 9">
            <a:extLst>
              <a:ext uri="{FF2B5EF4-FFF2-40B4-BE49-F238E27FC236}">
                <a16:creationId xmlns:a16="http://schemas.microsoft.com/office/drawing/2014/main" id="{681EF6A9-D5C2-41DE-AEED-432332C2CDF8}"/>
              </a:ext>
            </a:extLst>
          </p:cNvPr>
          <p:cNvSpPr txBox="1"/>
          <p:nvPr/>
        </p:nvSpPr>
        <p:spPr>
          <a:xfrm>
            <a:off x="-70338" y="6628895"/>
            <a:ext cx="51446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Q5.1: How much emotional, psychological or physical pain did you suffer because of… </a:t>
            </a:r>
          </a:p>
        </p:txBody>
      </p:sp>
      <p:graphicFrame>
        <p:nvGraphicFramePr>
          <p:cNvPr id="7" name="Chart 6" descr="Amount of pain experienced">
            <a:extLst>
              <a:ext uri="{FF2B5EF4-FFF2-40B4-BE49-F238E27FC236}">
                <a16:creationId xmlns:a16="http://schemas.microsoft.com/office/drawing/2014/main" id="{86404814-EC81-439D-877F-4EA18AB0ED0D}"/>
              </a:ext>
            </a:extLst>
          </p:cNvPr>
          <p:cNvGraphicFramePr>
            <a:graphicFrameLocks/>
          </p:cNvGraphicFramePr>
          <p:nvPr>
            <p:extLst>
              <p:ext uri="{D42A27DB-BD31-4B8C-83A1-F6EECF244321}">
                <p14:modId xmlns:p14="http://schemas.microsoft.com/office/powerpoint/2010/main" val="2613211054"/>
              </p:ext>
            </p:extLst>
          </p:nvPr>
        </p:nvGraphicFramePr>
        <p:xfrm>
          <a:off x="6044406" y="1489867"/>
          <a:ext cx="5699919" cy="45585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79625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Ireland fared better in consequences from risks, but showed drops in taking positive action</a:t>
            </a:r>
          </a:p>
        </p:txBody>
      </p:sp>
      <p:sp>
        <p:nvSpPr>
          <p:cNvPr id="4" name="Slide Number Placeholder 3"/>
          <p:cNvSpPr>
            <a:spLocks noGrp="1"/>
          </p:cNvSpPr>
          <p:nvPr>
            <p:ph type="sldNum" sz="quarter" idx="4"/>
          </p:nvPr>
        </p:nvSpPr>
        <p:spPr/>
        <p:txBody>
          <a:bodyPr/>
          <a:lstStyle/>
          <a:p>
            <a:fld id="{7EFC24D6-DB8F-6B44-BA5A-9BEC68C15CAA}" type="slidenum">
              <a:rPr lang="en-US" smtClean="0"/>
              <a:pPr/>
              <a:t>6</a:t>
            </a:fld>
            <a:endParaRPr lang="en-US" dirty="0"/>
          </a:p>
        </p:txBody>
      </p:sp>
      <p:sp>
        <p:nvSpPr>
          <p:cNvPr id="14" name="Text Placeholder 1">
            <a:extLst>
              <a:ext uri="{FF2B5EF4-FFF2-40B4-BE49-F238E27FC236}">
                <a16:creationId xmlns:a16="http://schemas.microsoft.com/office/drawing/2014/main" id="{3B3128F5-E511-4FA1-9B2C-61844C11C9D7}"/>
              </a:ext>
            </a:extLst>
          </p:cNvPr>
          <p:cNvSpPr>
            <a:spLocks noGrp="1"/>
          </p:cNvSpPr>
          <p:nvPr>
            <p:ph type="body" sz="quarter" idx="10"/>
          </p:nvPr>
        </p:nvSpPr>
        <p:spPr>
          <a:xfrm>
            <a:off x="622997" y="1509482"/>
            <a:ext cx="5327860" cy="5170646"/>
          </a:xfrm>
        </p:spPr>
        <p:txBody>
          <a:bodyPr/>
          <a:lstStyle/>
          <a:p>
            <a:pPr>
              <a:spcAft>
                <a:spcPts val="600"/>
              </a:spcAft>
            </a:pPr>
            <a:r>
              <a:rPr lang="en-US" sz="2000" dirty="0">
                <a:solidFill>
                  <a:schemeClr val="bg1"/>
                </a:solidFill>
                <a:latin typeface="+mn-lt"/>
              </a:rPr>
              <a:t>Worldwide, there was an increase in consequences and a decrease in positive actions; the top five consequences showed 3- or 4-point increases from the previous year; people also were less likely to take positive actions (-3 to -5 points)</a:t>
            </a:r>
          </a:p>
          <a:p>
            <a:pPr>
              <a:spcAft>
                <a:spcPts val="600"/>
              </a:spcAft>
            </a:pPr>
            <a:r>
              <a:rPr lang="en-US" sz="2000" dirty="0">
                <a:solidFill>
                  <a:schemeClr val="bg1"/>
                </a:solidFill>
                <a:latin typeface="+mn-lt"/>
              </a:rPr>
              <a:t>Irish consumers were in line with the WW trend for consequences, and were more likely to say they had lost trust in others and became stressed </a:t>
            </a:r>
          </a:p>
          <a:p>
            <a:pPr>
              <a:spcAft>
                <a:spcPts val="600"/>
              </a:spcAft>
            </a:pPr>
            <a:r>
              <a:rPr lang="en-US" sz="2000" dirty="0">
                <a:solidFill>
                  <a:schemeClr val="bg1"/>
                </a:solidFill>
                <a:latin typeface="+mn-lt"/>
              </a:rPr>
              <a:t>Ireland showed drops in positive actions take following online risk exposure; consumers were less likely to pause before replying to someone whom they disagreed with online and were less likely to defend someone who was treated poorly </a:t>
            </a:r>
            <a:endParaRPr lang="en-US" sz="2000" b="1" dirty="0">
              <a:solidFill>
                <a:schemeClr val="bg1"/>
              </a:solidFill>
              <a:latin typeface="+mn-lt"/>
            </a:endParaRPr>
          </a:p>
        </p:txBody>
      </p:sp>
      <p:sp>
        <p:nvSpPr>
          <p:cNvPr id="8" name="Rectangle 7">
            <a:extLst>
              <a:ext uri="{FF2B5EF4-FFF2-40B4-BE49-F238E27FC236}">
                <a16:creationId xmlns:a16="http://schemas.microsoft.com/office/drawing/2014/main" id="{09A480D1-17CF-4B13-AB39-7BD642178A74}"/>
              </a:ext>
            </a:extLst>
          </p:cNvPr>
          <p:cNvSpPr/>
          <p:nvPr/>
        </p:nvSpPr>
        <p:spPr>
          <a:xfrm>
            <a:off x="31445" y="6630957"/>
            <a:ext cx="6216650" cy="400110"/>
          </a:xfrm>
          <a:prstGeom prst="rect">
            <a:avLst/>
          </a:prstGeom>
        </p:spPr>
        <p:txBody>
          <a:bodyPr anchor="t">
            <a:spAutoFit/>
          </a:bodyPr>
          <a:lstStyle/>
          <a:p>
            <a:r>
              <a:rPr lang="en-US" sz="1000" i="1" dirty="0">
                <a:solidFill>
                  <a:schemeClr val="bg1">
                    <a:lumMod val="50000"/>
                    <a:lumOff val="50000"/>
                  </a:schemeClr>
                </a:solidFill>
              </a:rPr>
              <a:t>*Worldwide trend based on 20 countries common in latest research and prior year </a:t>
            </a:r>
          </a:p>
          <a:p>
            <a:r>
              <a:rPr lang="en-US" sz="1000" i="1" dirty="0">
                <a:solidFill>
                  <a:schemeClr val="bg1">
                    <a:lumMod val="50000"/>
                    <a:lumOff val="50000"/>
                  </a:schemeClr>
                </a:solidFill>
              </a:rPr>
              <a:t>**Digital Civility Challenge item</a:t>
            </a:r>
          </a:p>
        </p:txBody>
      </p:sp>
      <p:pic>
        <p:nvPicPr>
          <p:cNvPr id="2" name="Picture 1" descr="Consequences and positive actions">
            <a:extLst>
              <a:ext uri="{FF2B5EF4-FFF2-40B4-BE49-F238E27FC236}">
                <a16:creationId xmlns:a16="http://schemas.microsoft.com/office/drawing/2014/main" id="{9F38B1A3-1674-4794-AEAF-A6F34301D9A6}"/>
              </a:ext>
            </a:extLst>
          </p:cNvPr>
          <p:cNvPicPr>
            <a:picLocks noChangeAspect="1"/>
          </p:cNvPicPr>
          <p:nvPr/>
        </p:nvPicPr>
        <p:blipFill>
          <a:blip r:embed="rId3"/>
          <a:stretch>
            <a:fillRect/>
          </a:stretch>
        </p:blipFill>
        <p:spPr>
          <a:xfrm>
            <a:off x="6122986" y="1551259"/>
            <a:ext cx="5806033" cy="3249341"/>
          </a:xfrm>
          <a:prstGeom prst="rect">
            <a:avLst/>
          </a:prstGeom>
        </p:spPr>
      </p:pic>
    </p:spTree>
    <p:extLst>
      <p:ext uri="{BB962C8B-B14F-4D97-AF65-F5344CB8AC3E}">
        <p14:creationId xmlns:p14="http://schemas.microsoft.com/office/powerpoint/2010/main" val="3444543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Millennials and teenage girls were hit the hardest</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sp>
        <p:nvSpPr>
          <p:cNvPr id="20" name="Text Placeholder 1">
            <a:extLst>
              <a:ext uri="{FF2B5EF4-FFF2-40B4-BE49-F238E27FC236}">
                <a16:creationId xmlns:a16="http://schemas.microsoft.com/office/drawing/2014/main" id="{5AF1654D-0E65-4AEE-AE3C-CF8CDC38C101}"/>
              </a:ext>
            </a:extLst>
          </p:cNvPr>
          <p:cNvSpPr>
            <a:spLocks noGrp="1"/>
          </p:cNvSpPr>
          <p:nvPr>
            <p:ph type="body" sz="quarter" idx="10"/>
          </p:nvPr>
        </p:nvSpPr>
        <p:spPr>
          <a:xfrm>
            <a:off x="482323" y="1287407"/>
            <a:ext cx="4119824" cy="4893647"/>
          </a:xfrm>
        </p:spPr>
        <p:txBody>
          <a:bodyPr vert="horz" wrap="square" lIns="146304" tIns="91440" rIns="146304" bIns="91440" rtlCol="0" anchor="t">
            <a:spAutoFit/>
          </a:bodyPr>
          <a:lstStyle/>
          <a:p>
            <a:pPr>
              <a:spcAft>
                <a:spcPts val="600"/>
              </a:spcAft>
            </a:pPr>
            <a:r>
              <a:rPr lang="en-US" sz="2000" dirty="0">
                <a:solidFill>
                  <a:schemeClr val="bg1"/>
                </a:solidFill>
                <a:latin typeface="+mn-lt"/>
              </a:rPr>
              <a:t>Online risks had some of the strongest impacts on millennials and teenage girls in terms of risk exposure, consequences and the attendant psychological, physical and emotional pain</a:t>
            </a:r>
          </a:p>
          <a:p>
            <a:pPr>
              <a:spcAft>
                <a:spcPts val="600"/>
              </a:spcAft>
            </a:pPr>
            <a:r>
              <a:rPr lang="en-US" sz="2000" dirty="0">
                <a:solidFill>
                  <a:schemeClr val="bg1"/>
                </a:solidFill>
                <a:latin typeface="+mn-lt"/>
              </a:rPr>
              <a:t>Overall exposure to risks as measured by DCI and average number of risks was slightly higher than the global averages</a:t>
            </a:r>
          </a:p>
          <a:p>
            <a:pPr>
              <a:spcAft>
                <a:spcPts val="600"/>
              </a:spcAft>
            </a:pPr>
            <a:r>
              <a:rPr lang="en-US" sz="2000" dirty="0">
                <a:solidFill>
                  <a:schemeClr val="bg1"/>
                </a:solidFill>
                <a:latin typeface="+mn-lt"/>
              </a:rPr>
              <a:t>More teenage girls in Ireland suffered moderate to severe pain than their global peers (66% vs. 64%)</a:t>
            </a:r>
            <a:endParaRPr lang="en-US" sz="2000" b="1" dirty="0">
              <a:solidFill>
                <a:schemeClr val="bg1"/>
              </a:solidFill>
              <a:latin typeface="+mn-lt"/>
            </a:endParaRPr>
          </a:p>
        </p:txBody>
      </p:sp>
      <p:sp>
        <p:nvSpPr>
          <p:cNvPr id="10" name="Rectangle 9">
            <a:extLst>
              <a:ext uri="{FF2B5EF4-FFF2-40B4-BE49-F238E27FC236}">
                <a16:creationId xmlns:a16="http://schemas.microsoft.com/office/drawing/2014/main" id="{D1751417-25CF-4051-9403-DE2ECC709714}"/>
              </a:ext>
            </a:extLst>
          </p:cNvPr>
          <p:cNvSpPr/>
          <p:nvPr/>
        </p:nvSpPr>
        <p:spPr>
          <a:xfrm>
            <a:off x="32760" y="6557908"/>
            <a:ext cx="11753956" cy="707886"/>
          </a:xfrm>
          <a:prstGeom prst="rect">
            <a:avLst/>
          </a:prstGeom>
        </p:spPr>
        <p:txBody>
          <a:bodyPr wrap="square">
            <a:spAutoFit/>
          </a:bodyPr>
          <a:lstStyle/>
          <a:p>
            <a:r>
              <a:rPr lang="en-US" sz="1000" i="1" dirty="0">
                <a:solidFill>
                  <a:schemeClr val="tx1">
                    <a:lumMod val="50000"/>
                  </a:schemeClr>
                </a:solidFill>
              </a:rPr>
              <a:t>Q2: Which of these has ever happened to you or to a friend/family member ONLINE? Q9: ….Please tell us if any of the following has ever happened to you or to a friend/family member as a consequence of being treated uncivilly? Q5.1: How much emotional, psychological or physical pain did you suffer because of… </a:t>
            </a:r>
          </a:p>
          <a:p>
            <a:endParaRPr lang="en-US" sz="1000" i="1" dirty="0">
              <a:solidFill>
                <a:schemeClr val="tx1">
                  <a:lumMod val="50000"/>
                </a:schemeClr>
              </a:solidFill>
            </a:endParaRPr>
          </a:p>
          <a:p>
            <a:endParaRPr lang="en-US" sz="1000" i="1" dirty="0">
              <a:solidFill>
                <a:schemeClr val="tx1">
                  <a:lumMod val="50000"/>
                </a:schemeClr>
              </a:solidFill>
            </a:endParaRPr>
          </a:p>
        </p:txBody>
      </p:sp>
      <p:pic>
        <p:nvPicPr>
          <p:cNvPr id="2" name="Picture 1" descr="DCI, Average number of risks, consequences and moderate to severe pain percentages.">
            <a:extLst>
              <a:ext uri="{FF2B5EF4-FFF2-40B4-BE49-F238E27FC236}">
                <a16:creationId xmlns:a16="http://schemas.microsoft.com/office/drawing/2014/main" id="{96724405-4E57-4729-A3B9-442379EDDBD1}"/>
              </a:ext>
            </a:extLst>
          </p:cNvPr>
          <p:cNvPicPr>
            <a:picLocks noChangeAspect="1"/>
          </p:cNvPicPr>
          <p:nvPr/>
        </p:nvPicPr>
        <p:blipFill>
          <a:blip r:embed="rId3"/>
          <a:stretch>
            <a:fillRect/>
          </a:stretch>
        </p:blipFill>
        <p:spPr>
          <a:xfrm>
            <a:off x="4753252" y="1253358"/>
            <a:ext cx="7200900" cy="5114925"/>
          </a:xfrm>
          <a:prstGeom prst="rect">
            <a:avLst/>
          </a:prstGeom>
        </p:spPr>
      </p:pic>
    </p:spTree>
    <p:extLst>
      <p:ext uri="{BB962C8B-B14F-4D97-AF65-F5344CB8AC3E}">
        <p14:creationId xmlns:p14="http://schemas.microsoft.com/office/powerpoint/2010/main" val="2178721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0ACE-559C-4FBC-8F7F-8B8D63C2336D}"/>
              </a:ext>
            </a:extLst>
          </p:cNvPr>
          <p:cNvSpPr>
            <a:spLocks noGrp="1"/>
          </p:cNvSpPr>
          <p:nvPr>
            <p:ph type="title"/>
          </p:nvPr>
        </p:nvSpPr>
        <p:spPr/>
        <p:txBody>
          <a:bodyPr/>
          <a:lstStyle/>
          <a:p>
            <a:r>
              <a:rPr lang="en-US" dirty="0"/>
              <a:t>More teens asked for help with online risks</a:t>
            </a:r>
          </a:p>
        </p:txBody>
      </p:sp>
      <p:sp>
        <p:nvSpPr>
          <p:cNvPr id="3" name="Slide Number Placeholder 2">
            <a:extLst>
              <a:ext uri="{FF2B5EF4-FFF2-40B4-BE49-F238E27FC236}">
                <a16:creationId xmlns:a16="http://schemas.microsoft.com/office/drawing/2014/main" id="{D7310EFB-ABDC-4AFA-A61E-50BEED8B0782}"/>
              </a:ext>
            </a:extLst>
          </p:cNvPr>
          <p:cNvSpPr>
            <a:spLocks noGrp="1"/>
          </p:cNvSpPr>
          <p:nvPr>
            <p:ph type="sldNum" sz="quarter" idx="4"/>
          </p:nvPr>
        </p:nvSpPr>
        <p:spPr/>
        <p:txBody>
          <a:bodyPr/>
          <a:lstStyle/>
          <a:p>
            <a:fld id="{7EFC24D6-DB8F-6B44-BA5A-9BEC68C15CAA}" type="slidenum">
              <a:rPr lang="en-US" smtClean="0"/>
              <a:pPr/>
              <a:t>8</a:t>
            </a:fld>
            <a:endParaRPr lang="en-US" dirty="0"/>
          </a:p>
        </p:txBody>
      </p:sp>
      <p:sp>
        <p:nvSpPr>
          <p:cNvPr id="5" name="Text Placeholder 1">
            <a:extLst>
              <a:ext uri="{FF2B5EF4-FFF2-40B4-BE49-F238E27FC236}">
                <a16:creationId xmlns:a16="http://schemas.microsoft.com/office/drawing/2014/main" id="{2ABC4267-93F9-4C29-9160-629EC3EC1C66}"/>
              </a:ext>
            </a:extLst>
          </p:cNvPr>
          <p:cNvSpPr txBox="1">
            <a:spLocks/>
          </p:cNvSpPr>
          <p:nvPr/>
        </p:nvSpPr>
        <p:spPr>
          <a:xfrm>
            <a:off x="482323" y="1418314"/>
            <a:ext cx="4119824" cy="4576637"/>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Worldwide, there was a surge in teenagers asking for help with online risks from both parents (+32 points to 42%) and adults (+19 points to 28%)</a:t>
            </a:r>
          </a:p>
          <a:p>
            <a:pPr>
              <a:spcAft>
                <a:spcPts val="600"/>
              </a:spcAft>
            </a:pPr>
            <a:r>
              <a:rPr lang="en-US" sz="2000" dirty="0">
                <a:solidFill>
                  <a:schemeClr val="bg1"/>
                </a:solidFill>
                <a:latin typeface="+mn-lt"/>
              </a:rPr>
              <a:t>In Ireland, teens were higher than the global average in asking for help from parents (47% vs. 42%) and in asking for help from other adults (31% vs. 28%)</a:t>
            </a:r>
            <a:endParaRPr lang="en-US" sz="2000" dirty="0">
              <a:solidFill>
                <a:schemeClr val="bg1"/>
              </a:solidFill>
              <a:latin typeface="+mn-lt"/>
              <a:cs typeface="Segoe UI"/>
            </a:endParaRPr>
          </a:p>
        </p:txBody>
      </p:sp>
      <p:sp>
        <p:nvSpPr>
          <p:cNvPr id="6" name="Rectangle 5">
            <a:extLst>
              <a:ext uri="{FF2B5EF4-FFF2-40B4-BE49-F238E27FC236}">
                <a16:creationId xmlns:a16="http://schemas.microsoft.com/office/drawing/2014/main" id="{E282D1DD-5514-4A28-8428-CA3964B6A31B}"/>
              </a:ext>
            </a:extLst>
          </p:cNvPr>
          <p:cNvSpPr/>
          <p:nvPr/>
        </p:nvSpPr>
        <p:spPr>
          <a:xfrm>
            <a:off x="42217" y="6699251"/>
            <a:ext cx="6824792" cy="230832"/>
          </a:xfrm>
          <a:prstGeom prst="rect">
            <a:avLst/>
          </a:prstGeom>
        </p:spPr>
        <p:txBody>
          <a:bodyPr wrap="square">
            <a:spAutoFit/>
          </a:bodyPr>
          <a:lstStyle/>
          <a:p>
            <a:pPr>
              <a:lnSpc>
                <a:spcPct val="90000"/>
              </a:lnSpc>
            </a:pPr>
            <a:r>
              <a:rPr lang="en-US" sz="1000" i="1" dirty="0">
                <a:solidFill>
                  <a:schemeClr val="tx1">
                    <a:lumMod val="50000"/>
                  </a:schemeClr>
                </a:solidFill>
              </a:rPr>
              <a:t>Q12: Have you ever taken any of the following actions after you were treated in an unsafe or uncivil manner online?</a:t>
            </a:r>
          </a:p>
        </p:txBody>
      </p:sp>
      <p:graphicFrame>
        <p:nvGraphicFramePr>
          <p:cNvPr id="9" name="Chart 8" descr="Positive actions: asked for help.">
            <a:extLst>
              <a:ext uri="{FF2B5EF4-FFF2-40B4-BE49-F238E27FC236}">
                <a16:creationId xmlns:a16="http://schemas.microsoft.com/office/drawing/2014/main" id="{DCF37868-AB03-4E34-A2B1-FE1A00A8C362}"/>
              </a:ext>
            </a:extLst>
          </p:cNvPr>
          <p:cNvGraphicFramePr>
            <a:graphicFrameLocks/>
          </p:cNvGraphicFramePr>
          <p:nvPr>
            <p:extLst>
              <p:ext uri="{D42A27DB-BD31-4B8C-83A1-F6EECF244321}">
                <p14:modId xmlns:p14="http://schemas.microsoft.com/office/powerpoint/2010/main" val="2759504219"/>
              </p:ext>
            </p:extLst>
          </p:nvPr>
        </p:nvGraphicFramePr>
        <p:xfrm>
          <a:off x="5129360" y="1475933"/>
          <a:ext cx="6824792" cy="4960234"/>
        </p:xfrm>
        <a:graphic>
          <a:graphicData uri="http://schemas.openxmlformats.org/drawingml/2006/chart">
            <c:chart xmlns:c="http://schemas.openxmlformats.org/drawingml/2006/chart" xmlns:r="http://schemas.openxmlformats.org/officeDocument/2006/relationships" r:id="rId2"/>
          </a:graphicData>
        </a:graphic>
      </p:graphicFrame>
      <p:sp>
        <p:nvSpPr>
          <p:cNvPr id="7" name="Speech Bubble: Rectangle with Corners Rounded 6">
            <a:extLst>
              <a:ext uri="{FF2B5EF4-FFF2-40B4-BE49-F238E27FC236}">
                <a16:creationId xmlns:a16="http://schemas.microsoft.com/office/drawing/2014/main" id="{3B4A9F95-498C-476B-B7AE-3713F52F18B9}"/>
              </a:ext>
            </a:extLst>
          </p:cNvPr>
          <p:cNvSpPr/>
          <p:nvPr/>
        </p:nvSpPr>
        <p:spPr bwMode="auto">
          <a:xfrm>
            <a:off x="4983853" y="2608804"/>
            <a:ext cx="1883156" cy="819536"/>
          </a:xfrm>
          <a:prstGeom prst="wedgeRoundRectCallout">
            <a:avLst>
              <a:gd name="adj1" fmla="val 73587"/>
              <a:gd name="adj2" fmla="val 135696"/>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parents for help jumped 39 points</a:t>
            </a:r>
          </a:p>
        </p:txBody>
      </p:sp>
      <p:sp>
        <p:nvSpPr>
          <p:cNvPr id="8" name="Speech Bubble: Rectangle with Corners Rounded 7">
            <a:extLst>
              <a:ext uri="{FF2B5EF4-FFF2-40B4-BE49-F238E27FC236}">
                <a16:creationId xmlns:a16="http://schemas.microsoft.com/office/drawing/2014/main" id="{AED89F09-05B3-4605-BAF8-92E199E5CB56}"/>
              </a:ext>
            </a:extLst>
          </p:cNvPr>
          <p:cNvSpPr/>
          <p:nvPr/>
        </p:nvSpPr>
        <p:spPr bwMode="auto">
          <a:xfrm>
            <a:off x="4776161" y="3956050"/>
            <a:ext cx="1999970" cy="684810"/>
          </a:xfrm>
          <a:prstGeom prst="wedgeRoundRectCallout">
            <a:avLst>
              <a:gd name="adj1" fmla="val 73254"/>
              <a:gd name="adj2" fmla="val 14947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Asking an adult for help rose 23 points</a:t>
            </a:r>
          </a:p>
        </p:txBody>
      </p:sp>
    </p:spTree>
    <p:extLst>
      <p:ext uri="{BB962C8B-B14F-4D97-AF65-F5344CB8AC3E}">
        <p14:creationId xmlns:p14="http://schemas.microsoft.com/office/powerpoint/2010/main" val="5529793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2177" y="1212849"/>
            <a:ext cx="4702628" cy="2954655"/>
          </a:xfrm>
        </p:spPr>
        <p:txBody>
          <a:bodyPr/>
          <a:lstStyle/>
          <a:p>
            <a:pPr>
              <a:spcAft>
                <a:spcPts val="600"/>
              </a:spcAft>
            </a:pPr>
            <a:r>
              <a:rPr lang="en-US" sz="2000" dirty="0">
                <a:solidFill>
                  <a:schemeClr val="bg1"/>
                </a:solidFill>
                <a:latin typeface="+mn-lt"/>
              </a:rPr>
              <a:t>Worldwide, Microsoft’s Digital Civility Index (DCI) fell two points from the previous year, driven by a widespread decline in unwanted contact </a:t>
            </a:r>
          </a:p>
          <a:p>
            <a:pPr>
              <a:spcAft>
                <a:spcPts val="600"/>
              </a:spcAft>
            </a:pPr>
            <a:r>
              <a:rPr lang="en-US" sz="2000" dirty="0">
                <a:solidFill>
                  <a:schemeClr val="bg1"/>
                </a:solidFill>
                <a:latin typeface="+mn-lt"/>
              </a:rPr>
              <a:t>Ireland (+4) registered a loss in DCI and ranks #11 of the 22 countries surveyed</a:t>
            </a:r>
          </a:p>
          <a:p>
            <a:pPr marL="0" indent="0">
              <a:spcAft>
                <a:spcPts val="600"/>
              </a:spcAft>
              <a:buNone/>
            </a:pPr>
            <a:endParaRPr lang="en-US" sz="2000" b="1" dirty="0">
              <a:solidFill>
                <a:schemeClr val="bg1"/>
              </a:solidFill>
              <a:latin typeface="+mn-lt"/>
            </a:endParaRPr>
          </a:p>
        </p:txBody>
      </p:sp>
      <p:sp>
        <p:nvSpPr>
          <p:cNvPr id="3" name="Title 2"/>
          <p:cNvSpPr>
            <a:spLocks noGrp="1"/>
          </p:cNvSpPr>
          <p:nvPr>
            <p:ph type="title"/>
          </p:nvPr>
        </p:nvSpPr>
        <p:spPr/>
        <p:txBody>
          <a:bodyPr/>
          <a:lstStyle/>
          <a:p>
            <a:r>
              <a:rPr lang="en-US" sz="3200" dirty="0"/>
              <a:t>DCI trend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9</a:t>
            </a:fld>
            <a:endParaRPr lang="en-US" dirty="0"/>
          </a:p>
        </p:txBody>
      </p:sp>
      <p:graphicFrame>
        <p:nvGraphicFramePr>
          <p:cNvPr id="9" name="Table 8">
            <a:extLst>
              <a:ext uri="{FF2B5EF4-FFF2-40B4-BE49-F238E27FC236}">
                <a16:creationId xmlns:a16="http://schemas.microsoft.com/office/drawing/2014/main" id="{96222771-0766-4A4A-8AA4-41CAE48A7441}"/>
              </a:ext>
            </a:extLst>
          </p:cNvPr>
          <p:cNvGraphicFramePr>
            <a:graphicFrameLocks noGrp="1"/>
          </p:cNvGraphicFramePr>
          <p:nvPr>
            <p:extLst>
              <p:ext uri="{D42A27DB-BD31-4B8C-83A1-F6EECF244321}">
                <p14:modId xmlns:p14="http://schemas.microsoft.com/office/powerpoint/2010/main" val="2499372792"/>
              </p:ext>
            </p:extLst>
          </p:nvPr>
        </p:nvGraphicFramePr>
        <p:xfrm>
          <a:off x="6103420" y="316593"/>
          <a:ext cx="6126481" cy="6147978"/>
        </p:xfrm>
        <a:graphic>
          <a:graphicData uri="http://schemas.openxmlformats.org/drawingml/2006/table">
            <a:tbl>
              <a:tblPr firstRow="1" bandRow="1">
                <a:tableStyleId>{74C1A8A3-306A-4EB7-A6B1-4F7E0EB9C5D6}</a:tableStyleId>
              </a:tblPr>
              <a:tblGrid>
                <a:gridCol w="767079">
                  <a:extLst>
                    <a:ext uri="{9D8B030D-6E8A-4147-A177-3AD203B41FA5}">
                      <a16:colId xmlns:a16="http://schemas.microsoft.com/office/drawing/2014/main" val="143253101"/>
                    </a:ext>
                  </a:extLst>
                </a:gridCol>
                <a:gridCol w="1419499">
                  <a:extLst>
                    <a:ext uri="{9D8B030D-6E8A-4147-A177-3AD203B41FA5}">
                      <a16:colId xmlns:a16="http://schemas.microsoft.com/office/drawing/2014/main" val="2424568670"/>
                    </a:ext>
                  </a:extLst>
                </a:gridCol>
                <a:gridCol w="1348524">
                  <a:extLst>
                    <a:ext uri="{9D8B030D-6E8A-4147-A177-3AD203B41FA5}">
                      <a16:colId xmlns:a16="http://schemas.microsoft.com/office/drawing/2014/main" val="2394132692"/>
                    </a:ext>
                  </a:extLst>
                </a:gridCol>
                <a:gridCol w="830425">
                  <a:extLst>
                    <a:ext uri="{9D8B030D-6E8A-4147-A177-3AD203B41FA5}">
                      <a16:colId xmlns:a16="http://schemas.microsoft.com/office/drawing/2014/main" val="3815822789"/>
                    </a:ext>
                  </a:extLst>
                </a:gridCol>
                <a:gridCol w="774441">
                  <a:extLst>
                    <a:ext uri="{9D8B030D-6E8A-4147-A177-3AD203B41FA5}">
                      <a16:colId xmlns:a16="http://schemas.microsoft.com/office/drawing/2014/main" val="713092978"/>
                    </a:ext>
                  </a:extLst>
                </a:gridCol>
                <a:gridCol w="986513">
                  <a:extLst>
                    <a:ext uri="{9D8B030D-6E8A-4147-A177-3AD203B41FA5}">
                      <a16:colId xmlns:a16="http://schemas.microsoft.com/office/drawing/2014/main" val="3298973426"/>
                    </a:ext>
                  </a:extLst>
                </a:gridCol>
              </a:tblGrid>
              <a:tr h="279396">
                <a:tc>
                  <a:txBody>
                    <a:bodyPr/>
                    <a:lstStyle/>
                    <a:p>
                      <a:pPr algn="ctr"/>
                      <a:r>
                        <a:rPr lang="en-US" sz="1400" dirty="0"/>
                        <a:t>DCI Rank</a:t>
                      </a:r>
                    </a:p>
                  </a:txBody>
                  <a:tcPr anchor="ctr"/>
                </a:tc>
                <a:tc>
                  <a:txBody>
                    <a:bodyPr/>
                    <a:lstStyle/>
                    <a:p>
                      <a:pPr algn="ctr"/>
                      <a:r>
                        <a:rPr lang="en-US" sz="1400" dirty="0"/>
                        <a:t>Country</a:t>
                      </a:r>
                    </a:p>
                  </a:txBody>
                  <a:tcPr anchor="ctr"/>
                </a:tc>
                <a:tc>
                  <a:txBody>
                    <a:bodyPr/>
                    <a:lstStyle/>
                    <a:p>
                      <a:pPr algn="ctr"/>
                      <a:r>
                        <a:rPr lang="en-US" sz="1400" dirty="0"/>
                        <a:t>Region</a:t>
                      </a:r>
                    </a:p>
                  </a:txBody>
                  <a:tcPr anchor="ctr"/>
                </a:tc>
                <a:tc>
                  <a:txBody>
                    <a:bodyPr/>
                    <a:lstStyle/>
                    <a:p>
                      <a:pPr algn="ctr"/>
                      <a:r>
                        <a:rPr lang="en-US" sz="1400" b="1" dirty="0"/>
                        <a:t>2 years ago</a:t>
                      </a:r>
                    </a:p>
                  </a:txBody>
                  <a:tcPr anchor="ctr"/>
                </a:tc>
                <a:tc>
                  <a:txBody>
                    <a:bodyPr/>
                    <a:lstStyle/>
                    <a:p>
                      <a:pPr algn="ctr"/>
                      <a:r>
                        <a:rPr lang="en-US" sz="1400" b="1" dirty="0"/>
                        <a:t>prior year</a:t>
                      </a:r>
                    </a:p>
                  </a:txBody>
                  <a:tcPr anchor="ctr"/>
                </a:tc>
                <a:tc>
                  <a:txBody>
                    <a:bodyPr/>
                    <a:lstStyle/>
                    <a:p>
                      <a:pPr algn="ctr"/>
                      <a:r>
                        <a:rPr lang="en-US" sz="1400" b="1" dirty="0"/>
                        <a:t>latest research</a:t>
                      </a:r>
                    </a:p>
                  </a:txBody>
                  <a:tcPr anchor="ctr"/>
                </a:tc>
                <a:extLst>
                  <a:ext uri="{0D108BD9-81ED-4DB2-BD59-A6C34878D82A}">
                    <a16:rowId xmlns:a16="http://schemas.microsoft.com/office/drawing/2014/main" val="2458701010"/>
                  </a:ext>
                </a:extLst>
              </a:tr>
              <a:tr h="279396">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000" dirty="0"/>
                        <a:t>Global</a:t>
                      </a:r>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algn="ctr"/>
                      <a:r>
                        <a:rPr lang="en-US" sz="1000" b="0" dirty="0"/>
                        <a:t>65</a:t>
                      </a:r>
                    </a:p>
                  </a:txBody>
                  <a:tcPr anchor="ctr"/>
                </a:tc>
                <a:tc>
                  <a:txBody>
                    <a:bodyPr/>
                    <a:lstStyle/>
                    <a:p>
                      <a:pPr algn="ctr"/>
                      <a:r>
                        <a:rPr lang="en-US" sz="1000" b="0" dirty="0"/>
                        <a:t>68</a:t>
                      </a:r>
                    </a:p>
                  </a:txBody>
                  <a:tcPr anchor="ctr"/>
                </a:tc>
                <a:tc>
                  <a:txBody>
                    <a:bodyPr/>
                    <a:lstStyle/>
                    <a:p>
                      <a:pPr algn="ctr"/>
                      <a:r>
                        <a:rPr lang="en-US" sz="1000" b="0" dirty="0"/>
                        <a:t>66</a:t>
                      </a:r>
                    </a:p>
                  </a:txBody>
                  <a:tcPr anchor="ctr"/>
                </a:tc>
                <a:extLst>
                  <a:ext uri="{0D108BD9-81ED-4DB2-BD59-A6C34878D82A}">
                    <a16:rowId xmlns:a16="http://schemas.microsoft.com/office/drawing/2014/main" val="3370492330"/>
                  </a:ext>
                </a:extLst>
              </a:tr>
              <a:tr h="237486">
                <a:tc>
                  <a:txBody>
                    <a:bodyPr/>
                    <a:lstStyle/>
                    <a:p>
                      <a:pPr algn="ctr" fontAlgn="b"/>
                      <a:r>
                        <a:rPr lang="en-US" sz="1100" b="0" i="0" u="none" strike="noStrike" dirty="0">
                          <a:solidFill>
                            <a:srgbClr val="000000"/>
                          </a:solidFill>
                          <a:effectLst/>
                          <a:latin typeface="Segoe UI" panose="020B0502040204020203" pitchFamily="34" charset="0"/>
                        </a:rPr>
                        <a:t>2</a:t>
                      </a:r>
                    </a:p>
                  </a:txBody>
                  <a:tcPr marL="7620" marR="7620" marT="7620" marB="0" anchor="ctr"/>
                </a:tc>
                <a:tc>
                  <a:txBody>
                    <a:bodyPr/>
                    <a:lstStyle/>
                    <a:p>
                      <a:pPr algn="ctr" fontAlgn="ctr"/>
                      <a:r>
                        <a:rPr lang="en-US" sz="1100" b="0" i="0" u="none" strike="noStrike" dirty="0">
                          <a:solidFill>
                            <a:srgbClr val="000000"/>
                          </a:solidFill>
                          <a:effectLst/>
                          <a:latin typeface="Segoe UI"/>
                        </a:rPr>
                        <a:t>United States</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extLst>
                  <a:ext uri="{0D108BD9-81ED-4DB2-BD59-A6C34878D82A}">
                    <a16:rowId xmlns:a16="http://schemas.microsoft.com/office/drawing/2014/main" val="2010965446"/>
                  </a:ext>
                </a:extLst>
              </a:tr>
              <a:tr h="237486">
                <a:tc>
                  <a:txBody>
                    <a:bodyPr/>
                    <a:lstStyle/>
                    <a:p>
                      <a:pPr algn="ctr" fontAlgn="b"/>
                      <a:r>
                        <a:rPr lang="en-US" sz="1100" b="0" i="0" u="none" strike="noStrike" dirty="0">
                          <a:solidFill>
                            <a:srgbClr val="000000"/>
                          </a:solidFill>
                          <a:effectLst/>
                          <a:latin typeface="Segoe UI" panose="020B0502040204020203" pitchFamily="34" charset="0"/>
                        </a:rPr>
                        <a:t>8</a:t>
                      </a:r>
                    </a:p>
                  </a:txBody>
                  <a:tcPr marL="7620" marR="7620" marT="7620" marB="0" anchor="ctr"/>
                </a:tc>
                <a:tc>
                  <a:txBody>
                    <a:bodyPr/>
                    <a:lstStyle/>
                    <a:p>
                      <a:pPr algn="ctr" fontAlgn="ctr"/>
                      <a:r>
                        <a:rPr lang="en-US" sz="1100" b="0" i="0" u="none" strike="noStrike" dirty="0">
                          <a:solidFill>
                            <a:srgbClr val="000000"/>
                          </a:solidFill>
                          <a:effectLst/>
                          <a:latin typeface="Segoe UI"/>
                        </a:rPr>
                        <a:t>Canada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extLst>
                  <a:ext uri="{0D108BD9-81ED-4DB2-BD59-A6C34878D82A}">
                    <a16:rowId xmlns:a16="http://schemas.microsoft.com/office/drawing/2014/main" val="2000124058"/>
                  </a:ext>
                </a:extLst>
              </a:tr>
              <a:tr h="237486">
                <a:tc>
                  <a:txBody>
                    <a:bodyPr/>
                    <a:lstStyle/>
                    <a:p>
                      <a:pPr algn="ctr" fontAlgn="b"/>
                      <a:r>
                        <a:rPr lang="en-US" sz="1100" b="0" i="0" u="none" strike="noStrike" dirty="0">
                          <a:solidFill>
                            <a:srgbClr val="000000"/>
                          </a:solidFill>
                          <a:effectLst/>
                          <a:latin typeface="Segoe UI"/>
                        </a:rPr>
                        <a:t>1</a:t>
                      </a:r>
                    </a:p>
                  </a:txBody>
                  <a:tcPr marL="7620" marR="7620" marT="7620" marB="0" anchor="ctr"/>
                </a:tc>
                <a:tc>
                  <a:txBody>
                    <a:bodyPr/>
                    <a:lstStyle/>
                    <a:p>
                      <a:pPr algn="ctr" fontAlgn="ctr"/>
                      <a:r>
                        <a:rPr lang="en-US" sz="1100" b="0" i="0" u="none" strike="noStrike" dirty="0">
                          <a:solidFill>
                            <a:srgbClr val="000000"/>
                          </a:solidFill>
                          <a:effectLst/>
                          <a:latin typeface="Segoe UI"/>
                        </a:rPr>
                        <a:t>United Kingdom</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45</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tc>
                  <a:txBody>
                    <a:bodyPr/>
                    <a:lstStyle/>
                    <a:p>
                      <a:pPr algn="ctr" fontAlgn="b"/>
                      <a:r>
                        <a:rPr lang="en-US" sz="1100" b="0" i="0" u="none" strike="noStrike" dirty="0">
                          <a:solidFill>
                            <a:srgbClr val="000000"/>
                          </a:solidFill>
                          <a:effectLst/>
                          <a:latin typeface="Segoe UI"/>
                        </a:rPr>
                        <a:t>50</a:t>
                      </a:r>
                    </a:p>
                  </a:txBody>
                  <a:tcPr marL="7620" marR="7620" marT="7620" marB="0" anchor="ctr"/>
                </a:tc>
                <a:extLst>
                  <a:ext uri="{0D108BD9-81ED-4DB2-BD59-A6C34878D82A}">
                    <a16:rowId xmlns:a16="http://schemas.microsoft.com/office/drawing/2014/main" val="3898199618"/>
                  </a:ext>
                </a:extLst>
              </a:tr>
              <a:tr h="237486">
                <a:tc>
                  <a:txBody>
                    <a:bodyPr/>
                    <a:lstStyle/>
                    <a:p>
                      <a:pPr algn="ctr" fontAlgn="b"/>
                      <a:r>
                        <a:rPr lang="en-US" sz="1100" b="0" i="0" u="none" strike="noStrike" dirty="0">
                          <a:solidFill>
                            <a:srgbClr val="000000"/>
                          </a:solidFill>
                          <a:effectLst/>
                          <a:latin typeface="Segoe UI"/>
                        </a:rPr>
                        <a:t>3</a:t>
                      </a:r>
                    </a:p>
                  </a:txBody>
                  <a:tcPr marL="7620" marR="7620" marT="7620" marB="0" anchor="ctr"/>
                </a:tc>
                <a:tc>
                  <a:txBody>
                    <a:bodyPr/>
                    <a:lstStyle/>
                    <a:p>
                      <a:pPr algn="ctr" fontAlgn="ctr"/>
                      <a:r>
                        <a:rPr lang="en-US" sz="1100" b="0" i="0" u="none" strike="noStrike" dirty="0">
                          <a:solidFill>
                            <a:srgbClr val="000000"/>
                          </a:solidFill>
                          <a:effectLst/>
                          <a:latin typeface="Segoe UI"/>
                        </a:rPr>
                        <a:t>France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tc>
                  <a:txBody>
                    <a:bodyPr/>
                    <a:lstStyle/>
                    <a:p>
                      <a:pPr algn="ctr" fontAlgn="b"/>
                      <a:r>
                        <a:rPr lang="en-US" sz="1100" b="0" i="0" u="none" strike="noStrike" dirty="0">
                          <a:solidFill>
                            <a:srgbClr val="000000"/>
                          </a:solidFill>
                          <a:effectLst/>
                          <a:latin typeface="Segoe UI"/>
                        </a:rPr>
                        <a:t>52</a:t>
                      </a:r>
                    </a:p>
                  </a:txBody>
                  <a:tcPr marL="7620" marR="7620" marT="7620" marB="0" anchor="ctr"/>
                </a:tc>
                <a:extLst>
                  <a:ext uri="{0D108BD9-81ED-4DB2-BD59-A6C34878D82A}">
                    <a16:rowId xmlns:a16="http://schemas.microsoft.com/office/drawing/2014/main" val="337251249"/>
                  </a:ext>
                </a:extLst>
              </a:tr>
              <a:tr h="237486">
                <a:tc>
                  <a:txBody>
                    <a:bodyPr/>
                    <a:lstStyle/>
                    <a:p>
                      <a:pPr algn="ctr" fontAlgn="b"/>
                      <a:r>
                        <a:rPr lang="en-US" sz="1100" b="0" i="0" u="none" strike="noStrike" dirty="0">
                          <a:solidFill>
                            <a:srgbClr val="000000"/>
                          </a:solidFill>
                          <a:effectLst/>
                          <a:latin typeface="Segoe UI"/>
                        </a:rPr>
                        <a:t>4</a:t>
                      </a:r>
                    </a:p>
                  </a:txBody>
                  <a:tcPr marL="7620" marR="7620" marT="7620" marB="0" anchor="ctr"/>
                </a:tc>
                <a:tc>
                  <a:txBody>
                    <a:bodyPr/>
                    <a:lstStyle/>
                    <a:p>
                      <a:pPr algn="ctr" fontAlgn="ctr"/>
                      <a:r>
                        <a:rPr lang="en-US" sz="1100" b="0" i="0" u="none" strike="noStrike" dirty="0">
                          <a:solidFill>
                            <a:srgbClr val="000000"/>
                          </a:solidFill>
                          <a:effectLst/>
                          <a:latin typeface="Segoe UI"/>
                        </a:rPr>
                        <a:t>Belgium</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59</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extLst>
                  <a:ext uri="{0D108BD9-81ED-4DB2-BD59-A6C34878D82A}">
                    <a16:rowId xmlns:a16="http://schemas.microsoft.com/office/drawing/2014/main" val="3399524819"/>
                  </a:ext>
                </a:extLst>
              </a:tr>
              <a:tr h="237486">
                <a:tc>
                  <a:txBody>
                    <a:bodyPr/>
                    <a:lstStyle/>
                    <a:p>
                      <a:pPr algn="ctr" fontAlgn="b"/>
                      <a:r>
                        <a:rPr lang="en-US" sz="1100" b="0" i="0" u="none" strike="noStrike" dirty="0">
                          <a:solidFill>
                            <a:srgbClr val="000000"/>
                          </a:solidFill>
                          <a:effectLst/>
                          <a:latin typeface="Segoe UI"/>
                        </a:rPr>
                        <a:t>5</a:t>
                      </a:r>
                    </a:p>
                  </a:txBody>
                  <a:tcPr marL="7620" marR="7620" marT="7620" marB="0" anchor="ctr"/>
                </a:tc>
                <a:tc>
                  <a:txBody>
                    <a:bodyPr/>
                    <a:lstStyle/>
                    <a:p>
                      <a:pPr algn="ctr" fontAlgn="ctr"/>
                      <a:r>
                        <a:rPr lang="en-US" sz="1100" b="0" i="0" u="none" strike="noStrike" dirty="0">
                          <a:solidFill>
                            <a:srgbClr val="000000"/>
                          </a:solidFill>
                          <a:effectLst/>
                          <a:latin typeface="Segoe UI"/>
                        </a:rPr>
                        <a:t>Germany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tc>
                  <a:txBody>
                    <a:bodyPr/>
                    <a:lstStyle/>
                    <a:p>
                      <a:pPr algn="ctr" fontAlgn="b"/>
                      <a:r>
                        <a:rPr lang="en-US" sz="1100" b="0" i="0" u="none" strike="noStrike" dirty="0">
                          <a:solidFill>
                            <a:srgbClr val="000000"/>
                          </a:solidFill>
                          <a:effectLst/>
                          <a:latin typeface="Segoe UI"/>
                        </a:rPr>
                        <a:t>65</a:t>
                      </a:r>
                    </a:p>
                  </a:txBody>
                  <a:tcPr marL="7620" marR="7620" marT="7620" marB="0" anchor="ctr"/>
                </a:tc>
                <a:tc>
                  <a:txBody>
                    <a:bodyPr/>
                    <a:lstStyle/>
                    <a:p>
                      <a:pPr algn="ctr" fontAlgn="b"/>
                      <a:r>
                        <a:rPr lang="en-US" sz="1100" b="0" i="0" u="none" strike="noStrike" dirty="0">
                          <a:solidFill>
                            <a:srgbClr val="000000"/>
                          </a:solidFill>
                          <a:effectLst/>
                          <a:latin typeface="Segoe UI"/>
                        </a:rPr>
                        <a:t>57</a:t>
                      </a:r>
                    </a:p>
                  </a:txBody>
                  <a:tcPr marL="7620" marR="7620" marT="7620" marB="0" anchor="ctr"/>
                </a:tc>
                <a:extLst>
                  <a:ext uri="{0D108BD9-81ED-4DB2-BD59-A6C34878D82A}">
                    <a16:rowId xmlns:a16="http://schemas.microsoft.com/office/drawing/2014/main" val="3637543726"/>
                  </a:ext>
                </a:extLst>
              </a:tr>
              <a:tr h="237486">
                <a:tc>
                  <a:txBody>
                    <a:bodyPr/>
                    <a:lstStyle/>
                    <a:p>
                      <a:pPr algn="ctr" fontAlgn="b"/>
                      <a:r>
                        <a:rPr lang="en-US" sz="1100" b="0" i="0" u="none" strike="noStrike" dirty="0">
                          <a:solidFill>
                            <a:srgbClr val="000000"/>
                          </a:solidFill>
                          <a:effectLst/>
                          <a:latin typeface="Segoe UI"/>
                        </a:rPr>
                        <a:t>9</a:t>
                      </a:r>
                    </a:p>
                  </a:txBody>
                  <a:tcPr marL="7620" marR="7620" marT="7620" marB="0" anchor="ctr"/>
                </a:tc>
                <a:tc>
                  <a:txBody>
                    <a:bodyPr/>
                    <a:lstStyle/>
                    <a:p>
                      <a:pPr algn="ctr" fontAlgn="ctr"/>
                      <a:r>
                        <a:rPr lang="en-US" sz="1100" b="0" i="0" u="none" strike="noStrike" dirty="0">
                          <a:solidFill>
                            <a:srgbClr val="000000"/>
                          </a:solidFill>
                          <a:effectLst/>
                          <a:latin typeface="Segoe UI"/>
                        </a:rPr>
                        <a:t>Italy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extLst>
                  <a:ext uri="{0D108BD9-81ED-4DB2-BD59-A6C34878D82A}">
                    <a16:rowId xmlns:a16="http://schemas.microsoft.com/office/drawing/2014/main" val="3455466254"/>
                  </a:ext>
                </a:extLst>
              </a:tr>
              <a:tr h="237486">
                <a:tc>
                  <a:txBody>
                    <a:bodyPr/>
                    <a:lstStyle/>
                    <a:p>
                      <a:pPr algn="ctr" fontAlgn="b"/>
                      <a:r>
                        <a:rPr lang="en-US" sz="1100" b="0" i="0" u="none" strike="noStrike" dirty="0">
                          <a:solidFill>
                            <a:srgbClr val="000000"/>
                          </a:solidFill>
                          <a:effectLst/>
                          <a:latin typeface="Segoe UI"/>
                        </a:rPr>
                        <a:t>11</a:t>
                      </a:r>
                    </a:p>
                  </a:txBody>
                  <a:tcPr marL="7620" marR="7620" marT="7620" marB="0" anchor="ctr"/>
                </a:tc>
                <a:tc>
                  <a:txBody>
                    <a:bodyPr/>
                    <a:lstStyle/>
                    <a:p>
                      <a:pPr algn="ctr" fontAlgn="ctr"/>
                      <a:r>
                        <a:rPr lang="en-US" sz="1100" b="0" i="0" u="none" strike="noStrike" dirty="0">
                          <a:solidFill>
                            <a:srgbClr val="000000"/>
                          </a:solidFill>
                          <a:effectLst/>
                          <a:latin typeface="Segoe UI"/>
                        </a:rPr>
                        <a:t>Ireland</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W. Europe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64</a:t>
                      </a:r>
                    </a:p>
                  </a:txBody>
                  <a:tcPr marL="7620" marR="7620" marT="7620" marB="0" anchor="ctr"/>
                </a:tc>
                <a:tc>
                  <a:txBody>
                    <a:bodyPr/>
                    <a:lstStyle/>
                    <a:p>
                      <a:pPr algn="ctr" fontAlgn="b"/>
                      <a:r>
                        <a:rPr lang="en-US" sz="1100" b="0" i="0" u="none" strike="noStrike" dirty="0">
                          <a:solidFill>
                            <a:srgbClr val="000000"/>
                          </a:solidFill>
                          <a:effectLst/>
                          <a:latin typeface="Segoe UI"/>
                        </a:rPr>
                        <a:t>68</a:t>
                      </a:r>
                    </a:p>
                  </a:txBody>
                  <a:tcPr marL="7620" marR="7620" marT="7620" marB="0" anchor="ctr"/>
                </a:tc>
                <a:extLst>
                  <a:ext uri="{0D108BD9-81ED-4DB2-BD59-A6C34878D82A}">
                    <a16:rowId xmlns:a16="http://schemas.microsoft.com/office/drawing/2014/main" val="4114489155"/>
                  </a:ext>
                </a:extLst>
              </a:tr>
              <a:tr h="237486">
                <a:tc>
                  <a:txBody>
                    <a:bodyPr/>
                    <a:lstStyle/>
                    <a:p>
                      <a:pPr algn="ctr" fontAlgn="b"/>
                      <a:r>
                        <a:rPr lang="en-US" sz="1100" b="0" i="0" u="none" strike="noStrike" dirty="0">
                          <a:solidFill>
                            <a:srgbClr val="000000"/>
                          </a:solidFill>
                          <a:effectLst/>
                          <a:latin typeface="Segoe UI" panose="020B0502040204020203" pitchFamily="34" charset="0"/>
                        </a:rPr>
                        <a:t>16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Hungary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606211057"/>
                  </a:ext>
                </a:extLst>
              </a:tr>
              <a:tr h="237486">
                <a:tc>
                  <a:txBody>
                    <a:bodyPr/>
                    <a:lstStyle/>
                    <a:p>
                      <a:pPr algn="ctr" fontAlgn="b"/>
                      <a:r>
                        <a:rPr lang="en-US" sz="1100" b="0" i="0" u="none" strike="noStrike" dirty="0">
                          <a:solidFill>
                            <a:srgbClr val="000000"/>
                          </a:solidFill>
                          <a:effectLst/>
                          <a:latin typeface="Segoe UI"/>
                        </a:rPr>
                        <a:t>19</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Russia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75</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extLst>
                  <a:ext uri="{0D108BD9-81ED-4DB2-BD59-A6C34878D82A}">
                    <a16:rowId xmlns:a16="http://schemas.microsoft.com/office/drawing/2014/main" val="510076188"/>
                  </a:ext>
                </a:extLst>
              </a:tr>
              <a:tr h="237486">
                <a:tc>
                  <a:txBody>
                    <a:bodyPr/>
                    <a:lstStyle/>
                    <a:p>
                      <a:pPr algn="ctr" fontAlgn="b"/>
                      <a:r>
                        <a:rPr lang="en-US" sz="1100" b="0" i="0" u="none" strike="noStrike" dirty="0">
                          <a:solidFill>
                            <a:srgbClr val="000000"/>
                          </a:solidFill>
                          <a:effectLst/>
                          <a:latin typeface="Segoe UI" panose="020B0502040204020203" pitchFamily="34" charset="0"/>
                        </a:rPr>
                        <a:t>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Malaysia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APAC</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extLst>
                  <a:ext uri="{0D108BD9-81ED-4DB2-BD59-A6C34878D82A}">
                    <a16:rowId xmlns:a16="http://schemas.microsoft.com/office/drawing/2014/main" val="1290002646"/>
                  </a:ext>
                </a:extLst>
              </a:tr>
              <a:tr h="237486">
                <a:tc>
                  <a:txBody>
                    <a:bodyPr/>
                    <a:lstStyle/>
                    <a:p>
                      <a:pPr algn="ctr" fontAlgn="b"/>
                      <a:r>
                        <a:rPr lang="en-US" sz="1100" b="0" i="0" u="none" strike="noStrike" dirty="0">
                          <a:solidFill>
                            <a:srgbClr val="000000"/>
                          </a:solidFill>
                          <a:effectLst/>
                          <a:latin typeface="Segoe UI"/>
                        </a:rPr>
                        <a:t>7</a:t>
                      </a:r>
                    </a:p>
                  </a:txBody>
                  <a:tcPr marL="7620" marR="7620" marT="7620" marB="0" anchor="ctr"/>
                </a:tc>
                <a:tc>
                  <a:txBody>
                    <a:bodyPr/>
                    <a:lstStyle/>
                    <a:p>
                      <a:pPr algn="ctr" fontAlgn="ctr"/>
                      <a:r>
                        <a:rPr lang="en-US" sz="1100" b="0" i="0" u="none" strike="noStrike" dirty="0">
                          <a:solidFill>
                            <a:srgbClr val="000000"/>
                          </a:solidFill>
                          <a:effectLst/>
                          <a:latin typeface="Segoe UI"/>
                        </a:rPr>
                        <a:t>India</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63</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59</a:t>
                      </a:r>
                    </a:p>
                  </a:txBody>
                  <a:tcPr marL="7620" marR="7620" marT="7620" marB="0" anchor="ctr"/>
                </a:tc>
                <a:extLst>
                  <a:ext uri="{0D108BD9-81ED-4DB2-BD59-A6C34878D82A}">
                    <a16:rowId xmlns:a16="http://schemas.microsoft.com/office/drawing/2014/main" val="1026544535"/>
                  </a:ext>
                </a:extLst>
              </a:tr>
              <a:tr h="237486">
                <a:tc>
                  <a:txBody>
                    <a:bodyPr/>
                    <a:lstStyle/>
                    <a:p>
                      <a:pPr algn="ctr" fontAlgn="b"/>
                      <a:r>
                        <a:rPr lang="en-US" sz="1100" b="0" i="0" u="none" strike="noStrike" dirty="0">
                          <a:solidFill>
                            <a:srgbClr val="000000"/>
                          </a:solidFill>
                          <a:effectLst/>
                          <a:latin typeface="Segoe UI" panose="020B0502040204020203" pitchFamily="34" charset="0"/>
                        </a:rPr>
                        <a:t>10</a:t>
                      </a:r>
                    </a:p>
                  </a:txBody>
                  <a:tcPr marL="7620" marR="7620" marT="7620" marB="0" anchor="ctr"/>
                </a:tc>
                <a:tc>
                  <a:txBody>
                    <a:bodyPr/>
                    <a:lstStyle/>
                    <a:p>
                      <a:pPr algn="ctr" fontAlgn="ctr"/>
                      <a:r>
                        <a:rPr lang="en-US" sz="1100" b="0" i="0" u="none" strike="noStrike" dirty="0">
                          <a:solidFill>
                            <a:srgbClr val="000000"/>
                          </a:solidFill>
                          <a:effectLst/>
                          <a:latin typeface="Segoe UI"/>
                        </a:rPr>
                        <a:t>Singapore</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a:ea typeface="+mn-ea"/>
                          <a:cs typeface="+mn-cs"/>
                        </a:rPr>
                        <a:t>APAC</a:t>
                      </a:r>
                      <a:endParaRPr lang="en-US" sz="1100" b="0" i="0" u="none" strike="noStrike" dirty="0">
                        <a:solidFill>
                          <a:srgbClr val="000000"/>
                        </a:solidFill>
                        <a:effectLst/>
                        <a:latin typeface="Segoe UI"/>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extLst>
                  <a:ext uri="{0D108BD9-81ED-4DB2-BD59-A6C34878D82A}">
                    <a16:rowId xmlns:a16="http://schemas.microsoft.com/office/drawing/2014/main" val="1881250121"/>
                  </a:ext>
                </a:extLst>
              </a:tr>
              <a:tr h="237486">
                <a:tc>
                  <a:txBody>
                    <a:bodyPr/>
                    <a:lstStyle/>
                    <a:p>
                      <a:pPr algn="ctr" fontAlgn="b"/>
                      <a:r>
                        <a:rPr lang="en-US" sz="1100" b="0" i="0" u="none" strike="noStrike" dirty="0">
                          <a:solidFill>
                            <a:srgbClr val="000000"/>
                          </a:solidFill>
                          <a:effectLst/>
                          <a:latin typeface="Segoe UI"/>
                        </a:rPr>
                        <a:t>15</a:t>
                      </a:r>
                    </a:p>
                  </a:txBody>
                  <a:tcPr marL="7620" marR="7620" marT="7620" marB="0" anchor="ctr"/>
                </a:tc>
                <a:tc>
                  <a:txBody>
                    <a:bodyPr/>
                    <a:lstStyle/>
                    <a:p>
                      <a:pPr algn="ctr" fontAlgn="ctr"/>
                      <a:r>
                        <a:rPr lang="en-US" sz="1100" b="0" i="0" u="none" strike="noStrike" dirty="0">
                          <a:solidFill>
                            <a:srgbClr val="000000"/>
                          </a:solidFill>
                          <a:effectLst/>
                          <a:latin typeface="Segoe UI"/>
                        </a:rPr>
                        <a:t>Vietnam</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71</a:t>
                      </a:r>
                    </a:p>
                  </a:txBody>
                  <a:tcPr marL="7620" marR="7620" marT="7620" marB="0" anchor="ctr"/>
                </a:tc>
                <a:extLst>
                  <a:ext uri="{0D108BD9-81ED-4DB2-BD59-A6C34878D82A}">
                    <a16:rowId xmlns:a16="http://schemas.microsoft.com/office/drawing/2014/main" val="576246127"/>
                  </a:ext>
                </a:extLst>
              </a:tr>
              <a:tr h="237486">
                <a:tc>
                  <a:txBody>
                    <a:bodyPr/>
                    <a:lstStyle/>
                    <a:p>
                      <a:pPr algn="ctr" fontAlgn="b"/>
                      <a:r>
                        <a:rPr lang="en-US" sz="1100" b="0" i="0" u="none" strike="noStrike" dirty="0">
                          <a:solidFill>
                            <a:srgbClr val="000000"/>
                          </a:solidFill>
                          <a:effectLst/>
                          <a:latin typeface="Segoe UI" panose="020B0502040204020203" pitchFamily="34" charset="0"/>
                        </a:rPr>
                        <a:t>12</a:t>
                      </a:r>
                    </a:p>
                  </a:txBody>
                  <a:tcPr marL="7620" marR="7620" marT="7620" marB="0" anchor="ctr"/>
                </a:tc>
                <a:tc>
                  <a:txBody>
                    <a:bodyPr/>
                    <a:lstStyle/>
                    <a:p>
                      <a:pPr algn="ctr" fontAlgn="ctr"/>
                      <a:r>
                        <a:rPr lang="en-US" sz="1100" b="0" i="0" u="none" strike="noStrike" dirty="0">
                          <a:solidFill>
                            <a:srgbClr val="000000"/>
                          </a:solidFill>
                          <a:effectLst/>
                          <a:latin typeface="Segoe UI"/>
                        </a:rPr>
                        <a:t>Mexico</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76</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69</a:t>
                      </a:r>
                    </a:p>
                  </a:txBody>
                  <a:tcPr marL="7620" marR="7620" marT="7620" marB="0" anchor="ctr"/>
                </a:tc>
                <a:extLst>
                  <a:ext uri="{0D108BD9-81ED-4DB2-BD59-A6C34878D82A}">
                    <a16:rowId xmlns:a16="http://schemas.microsoft.com/office/drawing/2014/main" val="4060768181"/>
                  </a:ext>
                </a:extLst>
              </a:tr>
              <a:tr h="237486">
                <a:tc>
                  <a:txBody>
                    <a:bodyPr/>
                    <a:lstStyle/>
                    <a:p>
                      <a:pPr algn="ctr" fontAlgn="b"/>
                      <a:r>
                        <a:rPr lang="en-US" sz="1100" b="0" i="0" u="none" strike="noStrike" dirty="0">
                          <a:solidFill>
                            <a:srgbClr val="000000"/>
                          </a:solidFill>
                          <a:effectLst/>
                          <a:latin typeface="Segoe UI"/>
                        </a:rPr>
                        <a:t>13</a:t>
                      </a:r>
                    </a:p>
                  </a:txBody>
                  <a:tcPr marL="7620" marR="7620" marT="7620" marB="0" anchor="ctr"/>
                </a:tc>
                <a:tc>
                  <a:txBody>
                    <a:bodyPr/>
                    <a:lstStyle/>
                    <a:p>
                      <a:pPr algn="ctr" fontAlgn="ctr"/>
                      <a:r>
                        <a:rPr lang="en-US" sz="1100" b="0" i="0" u="none" strike="noStrike" dirty="0">
                          <a:solidFill>
                            <a:srgbClr val="000000"/>
                          </a:solidFill>
                          <a:effectLst/>
                          <a:latin typeface="Segoe UI"/>
                        </a:rPr>
                        <a:t>Brazil</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70</a:t>
                      </a:r>
                    </a:p>
                  </a:txBody>
                  <a:tcPr marL="7620" marR="7620" marT="7620" marB="0" anchor="ctr"/>
                </a:tc>
                <a:extLst>
                  <a:ext uri="{0D108BD9-81ED-4DB2-BD59-A6C34878D82A}">
                    <a16:rowId xmlns:a16="http://schemas.microsoft.com/office/drawing/2014/main" val="4038536734"/>
                  </a:ext>
                </a:extLst>
              </a:tr>
              <a:tr h="237486">
                <a:tc>
                  <a:txBody>
                    <a:bodyPr/>
                    <a:lstStyle/>
                    <a:p>
                      <a:pPr algn="ctr" fontAlgn="b"/>
                      <a:r>
                        <a:rPr lang="en-US" sz="1100" b="0" i="0" u="none" strike="noStrike" dirty="0">
                          <a:solidFill>
                            <a:srgbClr val="000000"/>
                          </a:solidFill>
                          <a:effectLst/>
                          <a:latin typeface="Segoe UI"/>
                        </a:rPr>
                        <a:t>17</a:t>
                      </a:r>
                    </a:p>
                  </a:txBody>
                  <a:tcPr marL="7620" marR="7620" marT="7620" marB="0" anchor="ctr"/>
                </a:tc>
                <a:tc>
                  <a:txBody>
                    <a:bodyPr/>
                    <a:lstStyle/>
                    <a:p>
                      <a:pPr algn="ctr" fontAlgn="ctr"/>
                      <a:r>
                        <a:rPr lang="en-US" sz="1100" b="0" i="0" u="none" strike="noStrike" dirty="0">
                          <a:solidFill>
                            <a:srgbClr val="000000"/>
                          </a:solidFill>
                          <a:effectLst/>
                          <a:latin typeface="Segoe UI"/>
                        </a:rPr>
                        <a:t>Colombia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039477326"/>
                  </a:ext>
                </a:extLst>
              </a:tr>
              <a:tr h="237486">
                <a:tc>
                  <a:txBody>
                    <a:bodyPr/>
                    <a:lstStyle/>
                    <a:p>
                      <a:pPr algn="ctr" fontAlgn="b"/>
                      <a:r>
                        <a:rPr lang="en-US" sz="1100" b="0" i="0" u="none" strike="noStrike" dirty="0">
                          <a:solidFill>
                            <a:srgbClr val="000000"/>
                          </a:solidFill>
                          <a:effectLst/>
                          <a:latin typeface="Segoe UI"/>
                        </a:rPr>
                        <a:t>18</a:t>
                      </a:r>
                    </a:p>
                  </a:txBody>
                  <a:tcPr marL="7620" marR="7620" marT="7620" marB="0" anchor="ctr"/>
                </a:tc>
                <a:tc>
                  <a:txBody>
                    <a:bodyPr/>
                    <a:lstStyle/>
                    <a:p>
                      <a:pPr algn="ctr" fontAlgn="ctr"/>
                      <a:r>
                        <a:rPr lang="en-US" sz="1100" b="0" i="0" u="none" strike="noStrike" dirty="0">
                          <a:solidFill>
                            <a:srgbClr val="000000"/>
                          </a:solidFill>
                          <a:effectLst/>
                          <a:latin typeface="Segoe UI"/>
                        </a:rPr>
                        <a:t>Argentina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tc>
                  <a:txBody>
                    <a:bodyPr/>
                    <a:lstStyle/>
                    <a:p>
                      <a:pPr algn="ctr" fontAlgn="b"/>
                      <a:r>
                        <a:rPr lang="en-US" sz="1100" b="0" i="0" u="none" strike="noStrike" dirty="0">
                          <a:solidFill>
                            <a:srgbClr val="000000"/>
                          </a:solidFill>
                          <a:effectLst/>
                          <a:latin typeface="Segoe UI"/>
                        </a:rPr>
                        <a:t>74</a:t>
                      </a:r>
                    </a:p>
                  </a:txBody>
                  <a:tcPr marL="7620" marR="7620" marT="7620" marB="0" anchor="ctr"/>
                </a:tc>
                <a:extLst>
                  <a:ext uri="{0D108BD9-81ED-4DB2-BD59-A6C34878D82A}">
                    <a16:rowId xmlns:a16="http://schemas.microsoft.com/office/drawing/2014/main" val="4201100171"/>
                  </a:ext>
                </a:extLst>
              </a:tr>
              <a:tr h="237486">
                <a:tc>
                  <a:txBody>
                    <a:bodyPr/>
                    <a:lstStyle/>
                    <a:p>
                      <a:pPr algn="ctr" fontAlgn="b"/>
                      <a:r>
                        <a:rPr lang="en-US" sz="1100" b="0" i="0" u="none" strike="noStrike" dirty="0">
                          <a:solidFill>
                            <a:srgbClr val="000000"/>
                          </a:solidFill>
                          <a:effectLst/>
                          <a:latin typeface="Segoe UI" panose="020B0502040204020203" pitchFamily="34" charset="0"/>
                        </a:rPr>
                        <a:t>20</a:t>
                      </a:r>
                    </a:p>
                  </a:txBody>
                  <a:tcPr marL="7620" marR="7620" marT="7620" marB="0" anchor="ctr"/>
                </a:tc>
                <a:tc>
                  <a:txBody>
                    <a:bodyPr/>
                    <a:lstStyle/>
                    <a:p>
                      <a:pPr algn="ctr" fontAlgn="ctr"/>
                      <a:r>
                        <a:rPr lang="en-US" sz="1100" b="0" i="0" u="none" strike="noStrike" dirty="0">
                          <a:solidFill>
                            <a:srgbClr val="000000"/>
                          </a:solidFill>
                          <a:effectLst/>
                          <a:latin typeface="Segoe UI"/>
                        </a:rPr>
                        <a:t>Chile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extLst>
                  <a:ext uri="{0D108BD9-81ED-4DB2-BD59-A6C34878D82A}">
                    <a16:rowId xmlns:a16="http://schemas.microsoft.com/office/drawing/2014/main" val="810437113"/>
                  </a:ext>
                </a:extLst>
              </a:tr>
              <a:tr h="279396">
                <a:tc>
                  <a:txBody>
                    <a:bodyPr/>
                    <a:lstStyle/>
                    <a:p>
                      <a:pPr algn="ctr" fontAlgn="b"/>
                      <a:r>
                        <a:rPr lang="en-US" sz="1100" b="0" i="0" u="none" strike="noStrike" dirty="0">
                          <a:solidFill>
                            <a:srgbClr val="000000"/>
                          </a:solidFill>
                          <a:effectLst/>
                          <a:latin typeface="Segoe UI"/>
                        </a:rPr>
                        <a:t>22</a:t>
                      </a:r>
                    </a:p>
                  </a:txBody>
                  <a:tcPr marL="7620" marR="7620" marT="7620" marB="0" anchor="ctr"/>
                </a:tc>
                <a:tc>
                  <a:txBody>
                    <a:bodyPr/>
                    <a:lstStyle/>
                    <a:p>
                      <a:pPr algn="ctr" fontAlgn="ctr"/>
                      <a:r>
                        <a:rPr lang="en-US" sz="1100" b="0" i="0" u="none" strike="noStrike" dirty="0">
                          <a:solidFill>
                            <a:srgbClr val="000000"/>
                          </a:solidFill>
                          <a:effectLst/>
                          <a:latin typeface="Segoe UI"/>
                        </a:rPr>
                        <a:t>Peru</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Latam</a:t>
                      </a:r>
                    </a:p>
                  </a:txBody>
                  <a:tcPr marL="7620" marR="7620" marT="7620" marB="0" anchor="ctr"/>
                </a:tc>
                <a:tc>
                  <a:txBody>
                    <a:bodyPr/>
                    <a:lstStyle/>
                    <a:p>
                      <a:pPr algn="ctr" fontAlgn="b"/>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79</a:t>
                      </a:r>
                    </a:p>
                  </a:txBody>
                  <a:tcPr marL="7620" marR="7620" marT="7620" marB="0" anchor="ctr"/>
                </a:tc>
                <a:extLst>
                  <a:ext uri="{0D108BD9-81ED-4DB2-BD59-A6C34878D82A}">
                    <a16:rowId xmlns:a16="http://schemas.microsoft.com/office/drawing/2014/main" val="3633336904"/>
                  </a:ext>
                </a:extLst>
              </a:tr>
              <a:tr h="279396">
                <a:tc>
                  <a:txBody>
                    <a:bodyPr/>
                    <a:lstStyle/>
                    <a:p>
                      <a:pPr algn="ctr" fontAlgn="b"/>
                      <a:r>
                        <a:rPr lang="en-US" sz="1100" b="0" i="0" u="none" strike="noStrike" dirty="0">
                          <a:solidFill>
                            <a:srgbClr val="000000"/>
                          </a:solidFill>
                          <a:effectLst/>
                          <a:latin typeface="Segoe UI" panose="020B0502040204020203" pitchFamily="34" charset="0"/>
                        </a:rPr>
                        <a:t>14</a:t>
                      </a:r>
                    </a:p>
                  </a:txBody>
                  <a:tcPr marL="7620" marR="7620" marT="7620" marB="0" anchor="ctr"/>
                </a:tc>
                <a:tc>
                  <a:txBody>
                    <a:bodyPr/>
                    <a:lstStyle/>
                    <a:p>
                      <a:pPr algn="ctr" fontAlgn="ctr"/>
                      <a:r>
                        <a:rPr lang="en-US" sz="1100" b="0" i="0" u="none" strike="noStrike" dirty="0">
                          <a:solidFill>
                            <a:srgbClr val="000000"/>
                          </a:solidFill>
                          <a:effectLst/>
                          <a:latin typeface="Segoe UI"/>
                        </a:rPr>
                        <a:t>Turkey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extLst>
                  <a:ext uri="{0D108BD9-81ED-4DB2-BD59-A6C34878D82A}">
                    <a16:rowId xmlns:a16="http://schemas.microsoft.com/office/drawing/2014/main" val="4255655544"/>
                  </a:ext>
                </a:extLst>
              </a:tr>
              <a:tr h="279396">
                <a:tc>
                  <a:txBody>
                    <a:bodyPr/>
                    <a:lstStyle/>
                    <a:p>
                      <a:pPr algn="ctr" fontAlgn="b"/>
                      <a:r>
                        <a:rPr lang="en-US" sz="1100" b="0" i="0" u="none" strike="noStrike" dirty="0">
                          <a:solidFill>
                            <a:srgbClr val="000000"/>
                          </a:solidFill>
                          <a:effectLst/>
                          <a:latin typeface="Segoe UI" panose="020B0502040204020203" pitchFamily="34" charset="0"/>
                        </a:rPr>
                        <a:t>21</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South Africa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78</a:t>
                      </a:r>
                    </a:p>
                  </a:txBody>
                  <a:tcPr marL="7620" marR="7620" marT="7620" marB="0" anchor="ctr"/>
                </a:tc>
                <a:extLst>
                  <a:ext uri="{0D108BD9-81ED-4DB2-BD59-A6C34878D82A}">
                    <a16:rowId xmlns:a16="http://schemas.microsoft.com/office/drawing/2014/main" val="1247029946"/>
                  </a:ext>
                </a:extLst>
              </a:tr>
            </a:tbl>
          </a:graphicData>
        </a:graphic>
      </p:graphicFrame>
      <p:sp>
        <p:nvSpPr>
          <p:cNvPr id="6" name="Rectangle 5">
            <a:extLst>
              <a:ext uri="{FF2B5EF4-FFF2-40B4-BE49-F238E27FC236}">
                <a16:creationId xmlns:a16="http://schemas.microsoft.com/office/drawing/2014/main" id="{E95C1902-7542-4B38-8000-ECF15BEA9754}"/>
              </a:ext>
            </a:extLst>
          </p:cNvPr>
          <p:cNvSpPr/>
          <p:nvPr/>
        </p:nvSpPr>
        <p:spPr>
          <a:xfrm>
            <a:off x="50240" y="6594415"/>
            <a:ext cx="5354471" cy="400110"/>
          </a:xfrm>
          <a:prstGeom prst="rect">
            <a:avLst/>
          </a:prstGeom>
        </p:spPr>
        <p:txBody>
          <a:bodyPr wrap="square">
            <a:spAutoFit/>
          </a:bodyPr>
          <a:lstStyle/>
          <a:p>
            <a:r>
              <a:rPr lang="en-US" sz="1000" i="1" dirty="0">
                <a:solidFill>
                  <a:schemeClr val="bg1">
                    <a:lumMod val="50000"/>
                    <a:lumOff val="50000"/>
                  </a:schemeClr>
                </a:solidFill>
              </a:rPr>
              <a:t>*Worldwide trend based on 20 countries common in latest research and prior year</a:t>
            </a:r>
          </a:p>
          <a:p>
            <a:r>
              <a:rPr lang="en-US" sz="1000" i="1" dirty="0">
                <a:solidFill>
                  <a:schemeClr val="tx1">
                    <a:lumMod val="50000"/>
                  </a:schemeClr>
                </a:solidFill>
              </a:rPr>
              <a:t>Q2: Which of these has ever happened to you or to a friend/family member ONLINE?</a:t>
            </a:r>
            <a:endParaRPr lang="en-US" sz="1000" i="1" dirty="0">
              <a:solidFill>
                <a:schemeClr val="bg1">
                  <a:lumMod val="50000"/>
                  <a:lumOff val="50000"/>
                </a:schemeClr>
              </a:solidFill>
            </a:endParaRPr>
          </a:p>
        </p:txBody>
      </p:sp>
    </p:spTree>
    <p:extLst>
      <p:ext uri="{BB962C8B-B14F-4D97-AF65-F5344CB8AC3E}">
        <p14:creationId xmlns:p14="http://schemas.microsoft.com/office/powerpoint/2010/main" val="3156977663"/>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3CAC8DEED5644AAE8B4A2DB68BF41F" ma:contentTypeVersion="17" ma:contentTypeDescription="Create a new document." ma:contentTypeScope="" ma:versionID="daa5d6614da588a5bbdcbbfd5ed96a7b">
  <xsd:schema xmlns:xsd="http://www.w3.org/2001/XMLSchema" xmlns:xs="http://www.w3.org/2001/XMLSchema" xmlns:p="http://schemas.microsoft.com/office/2006/metadata/properties" xmlns:ns1="http://schemas.microsoft.com/sharepoint/v3" xmlns:ns2="267b04ac-9b2d-4d02-8871-d86a5c3508e4" xmlns:ns3="e8df3db0-9164-4153-b116-15b48c547070" targetNamespace="http://schemas.microsoft.com/office/2006/metadata/properties" ma:root="true" ma:fieldsID="1c3a12f178ccb8211343b8961a6a5d2a" ns1:_="" ns2:_="" ns3:_="">
    <xsd:import namespace="http://schemas.microsoft.com/sharepoint/v3"/>
    <xsd:import namespace="267b04ac-9b2d-4d02-8871-d86a5c3508e4"/>
    <xsd:import namespace="e8df3db0-9164-4153-b116-15b48c547070"/>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1:_ip_UnifiedCompliancePolicyProperties" minOccurs="0"/>
                <xsd:element ref="ns1:_ip_UnifiedCompliancePolicyUIAction" minOccurs="0"/>
                <xsd:element ref="ns3:MediaServiceDateTaken" minOccurs="0"/>
                <xsd:element ref="ns3:MediaServiceAutoTags" minOccurs="0"/>
                <xsd:element ref="ns3:MediaServiceOCR" minOccurs="0"/>
                <xsd:element ref="ns3:Notes0"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description="" ma:hidden="true" ma:internalName="_ip_UnifiedCompliancePolicyProperties">
      <xsd:simpleType>
        <xsd:restriction base="dms:Note"/>
      </xsd:simpleType>
    </xsd:element>
    <xsd:element name="_ip_UnifiedCompliancePolicyUIAction" ma:index="15"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b04ac-9b2d-4d02-8871-d86a5c3508e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8df3db0-9164-4153-b116-15b48c547070"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OCR" ma:index="18" nillable="true" ma:displayName="MediaServiceOCR" ma:description="" ma:internalName="MediaServiceOCR" ma:readOnly="true">
      <xsd:simpleType>
        <xsd:restriction base="dms:Note">
          <xsd:maxLength value="255"/>
        </xsd:restriction>
      </xsd:simpleType>
    </xsd:element>
    <xsd:element name="Notes0" ma:index="19" nillable="true" ma:displayName="Notes" ma:internalName="Notes0">
      <xsd:simpleType>
        <xsd:restriction base="dms:Text">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otes0 xmlns="e8df3db0-9164-4153-b116-15b48c547070" xsi:nil="true"/>
    <_ip_UnifiedCompliancePolicyProperties xmlns="http://schemas.microsoft.com/sharepoint/v3" xsi:nil="true"/>
    <MediaServiceKeyPoints xmlns="e8df3db0-9164-4153-b116-15b48c547070" xsi:nil="true"/>
  </documentManagement>
</p:properties>
</file>

<file path=customXml/itemProps1.xml><?xml version="1.0" encoding="utf-8"?>
<ds:datastoreItem xmlns:ds="http://schemas.openxmlformats.org/officeDocument/2006/customXml" ds:itemID="{164BB76C-3B90-4C36-90C5-C535597C0744}"/>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schemas.microsoft.com/office/2006/documentManagement/types"/>
    <ds:schemaRef ds:uri="230e9df3-be65-4c73-a93b-d1236ebd677e"/>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Microsoft_TWC_PresExternalLight</Template>
  <TotalTime>315658</TotalTime>
  <Words>1410</Words>
  <Application>Microsoft Office PowerPoint</Application>
  <PresentationFormat>Custom</PresentationFormat>
  <Paragraphs>221</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Segoe UI</vt:lpstr>
      <vt:lpstr>Segoe UI Light</vt:lpstr>
      <vt:lpstr>Wingdings</vt:lpstr>
      <vt:lpstr>MSVID_Purple269_16x9_2012-08-18</vt:lpstr>
      <vt:lpstr>Civility, Safety &amp; Interaction Online</vt:lpstr>
      <vt:lpstr>Key Findings – Ireland</vt:lpstr>
      <vt:lpstr>Nature of online risk types in Ireland</vt:lpstr>
      <vt:lpstr>Social circles became riskier in Ireland</vt:lpstr>
      <vt:lpstr>Severe pain from online risks was lower in Ireland</vt:lpstr>
      <vt:lpstr>Ireland fared better in consequences from risks, but showed drops in taking positive action</vt:lpstr>
      <vt:lpstr>Millennials and teenage girls were hit the hardest</vt:lpstr>
      <vt:lpstr>More teens asked for help with online risks</vt:lpstr>
      <vt:lpstr>DCI trend</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Thomas Wong</dc:creator>
  <cp:lastModifiedBy>David J. Dzumba</cp:lastModifiedBy>
  <cp:revision>6557</cp:revision>
  <cp:lastPrinted>2014-01-24T18:55:15Z</cp:lastPrinted>
  <dcterms:created xsi:type="dcterms:W3CDTF">2013-07-29T23:33:21Z</dcterms:created>
  <dcterms:modified xsi:type="dcterms:W3CDTF">2019-01-10T21:45:21Z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0x0101004E3CAC8DEED5644AAE8B4A2DB68BF41F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y fmtid="{D5CDD505-2E9C-101B-9397-08002B2CF9AE}" pid="7" name="MSIP_Label_f42aa342-8706-4288-bd11-ebb85995028c_Enabled">
    <vt:lpwstr>True</vt:lpwstr>
  </property>
  <property fmtid="{D5CDD505-2E9C-101B-9397-08002B2CF9AE}" pid="8" name="MSIP_Label_f42aa342-8706-4288-bd11-ebb85995028c_SiteId">
    <vt:lpwstr>72f988bf-86f1-41af-91ab-2d7cd011db47</vt:lpwstr>
  </property>
  <property fmtid="{D5CDD505-2E9C-101B-9397-08002B2CF9AE}" pid="9" name="MSIP_Label_f42aa342-8706-4288-bd11-ebb85995028c_Owner">
    <vt:lpwstr>jbeau@microsoft.com</vt:lpwstr>
  </property>
  <property fmtid="{D5CDD505-2E9C-101B-9397-08002B2CF9AE}" pid="10" name="MSIP_Label_f42aa342-8706-4288-bd11-ebb85995028c_SetDate">
    <vt:lpwstr>2018-09-12T18:05:05.2656379Z</vt:lpwstr>
  </property>
  <property fmtid="{D5CDD505-2E9C-101B-9397-08002B2CF9AE}" pid="11" name="MSIP_Label_f42aa342-8706-4288-bd11-ebb85995028c_Name">
    <vt:lpwstr>General</vt:lpwstr>
  </property>
  <property fmtid="{D5CDD505-2E9C-101B-9397-08002B2CF9AE}" pid="12" name="MSIP_Label_f42aa342-8706-4288-bd11-ebb85995028c_Application">
    <vt:lpwstr>Microsoft Azure Information Protection</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ies>
</file>