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4"/>
  </p:notesMasterIdLst>
  <p:handoutMasterIdLst>
    <p:handoutMasterId r:id="rId15"/>
  </p:handoutMasterIdLst>
  <p:sldIdLst>
    <p:sldId id="1161" r:id="rId5"/>
    <p:sldId id="1687" r:id="rId6"/>
    <p:sldId id="1681" r:id="rId7"/>
    <p:sldId id="1689" r:id="rId8"/>
    <p:sldId id="1683" r:id="rId9"/>
    <p:sldId id="1684" r:id="rId10"/>
    <p:sldId id="1685" r:id="rId11"/>
    <p:sldId id="1690" r:id="rId12"/>
    <p:sldId id="1686" r:id="rId13"/>
  </p:sldIdLst>
  <p:sldSz cx="12436475" cy="6994525"/>
  <p:notesSz cx="6858000" cy="9313863"/>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813502-2D1A-4D85-B4F1-5589B3288DD5}">
          <p14:sldIdLst>
            <p14:sldId id="1161"/>
            <p14:sldId id="1687"/>
            <p14:sldId id="1681"/>
            <p14:sldId id="1689"/>
            <p14:sldId id="1683"/>
            <p14:sldId id="1684"/>
            <p14:sldId id="1685"/>
            <p14:sldId id="1690"/>
            <p14:sldId id="1686"/>
          </p14:sldIdLst>
        </p14:section>
      </p14:sectionLst>
    </p:ext>
    <p:ext uri="{EFAFB233-063F-42B5-8137-9DF3F51BA10A}">
      <p15:sldGuideLst xmlns:p15="http://schemas.microsoft.com/office/powerpoint/2012/main">
        <p15:guide id="3" orient="horz" pos="931" userDrawn="1">
          <p15:clr>
            <a:srgbClr val="A4A3A4"/>
          </p15:clr>
        </p15:guide>
        <p15:guide id="5" orient="horz" pos="4123" userDrawn="1">
          <p15:clr>
            <a:srgbClr val="A4A3A4"/>
          </p15:clr>
        </p15:guide>
        <p15:guide id="7" orient="horz" pos="3067" userDrawn="1">
          <p15:clr>
            <a:srgbClr val="A4A3A4"/>
          </p15:clr>
        </p15:guide>
        <p15:guide id="8" orient="horz" pos="1987" userDrawn="1">
          <p15:clr>
            <a:srgbClr val="A4A3A4"/>
          </p15:clr>
        </p15:guide>
        <p15:guide id="9" pos="557" userDrawn="1">
          <p15:clr>
            <a:srgbClr val="A4A3A4"/>
          </p15:clr>
        </p15:guide>
        <p15:guide id="10" pos="1325">
          <p15:clr>
            <a:srgbClr val="A4A3A4"/>
          </p15:clr>
        </p15:guide>
        <p15:guide id="12" pos="749">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7181" userDrawn="1">
          <p15:clr>
            <a:srgbClr val="A4A3A4"/>
          </p15:clr>
        </p15:guide>
        <p15:guide id="22" pos="3053">
          <p15:clr>
            <a:srgbClr val="A4A3A4"/>
          </p15:clr>
        </p15:guide>
      </p15:sldGuideLst>
    </p:ext>
    <p:ext uri="{2D200454-40CA-4A62-9FC3-DE9A4176ACB9}">
      <p15:notesGuideLst xmlns:p15="http://schemas.microsoft.com/office/powerpoint/2012/main">
        <p15:guide id="1" orient="horz" pos="2865" userDrawn="1">
          <p15:clr>
            <a:srgbClr val="A4A3A4"/>
          </p15:clr>
        </p15:guide>
        <p15:guide id="2" pos="2093" userDrawn="1">
          <p15:clr>
            <a:srgbClr val="A4A3A4"/>
          </p15:clr>
        </p15:guide>
        <p15:guide id="3" orient="horz" pos="2934"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om Wong" initials="TW" lastIdx="11" clrIdx="7">
    <p:extLst>
      <p:ext uri="{19B8F6BF-5375-455C-9EA6-DF929625EA0E}">
        <p15:presenceInfo xmlns:p15="http://schemas.microsoft.com/office/powerpoint/2012/main" userId="7ee3688e7d498933" providerId="Windows Live"/>
      </p:ext>
    </p:extLst>
  </p:cmAuthor>
  <p:cmAuthor id="1" name="Mary Feil-Jacobs" initials="MFJ" lastIdx="42" clrIdx="1"/>
  <p:cmAuthor id="2" name="Carol Brown" initials="CB" lastIdx="4" clrIdx="2"/>
  <p:cmAuthor id="3" name="Tiffany Teichrow" initials="TT" lastIdx="2" clrIdx="3">
    <p:extLst/>
  </p:cmAuthor>
  <p:cmAuthor id="4" name="Cynthia Sandvick (LCA)" initials="CS(" lastIdx="3" clrIdx="4">
    <p:extLst/>
  </p:cmAuthor>
  <p:cmAuthor id="5" name="Kim Sanchez" initials="KS" lastIdx="7" clrIdx="5">
    <p:extLst/>
  </p:cmAuthor>
  <p:cmAuthor id="6" name="John Ruchinskas" initials="JR" lastIdx="106" clrIdx="6">
    <p:extLst>
      <p:ext uri="{19B8F6BF-5375-455C-9EA6-DF929625EA0E}">
        <p15:presenceInfo xmlns:p15="http://schemas.microsoft.com/office/powerpoint/2012/main" userId="8b520dd3a2a299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E7E7E7"/>
    <a:srgbClr val="FFB900"/>
    <a:srgbClr val="CCCCFF"/>
    <a:srgbClr val="002050"/>
    <a:srgbClr val="00B294"/>
    <a:srgbClr val="339933"/>
    <a:srgbClr val="A71201"/>
    <a:srgbClr val="00994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2AF676-FC69-4DEA-A327-EAB14A2F1949}" v="116" dt="2019-01-08T20:46:51.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9" autoAdjust="0"/>
    <p:restoredTop sz="93657" autoAdjust="0"/>
  </p:normalViewPr>
  <p:slideViewPr>
    <p:cSldViewPr snapToGrid="0">
      <p:cViewPr varScale="1">
        <p:scale>
          <a:sx n="78" d="100"/>
          <a:sy n="78" d="100"/>
        </p:scale>
        <p:origin x="948" y="29"/>
      </p:cViewPr>
      <p:guideLst>
        <p:guide orient="horz" pos="931"/>
        <p:guide orient="horz" pos="4123"/>
        <p:guide orient="horz" pos="3067"/>
        <p:guide orient="horz" pos="1987"/>
        <p:guide pos="557"/>
        <p:guide pos="1325"/>
        <p:guide pos="749"/>
        <p:guide pos="3629"/>
        <p:guide pos="1901"/>
        <p:guide pos="2477"/>
        <p:guide pos="4205"/>
        <p:guide pos="7181"/>
        <p:guide pos="3053"/>
      </p:guideLst>
    </p:cSldViewPr>
  </p:slideViewPr>
  <p:outlineViewPr>
    <p:cViewPr>
      <p:scale>
        <a:sx n="33" d="100"/>
        <a:sy n="33" d="100"/>
      </p:scale>
      <p:origin x="0" y="-1882"/>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268" d="100"/>
          <a:sy n="268" d="100"/>
        </p:scale>
        <p:origin x="-2333" y="-6019"/>
      </p:cViewPr>
      <p:guideLst>
        <p:guide orient="horz" pos="2865"/>
        <p:guide pos="2093"/>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Beauchere (CELA)" userId="S::jbeau@microsoft.com::5feabd0e-7554-4158-8393-9ced612cedf9" providerId="AD" clId="Web-{E52AF676-FC69-4DEA-A327-EAB14A2F1949}"/>
    <pc:docChg chg="modSld">
      <pc:chgData name="Jacqueline Beauchere (CELA)" userId="S::jbeau@microsoft.com::5feabd0e-7554-4158-8393-9ced612cedf9" providerId="AD" clId="Web-{E52AF676-FC69-4DEA-A327-EAB14A2F1949}" dt="2019-01-08T20:46:51.482" v="115" actId="20577"/>
      <pc:docMkLst>
        <pc:docMk/>
      </pc:docMkLst>
      <pc:sldChg chg="modSp">
        <pc:chgData name="Jacqueline Beauchere (CELA)" userId="S::jbeau@microsoft.com::5feabd0e-7554-4158-8393-9ced612cedf9" providerId="AD" clId="Web-{E52AF676-FC69-4DEA-A327-EAB14A2F1949}" dt="2019-01-08T20:40:05.532" v="70" actId="20577"/>
        <pc:sldMkLst>
          <pc:docMk/>
          <pc:sldMk cId="1279127179" sldId="1681"/>
        </pc:sldMkLst>
        <pc:spChg chg="mod">
          <ac:chgData name="Jacqueline Beauchere (CELA)" userId="S::jbeau@microsoft.com::5feabd0e-7554-4158-8393-9ced612cedf9" providerId="AD" clId="Web-{E52AF676-FC69-4DEA-A327-EAB14A2F1949}" dt="2019-01-08T20:40:05.532" v="70" actId="20577"/>
          <ac:spMkLst>
            <pc:docMk/>
            <pc:sldMk cId="1279127179" sldId="1681"/>
            <ac:spMk id="16" creationId="{870823BF-150B-490B-85F8-3C7156744FA9}"/>
          </ac:spMkLst>
        </pc:spChg>
      </pc:sldChg>
      <pc:sldChg chg="modSp">
        <pc:chgData name="Jacqueline Beauchere (CELA)" userId="S::jbeau@microsoft.com::5feabd0e-7554-4158-8393-9ced612cedf9" providerId="AD" clId="Web-{E52AF676-FC69-4DEA-A327-EAB14A2F1949}" dt="2019-01-08T20:41:27.065" v="74" actId="20577"/>
        <pc:sldMkLst>
          <pc:docMk/>
          <pc:sldMk cId="3407962546" sldId="1683"/>
        </pc:sldMkLst>
        <pc:spChg chg="mod">
          <ac:chgData name="Jacqueline Beauchere (CELA)" userId="S::jbeau@microsoft.com::5feabd0e-7554-4158-8393-9ced612cedf9" providerId="AD" clId="Web-{E52AF676-FC69-4DEA-A327-EAB14A2F1949}" dt="2019-01-08T20:41:27.065" v="74" actId="20577"/>
          <ac:spMkLst>
            <pc:docMk/>
            <pc:sldMk cId="3407962546" sldId="1683"/>
            <ac:spMk id="9" creationId="{906D9CD0-B8A0-447F-936B-8578220DC757}"/>
          </ac:spMkLst>
        </pc:spChg>
      </pc:sldChg>
      <pc:sldChg chg="modSp">
        <pc:chgData name="Jacqueline Beauchere (CELA)" userId="S::jbeau@microsoft.com::5feabd0e-7554-4158-8393-9ced612cedf9" providerId="AD" clId="Web-{E52AF676-FC69-4DEA-A327-EAB14A2F1949}" dt="2019-01-08T20:42:35.021" v="106" actId="20577"/>
        <pc:sldMkLst>
          <pc:docMk/>
          <pc:sldMk cId="344454394" sldId="1684"/>
        </pc:sldMkLst>
        <pc:spChg chg="mod">
          <ac:chgData name="Jacqueline Beauchere (CELA)" userId="S::jbeau@microsoft.com::5feabd0e-7554-4158-8393-9ced612cedf9" providerId="AD" clId="Web-{E52AF676-FC69-4DEA-A327-EAB14A2F1949}" dt="2019-01-08T20:42:35.021" v="106" actId="20577"/>
          <ac:spMkLst>
            <pc:docMk/>
            <pc:sldMk cId="344454394" sldId="1684"/>
            <ac:spMk id="14" creationId="{3B3128F5-E511-4FA1-9B2C-61844C11C9D7}"/>
          </ac:spMkLst>
        </pc:spChg>
      </pc:sldChg>
      <pc:sldChg chg="modSp">
        <pc:chgData name="Jacqueline Beauchere (CELA)" userId="S::jbeau@microsoft.com::5feabd0e-7554-4158-8393-9ced612cedf9" providerId="AD" clId="Web-{E52AF676-FC69-4DEA-A327-EAB14A2F1949}" dt="2019-01-08T20:39:40.047" v="67" actId="20577"/>
        <pc:sldMkLst>
          <pc:docMk/>
          <pc:sldMk cId="2086727468" sldId="1687"/>
        </pc:sldMkLst>
        <pc:spChg chg="mod">
          <ac:chgData name="Jacqueline Beauchere (CELA)" userId="S::jbeau@microsoft.com::5feabd0e-7554-4158-8393-9ced612cedf9" providerId="AD" clId="Web-{E52AF676-FC69-4DEA-A327-EAB14A2F1949}" dt="2019-01-08T20:39:40.047" v="67" actId="20577"/>
          <ac:spMkLst>
            <pc:docMk/>
            <pc:sldMk cId="2086727468" sldId="1687"/>
            <ac:spMk id="4" creationId="{609B48BA-DB7A-48DD-BE6F-AD45CC026935}"/>
          </ac:spMkLst>
        </pc:spChg>
      </pc:sldChg>
      <pc:sldChg chg="modSp">
        <pc:chgData name="Jacqueline Beauchere (CELA)" userId="S::jbeau@microsoft.com::5feabd0e-7554-4158-8393-9ced612cedf9" providerId="AD" clId="Web-{E52AF676-FC69-4DEA-A327-EAB14A2F1949}" dt="2019-01-08T20:38:04.325" v="8" actId="20577"/>
        <pc:sldMkLst>
          <pc:docMk/>
          <pc:sldMk cId="1787422098" sldId="1689"/>
        </pc:sldMkLst>
        <pc:spChg chg="mod">
          <ac:chgData name="Jacqueline Beauchere (CELA)" userId="S::jbeau@microsoft.com::5feabd0e-7554-4158-8393-9ced612cedf9" providerId="AD" clId="Web-{E52AF676-FC69-4DEA-A327-EAB14A2F1949}" dt="2019-01-08T20:38:04.325" v="8" actId="20577"/>
          <ac:spMkLst>
            <pc:docMk/>
            <pc:sldMk cId="1787422098" sldId="1689"/>
            <ac:spMk id="9" creationId="{F5E5069B-D569-4CD2-A8C4-9191F66064D6}"/>
          </ac:spMkLst>
        </pc:spChg>
      </pc:sldChg>
      <pc:sldChg chg="modSp">
        <pc:chgData name="Jacqueline Beauchere (CELA)" userId="S::jbeau@microsoft.com::5feabd0e-7554-4158-8393-9ced612cedf9" providerId="AD" clId="Web-{E52AF676-FC69-4DEA-A327-EAB14A2F1949}" dt="2019-01-08T20:46:51.482" v="115" actId="20577"/>
        <pc:sldMkLst>
          <pc:docMk/>
          <pc:sldMk cId="552979309" sldId="1690"/>
        </pc:sldMkLst>
        <pc:spChg chg="mod">
          <ac:chgData name="Jacqueline Beauchere (CELA)" userId="S::jbeau@microsoft.com::5feabd0e-7554-4158-8393-9ced612cedf9" providerId="AD" clId="Web-{E52AF676-FC69-4DEA-A327-EAB14A2F1949}" dt="2019-01-08T20:43:30.444" v="111" actId="20577"/>
          <ac:spMkLst>
            <pc:docMk/>
            <pc:sldMk cId="552979309" sldId="1690"/>
            <ac:spMk id="7" creationId="{3B4A9F95-498C-476B-B7AE-3713F52F18B9}"/>
          </ac:spMkLst>
        </pc:spChg>
        <pc:spChg chg="mod">
          <ac:chgData name="Jacqueline Beauchere (CELA)" userId="S::jbeau@microsoft.com::5feabd0e-7554-4158-8393-9ced612cedf9" providerId="AD" clId="Web-{E52AF676-FC69-4DEA-A327-EAB14A2F1949}" dt="2019-01-08T20:46:51.482" v="115" actId="20577"/>
          <ac:spMkLst>
            <pc:docMk/>
            <pc:sldMk cId="552979309" sldId="1690"/>
            <ac:spMk id="8" creationId="{AED89F09-05B3-4605-BAF8-92E199E5CB5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v-mecout\AppData\Roaming\Microsoft\Excel\Copy%20of%20Wave%203%20Country%20report%20slide%20data%20vFINAL_Sep_12%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mecout\AppData\Roaming\Microsoft\Excel\Copy%20of%20Wave%203%20Country%20report%20slide%20data%20vFINAL_Sep_12%20(version%201).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v-mecout\AppData\Roaming\Microsoft\Excel\Copy%20of%20Wave%203%20Country%20report%20slide%20data%20vFINAL_Sep_12%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v-mecout\AppData\Roaming\Microsoft\Excel\Copy%20of%20Wave%203%20Country%20report%20slide%20data%20vFINAL_Sep_12%20(version%201).xlsb"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r>
              <a:rPr lang="en-US" sz="1400" b="1">
                <a:solidFill>
                  <a:schemeClr val="tx1">
                    <a:lumMod val="50000"/>
                  </a:schemeClr>
                </a:solidFill>
              </a:rPr>
              <a:t>DCI</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Sheet6!$A$2:$A$7</c:f>
              <c:strCache>
                <c:ptCount val="6"/>
                <c:pt idx="0">
                  <c:v>Teens</c:v>
                </c:pt>
                <c:pt idx="1">
                  <c:v>Millennials</c:v>
                </c:pt>
                <c:pt idx="2">
                  <c:v>Gen X</c:v>
                </c:pt>
                <c:pt idx="3">
                  <c:v>Boomers</c:v>
                </c:pt>
                <c:pt idx="4">
                  <c:v>Teen boys</c:v>
                </c:pt>
                <c:pt idx="5">
                  <c:v>Teen girls</c:v>
                </c:pt>
              </c:strCache>
            </c:strRef>
          </c:cat>
          <c:val>
            <c:numRef>
              <c:f>Sheet6!$B$2:$B$7</c:f>
              <c:numCache>
                <c:formatCode>0%</c:formatCode>
                <c:ptCount val="6"/>
                <c:pt idx="0">
                  <c:v>0.46</c:v>
                </c:pt>
                <c:pt idx="1">
                  <c:v>0.55000000000000004</c:v>
                </c:pt>
                <c:pt idx="2">
                  <c:v>0.47</c:v>
                </c:pt>
                <c:pt idx="3">
                  <c:v>0.57999999999999996</c:v>
                </c:pt>
                <c:pt idx="4">
                  <c:v>0.43</c:v>
                </c:pt>
                <c:pt idx="5">
                  <c:v>0.48</c:v>
                </c:pt>
              </c:numCache>
            </c:numRef>
          </c:val>
          <c:extLst>
            <c:ext xmlns:c16="http://schemas.microsoft.com/office/drawing/2014/chart" uri="{C3380CC4-5D6E-409C-BE32-E72D297353CC}">
              <c16:uniqueId val="{00000000-80AC-4758-9D09-4BB66D89B666}"/>
            </c:ext>
          </c:extLst>
        </c:ser>
        <c:dLbls>
          <c:dLblPos val="outEnd"/>
          <c:showLegendKey val="0"/>
          <c:showVal val="1"/>
          <c:showCatName val="0"/>
          <c:showSerName val="0"/>
          <c:showPercent val="0"/>
          <c:showBubbleSize val="0"/>
        </c:dLbls>
        <c:gapWidth val="182"/>
        <c:axId val="746987768"/>
        <c:axId val="746989080"/>
      </c:barChart>
      <c:catAx>
        <c:axId val="746987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46989080"/>
        <c:crosses val="autoZero"/>
        <c:auto val="1"/>
        <c:lblAlgn val="ctr"/>
        <c:lblOffset val="100"/>
        <c:noMultiLvlLbl val="0"/>
      </c:catAx>
      <c:valAx>
        <c:axId val="746989080"/>
        <c:scaling>
          <c:orientation val="minMax"/>
        </c:scaling>
        <c:delete val="1"/>
        <c:axPos val="b"/>
        <c:numFmt formatCode="0%" sourceLinked="1"/>
        <c:majorTickMark val="none"/>
        <c:minorTickMark val="none"/>
        <c:tickLblPos val="nextTo"/>
        <c:crossAx val="746987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r>
              <a:rPr lang="en-US" b="1">
                <a:solidFill>
                  <a:schemeClr val="tx1">
                    <a:lumMod val="50000"/>
                  </a:schemeClr>
                </a:solidFill>
              </a:rPr>
              <a:t>Average number of risks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Sheet6!$A$10:$A$15</c:f>
              <c:strCache>
                <c:ptCount val="6"/>
                <c:pt idx="0">
                  <c:v>Teens</c:v>
                </c:pt>
                <c:pt idx="1">
                  <c:v>Millennials</c:v>
                </c:pt>
                <c:pt idx="2">
                  <c:v>Gen X</c:v>
                </c:pt>
                <c:pt idx="3">
                  <c:v>Boomers</c:v>
                </c:pt>
                <c:pt idx="4">
                  <c:v>Teen boys</c:v>
                </c:pt>
                <c:pt idx="5">
                  <c:v>Teen girls</c:v>
                </c:pt>
              </c:strCache>
            </c:strRef>
          </c:cat>
          <c:val>
            <c:numRef>
              <c:f>Sheet6!$B$10:$B$15</c:f>
              <c:numCache>
                <c:formatCode>General</c:formatCode>
                <c:ptCount val="6"/>
                <c:pt idx="0">
                  <c:v>1.5</c:v>
                </c:pt>
                <c:pt idx="1">
                  <c:v>2.2999999999999998</c:v>
                </c:pt>
                <c:pt idx="2">
                  <c:v>1.1000000000000001</c:v>
                </c:pt>
                <c:pt idx="3">
                  <c:v>1.5</c:v>
                </c:pt>
                <c:pt idx="4">
                  <c:v>1.4</c:v>
                </c:pt>
                <c:pt idx="5">
                  <c:v>1.7</c:v>
                </c:pt>
              </c:numCache>
            </c:numRef>
          </c:val>
          <c:extLst>
            <c:ext xmlns:c16="http://schemas.microsoft.com/office/drawing/2014/chart" uri="{C3380CC4-5D6E-409C-BE32-E72D297353CC}">
              <c16:uniqueId val="{00000000-2C44-4680-B6F1-26BEFB9775E4}"/>
            </c:ext>
          </c:extLst>
        </c:ser>
        <c:dLbls>
          <c:dLblPos val="outEnd"/>
          <c:showLegendKey val="0"/>
          <c:showVal val="1"/>
          <c:showCatName val="0"/>
          <c:showSerName val="0"/>
          <c:showPercent val="0"/>
          <c:showBubbleSize val="0"/>
        </c:dLbls>
        <c:gapWidth val="182"/>
        <c:axId val="785110944"/>
        <c:axId val="785106024"/>
      </c:barChart>
      <c:catAx>
        <c:axId val="785110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85106024"/>
        <c:crosses val="autoZero"/>
        <c:auto val="1"/>
        <c:lblAlgn val="ctr"/>
        <c:lblOffset val="100"/>
        <c:noMultiLvlLbl val="0"/>
      </c:catAx>
      <c:valAx>
        <c:axId val="785106024"/>
        <c:scaling>
          <c:orientation val="minMax"/>
        </c:scaling>
        <c:delete val="1"/>
        <c:axPos val="b"/>
        <c:numFmt formatCode="General" sourceLinked="1"/>
        <c:majorTickMark val="none"/>
        <c:minorTickMark val="none"/>
        <c:tickLblPos val="nextTo"/>
        <c:crossAx val="785110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r>
              <a:rPr lang="en-US" b="1">
                <a:solidFill>
                  <a:schemeClr val="tx1">
                    <a:lumMod val="50000"/>
                  </a:schemeClr>
                </a:solidFill>
              </a:rPr>
              <a:t>Consequences (Any)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Sheet6!$A$18:$A$23</c:f>
              <c:strCache>
                <c:ptCount val="6"/>
                <c:pt idx="0">
                  <c:v>Teens</c:v>
                </c:pt>
                <c:pt idx="1">
                  <c:v>Millennials</c:v>
                </c:pt>
                <c:pt idx="2">
                  <c:v>Gen X</c:v>
                </c:pt>
                <c:pt idx="3">
                  <c:v>Boomers</c:v>
                </c:pt>
                <c:pt idx="4">
                  <c:v>Teen boys</c:v>
                </c:pt>
                <c:pt idx="5">
                  <c:v>Teen girls</c:v>
                </c:pt>
              </c:strCache>
            </c:strRef>
          </c:cat>
          <c:val>
            <c:numRef>
              <c:f>Sheet6!$B$18:$B$23</c:f>
              <c:numCache>
                <c:formatCode>0%</c:formatCode>
                <c:ptCount val="6"/>
                <c:pt idx="0">
                  <c:v>0.59</c:v>
                </c:pt>
                <c:pt idx="1">
                  <c:v>0.61</c:v>
                </c:pt>
                <c:pt idx="2">
                  <c:v>0.56999999999999995</c:v>
                </c:pt>
                <c:pt idx="3">
                  <c:v>0.48</c:v>
                </c:pt>
                <c:pt idx="4">
                  <c:v>0.54</c:v>
                </c:pt>
                <c:pt idx="5">
                  <c:v>0.63</c:v>
                </c:pt>
              </c:numCache>
            </c:numRef>
          </c:val>
          <c:extLst>
            <c:ext xmlns:c16="http://schemas.microsoft.com/office/drawing/2014/chart" uri="{C3380CC4-5D6E-409C-BE32-E72D297353CC}">
              <c16:uniqueId val="{00000000-4F11-4BEB-A1A3-7045C07ADABF}"/>
            </c:ext>
          </c:extLst>
        </c:ser>
        <c:dLbls>
          <c:dLblPos val="outEnd"/>
          <c:showLegendKey val="0"/>
          <c:showVal val="1"/>
          <c:showCatName val="0"/>
          <c:showSerName val="0"/>
          <c:showPercent val="0"/>
          <c:showBubbleSize val="0"/>
        </c:dLbls>
        <c:gapWidth val="182"/>
        <c:axId val="345639936"/>
        <c:axId val="345640592"/>
      </c:barChart>
      <c:catAx>
        <c:axId val="345639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345640592"/>
        <c:crosses val="autoZero"/>
        <c:auto val="1"/>
        <c:lblAlgn val="ctr"/>
        <c:lblOffset val="100"/>
        <c:noMultiLvlLbl val="0"/>
      </c:catAx>
      <c:valAx>
        <c:axId val="345640592"/>
        <c:scaling>
          <c:orientation val="minMax"/>
        </c:scaling>
        <c:delete val="1"/>
        <c:axPos val="b"/>
        <c:numFmt formatCode="0%" sourceLinked="1"/>
        <c:majorTickMark val="none"/>
        <c:minorTickMark val="none"/>
        <c:tickLblPos val="nextTo"/>
        <c:crossAx val="345639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r>
              <a:rPr lang="en-US" b="1">
                <a:solidFill>
                  <a:schemeClr val="tx1">
                    <a:lumMod val="50000"/>
                  </a:schemeClr>
                </a:solidFill>
              </a:rPr>
              <a:t>Moderate</a:t>
            </a:r>
            <a:r>
              <a:rPr lang="en-US" b="1" baseline="0">
                <a:solidFill>
                  <a:schemeClr val="tx1">
                    <a:lumMod val="50000"/>
                  </a:schemeClr>
                </a:solidFill>
              </a:rPr>
              <a:t> to Severe pain</a:t>
            </a:r>
            <a:endParaRPr lang="en-US" b="1">
              <a:solidFill>
                <a:schemeClr val="tx1">
                  <a:lumMod val="50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Sheet6!$A$26:$A$31</c:f>
              <c:strCache>
                <c:ptCount val="6"/>
                <c:pt idx="0">
                  <c:v>Teens</c:v>
                </c:pt>
                <c:pt idx="1">
                  <c:v>Millennials</c:v>
                </c:pt>
                <c:pt idx="2">
                  <c:v>Gen X</c:v>
                </c:pt>
                <c:pt idx="3">
                  <c:v>Boomers</c:v>
                </c:pt>
                <c:pt idx="4">
                  <c:v>Teen boys</c:v>
                </c:pt>
                <c:pt idx="5">
                  <c:v>Teen girls</c:v>
                </c:pt>
              </c:strCache>
            </c:strRef>
          </c:cat>
          <c:val>
            <c:numRef>
              <c:f>Sheet6!$B$26:$B$31</c:f>
              <c:numCache>
                <c:formatCode>0%</c:formatCode>
                <c:ptCount val="6"/>
                <c:pt idx="0">
                  <c:v>0.57999999999999996</c:v>
                </c:pt>
                <c:pt idx="1">
                  <c:v>0.62</c:v>
                </c:pt>
                <c:pt idx="2">
                  <c:v>0.41</c:v>
                </c:pt>
                <c:pt idx="3">
                  <c:v>0.24</c:v>
                </c:pt>
                <c:pt idx="4">
                  <c:v>0.54</c:v>
                </c:pt>
                <c:pt idx="5">
                  <c:v>0.61</c:v>
                </c:pt>
              </c:numCache>
            </c:numRef>
          </c:val>
          <c:extLst>
            <c:ext xmlns:c16="http://schemas.microsoft.com/office/drawing/2014/chart" uri="{C3380CC4-5D6E-409C-BE32-E72D297353CC}">
              <c16:uniqueId val="{00000000-A88C-4C88-9473-B44C6B703A33}"/>
            </c:ext>
          </c:extLst>
        </c:ser>
        <c:dLbls>
          <c:dLblPos val="outEnd"/>
          <c:showLegendKey val="0"/>
          <c:showVal val="1"/>
          <c:showCatName val="0"/>
          <c:showSerName val="0"/>
          <c:showPercent val="0"/>
          <c:showBubbleSize val="0"/>
        </c:dLbls>
        <c:gapWidth val="182"/>
        <c:axId val="527398360"/>
        <c:axId val="527399344"/>
      </c:barChart>
      <c:catAx>
        <c:axId val="527398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527399344"/>
        <c:crosses val="autoZero"/>
        <c:auto val="1"/>
        <c:lblAlgn val="ctr"/>
        <c:lblOffset val="100"/>
        <c:noMultiLvlLbl val="0"/>
      </c:catAx>
      <c:valAx>
        <c:axId val="527399344"/>
        <c:scaling>
          <c:orientation val="minMax"/>
        </c:scaling>
        <c:delete val="1"/>
        <c:axPos val="b"/>
        <c:numFmt formatCode="0%" sourceLinked="1"/>
        <c:majorTickMark val="none"/>
        <c:minorTickMark val="none"/>
        <c:tickLblPos val="nextTo"/>
        <c:crossAx val="52739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2971800" cy="465693"/>
          </a:xfrm>
          <a:prstGeom prst="rect">
            <a:avLst/>
          </a:prstGeom>
        </p:spPr>
        <p:txBody>
          <a:bodyPr vert="horz" lIns="92395" tIns="46198" rIns="92395" bIns="46198"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4" y="0"/>
            <a:ext cx="2971800" cy="465693"/>
          </a:xfrm>
          <a:prstGeom prst="rect">
            <a:avLst/>
          </a:prstGeom>
        </p:spPr>
        <p:txBody>
          <a:bodyPr vert="horz" lIns="92395" tIns="46198" rIns="92395" bIns="46198" rtlCol="0"/>
          <a:lstStyle>
            <a:lvl1pPr algn="r">
              <a:defRPr sz="1200"/>
            </a:lvl1pPr>
          </a:lstStyle>
          <a:p>
            <a:fld id="{7CE70E58-7C41-4F7D-9599-EADE9710BA2F}" type="datetime1">
              <a:rPr lang="en-US" smtClean="0">
                <a:latin typeface="Segoe UI" pitchFamily="34" charset="0"/>
              </a:rPr>
              <a:t>1/9/2019</a:t>
            </a:fld>
            <a:endParaRPr lang="en-US" dirty="0">
              <a:latin typeface="Segoe UI" pitchFamily="34" charset="0"/>
            </a:endParaRPr>
          </a:p>
        </p:txBody>
      </p:sp>
      <p:sp>
        <p:nvSpPr>
          <p:cNvPr id="8" name="Footer Placeholder 7"/>
          <p:cNvSpPr>
            <a:spLocks noGrp="1"/>
          </p:cNvSpPr>
          <p:nvPr>
            <p:ph type="ftr" sz="quarter" idx="2"/>
          </p:nvPr>
        </p:nvSpPr>
        <p:spPr>
          <a:xfrm>
            <a:off x="0" y="8846554"/>
            <a:ext cx="5795010" cy="338610"/>
          </a:xfrm>
          <a:prstGeom prst="rect">
            <a:avLst/>
          </a:prstGeom>
        </p:spPr>
        <p:txBody>
          <a:bodyPr vert="horz" lIns="92395" tIns="46198" rIns="92395" bIns="46198" rtlCol="0" anchor="b"/>
          <a:lstStyle>
            <a:lvl1pPr algn="l">
              <a:defRPr sz="1200"/>
            </a:lvl1pPr>
          </a:lstStyle>
          <a:p>
            <a:pPr marL="402628" defTabSz="923654"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9" name="Slide Number Placeholder 8"/>
          <p:cNvSpPr>
            <a:spLocks noGrp="1"/>
          </p:cNvSpPr>
          <p:nvPr>
            <p:ph type="sldNum" sz="quarter" idx="3"/>
          </p:nvPr>
        </p:nvSpPr>
        <p:spPr>
          <a:xfrm>
            <a:off x="5783580" y="8846553"/>
            <a:ext cx="1072833" cy="465693"/>
          </a:xfrm>
          <a:prstGeom prst="rect">
            <a:avLst/>
          </a:prstGeom>
        </p:spPr>
        <p:txBody>
          <a:bodyPr vert="horz" lIns="92395" tIns="46198" rIns="92395" bIns="46198"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2971800" cy="465693"/>
          </a:xfrm>
          <a:prstGeom prst="rect">
            <a:avLst/>
          </a:prstGeom>
        </p:spPr>
        <p:txBody>
          <a:bodyPr vert="horz" lIns="92395" tIns="46198" rIns="92395" bIns="46198"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2395" tIns="46198" rIns="92395" bIns="46198" rtlCol="0" anchor="ctr"/>
          <a:lstStyle/>
          <a:p>
            <a:endParaRPr lang="en-US" dirty="0"/>
          </a:p>
        </p:txBody>
      </p:sp>
      <p:sp>
        <p:nvSpPr>
          <p:cNvPr id="10" name="Footer Placeholder 9"/>
          <p:cNvSpPr>
            <a:spLocks noGrp="1"/>
          </p:cNvSpPr>
          <p:nvPr>
            <p:ph type="ftr" sz="quarter" idx="4"/>
          </p:nvPr>
        </p:nvSpPr>
        <p:spPr>
          <a:xfrm>
            <a:off x="1" y="8848170"/>
            <a:ext cx="5920740" cy="362576"/>
          </a:xfrm>
          <a:prstGeom prst="rect">
            <a:avLst/>
          </a:prstGeom>
        </p:spPr>
        <p:txBody>
          <a:bodyPr vert="horz" lIns="92395" tIns="46198" rIns="92395" bIns="46198" rtlCol="0" anchor="b"/>
          <a:lstStyle>
            <a:lvl1pPr marL="577474" indent="0" algn="l">
              <a:defRPr sz="1200"/>
            </a:lvl1p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11" name="Date Placeholder 10"/>
          <p:cNvSpPr>
            <a:spLocks noGrp="1"/>
          </p:cNvSpPr>
          <p:nvPr>
            <p:ph type="dt" idx="1"/>
          </p:nvPr>
        </p:nvSpPr>
        <p:spPr>
          <a:xfrm>
            <a:off x="3884614" y="0"/>
            <a:ext cx="2971800" cy="465693"/>
          </a:xfrm>
          <a:prstGeom prst="rect">
            <a:avLst/>
          </a:prstGeom>
        </p:spPr>
        <p:txBody>
          <a:bodyPr vert="horz" lIns="92395" tIns="46198" rIns="92395" bIns="46198" rtlCol="0"/>
          <a:lstStyle>
            <a:lvl1pPr algn="r">
              <a:defRPr sz="1200">
                <a:latin typeface="Segoe UI" pitchFamily="34" charset="0"/>
              </a:defRPr>
            </a:lvl1pPr>
          </a:lstStyle>
          <a:p>
            <a:fld id="{39ECCDAD-89B1-4858-8590-6A80AD1DF58E}" type="datetime1">
              <a:rPr lang="en-US" smtClean="0"/>
              <a:t>1/9/2019</a:t>
            </a:fld>
            <a:endParaRPr lang="en-US" dirty="0"/>
          </a:p>
        </p:txBody>
      </p:sp>
      <p:sp>
        <p:nvSpPr>
          <p:cNvPr id="12" name="Notes Placeholder 11"/>
          <p:cNvSpPr>
            <a:spLocks noGrp="1"/>
          </p:cNvSpPr>
          <p:nvPr>
            <p:ph type="body" sz="quarter" idx="3"/>
          </p:nvPr>
        </p:nvSpPr>
        <p:spPr>
          <a:xfrm>
            <a:off x="685800" y="4424085"/>
            <a:ext cx="5486400" cy="4191239"/>
          </a:xfrm>
          <a:prstGeom prst="rect">
            <a:avLst/>
          </a:prstGeom>
        </p:spPr>
        <p:txBody>
          <a:bodyPr vert="horz" lIns="92395" tIns="46198" rIns="92395" bIns="461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10" y="8846553"/>
            <a:ext cx="947103" cy="465693"/>
          </a:xfrm>
          <a:prstGeom prst="rect">
            <a:avLst/>
          </a:prstGeom>
        </p:spPr>
        <p:txBody>
          <a:bodyPr vert="horz" lIns="92395" tIns="46198" rIns="92395" bIns="46198"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17547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402558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JR add</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13968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411940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6405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58653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304169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702" y="1787545"/>
            <a:ext cx="9144000" cy="182880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chemeClr val="tx1"/>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chemeClr val="tx1"/>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pic>
        <p:nvPicPr>
          <p:cNvPr id="3" name="Picture 2" descr="A close up of a sign&#10;&#10;Description generated with high confidence">
            <a:extLst>
              <a:ext uri="{FF2B5EF4-FFF2-40B4-BE49-F238E27FC236}">
                <a16:creationId xmlns:a16="http://schemas.microsoft.com/office/drawing/2014/main" id="{707CF559-A3D7-4C0A-B824-E1E104BBBCF2}"/>
              </a:ext>
            </a:extLst>
          </p:cNvPr>
          <p:cNvPicPr>
            <a:picLocks noChangeAspect="1"/>
          </p:cNvPicPr>
          <p:nvPr userDrawn="1"/>
        </p:nvPicPr>
        <p:blipFill>
          <a:blip r:embed="rId3"/>
          <a:stretch>
            <a:fillRect/>
          </a:stretch>
        </p:blipFill>
        <p:spPr>
          <a:xfrm>
            <a:off x="10600029" y="6234663"/>
            <a:ext cx="1689100" cy="64008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t="-496"/>
          <a:stretch/>
        </p:blipFill>
        <p:spPr>
          <a:xfrm flipH="1">
            <a:off x="-2" y="-34681"/>
            <a:ext cx="12436476"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70" y="-34681"/>
            <a:ext cx="12436474"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766196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Video title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6496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tx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0753572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454087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7625369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7227168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2"/>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lvl1pPr>
              <a:defRPr>
                <a:solidFill>
                  <a:schemeClr val="bg1">
                    <a:lumMod val="75000"/>
                    <a:lumOff val="25000"/>
                  </a:schemeClr>
                </a:solidFill>
              </a:defRPr>
            </a:lvl1pPr>
          </a:lstStyle>
          <a:p>
            <a:r>
              <a:rPr lang="en-US" dirty="0"/>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spAutoFit/>
          </a:bodyPr>
          <a:lstStyle>
            <a:lvl1pPr>
              <a:defRPr>
                <a:solidFill>
                  <a:srgbClr val="00BCF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lumMod val="75000"/>
                    <a:lumOff val="25000"/>
                  </a:schemeClr>
                </a:solidFill>
              </a:defRPr>
            </a:lvl1pPr>
          </a:lstStyle>
          <a:p>
            <a:r>
              <a:rPr lang="en-US" dirty="0"/>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1792372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4"/>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87845078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tx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85934457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5"/>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rgbClr val="00D8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Accent Color 2">
    <p:bg>
      <p:bgPr>
        <a:solidFill>
          <a:schemeClr val="accent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lank Accent Color 2">
    <p:bg>
      <p:bgPr>
        <a:solidFill>
          <a:schemeClr val="accent3"/>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6"/>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8969283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5309969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1"/>
            <a:ext cx="12436476" cy="6994524"/>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16" name="Rectangle 15"/>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111487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9" name="Rectangle 8"/>
          <p:cNvSpPr/>
          <p:nvPr userDrawn="1"/>
        </p:nvSpPr>
        <p:spPr>
          <a:xfrm rot="10800000" flipH="1" flipV="1">
            <a:off x="0" y="0"/>
            <a:ext cx="11887455" cy="7794895"/>
          </a:xfrm>
          <a:prstGeom prst="rect">
            <a:avLst/>
          </a:prstGeom>
          <a:gradFill flip="none" rotWithShape="1">
            <a:gsLst>
              <a:gs pos="0">
                <a:schemeClr val="bg1">
                  <a:alpha val="22000"/>
                </a:schemeClr>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424636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20" name="Rectangle 19"/>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080971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12" name="Rectangle 11"/>
          <p:cNvSpPr/>
          <p:nvPr userDrawn="1"/>
        </p:nvSpPr>
        <p:spPr>
          <a:xfrm rot="10800000" flipH="1" flipV="1">
            <a:off x="0" y="0"/>
            <a:ext cx="13076162" cy="7794895"/>
          </a:xfrm>
          <a:prstGeom prst="rect">
            <a:avLst/>
          </a:prstGeom>
          <a:gradFill>
            <a:gsLst>
              <a:gs pos="0">
                <a:schemeClr val="tx1"/>
              </a:gs>
              <a:gs pos="28000">
                <a:schemeClr val="tx1">
                  <a:alpha val="0"/>
                </a:schemeClr>
              </a:gs>
            </a:gsLst>
            <a:lin ang="438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68" r:id="rId1"/>
    <p:sldLayoutId id="2147484196" r:id="rId2"/>
    <p:sldLayoutId id="2147484197" r:id="rId3"/>
    <p:sldLayoutId id="2147484198" r:id="rId4"/>
    <p:sldLayoutId id="2147484163" r:id="rId5"/>
    <p:sldLayoutId id="2147484184" r:id="rId6"/>
    <p:sldLayoutId id="2147484185" r:id="rId7"/>
    <p:sldLayoutId id="2147484187" r:id="rId8"/>
    <p:sldLayoutId id="2147484188" r:id="rId9"/>
    <p:sldLayoutId id="2147484189" r:id="rId10"/>
    <p:sldLayoutId id="2147484186" r:id="rId11"/>
    <p:sldLayoutId id="2147484105" r:id="rId12"/>
    <p:sldLayoutId id="2147484199" r:id="rId13"/>
    <p:sldLayoutId id="2147484200" r:id="rId14"/>
    <p:sldLayoutId id="2147484201" r:id="rId15"/>
    <p:sldLayoutId id="2147484202" r:id="rId16"/>
    <p:sldLayoutId id="2147484203" r:id="rId17"/>
    <p:sldLayoutId id="2147484182" r:id="rId18"/>
    <p:sldLayoutId id="2147484130" r:id="rId19"/>
    <p:sldLayoutId id="2147484204" r:id="rId20"/>
    <p:sldLayoutId id="2147484101" r:id="rId21"/>
    <p:sldLayoutId id="2147484102" r:id="rId22"/>
    <p:sldLayoutId id="2147484192" r:id="rId23"/>
    <p:sldLayoutId id="2147484190" r:id="rId24"/>
    <p:sldLayoutId id="2147484191" r:id="rId25"/>
    <p:sldLayoutId id="2147484087" r:id="rId26"/>
    <p:sldLayoutId id="2147484098" r:id="rId27"/>
    <p:sldLayoutId id="2147484086" r:id="rId28"/>
    <p:sldLayoutId id="2147484107" r:id="rId29"/>
    <p:sldLayoutId id="2147484099" r:id="rId30"/>
    <p:sldLayoutId id="2147484100" r:id="rId31"/>
    <p:sldLayoutId id="2147484089" r:id="rId32"/>
    <p:sldLayoutId id="2147484106" r:id="rId33"/>
    <p:sldLayoutId id="2147484092" r:id="rId34"/>
    <p:sldLayoutId id="2147484205" r:id="rId35"/>
    <p:sldLayoutId id="2147484093" r:id="rId36"/>
    <p:sldLayoutId id="2147484127" r:id="rId37"/>
    <p:sldLayoutId id="2147484128" r:id="rId38"/>
    <p:sldLayoutId id="2147484193" r:id="rId39"/>
    <p:sldLayoutId id="2147484194" r:id="rId40"/>
    <p:sldLayoutId id="2147484195" r:id="rId41"/>
    <p:sldLayoutId id="2147484129" r:id="rId42"/>
    <p:sldLayoutId id="2147484094" r:id="rId43"/>
    <p:sldLayoutId id="2147484096" r:id="rId44"/>
  </p:sldLayoutIdLst>
  <p:transition>
    <p:fade/>
  </p:transition>
  <p:hf hdr="0" ftr="0" dt="0"/>
  <p:txStyles>
    <p:titleStyle>
      <a:lvl1pPr algn="l" defTabSz="932742" rtl="0" eaLnBrk="1" latinLnBrk="0" hangingPunct="1">
        <a:lnSpc>
          <a:spcPct val="90000"/>
        </a:lnSpc>
        <a:spcBef>
          <a:spcPct val="0"/>
        </a:spcBef>
        <a:buNone/>
        <a:defRPr lang="en-US" sz="4400" b="0" kern="1200" cap="none" spc="-102" baseline="0" dirty="0" smtClean="0">
          <a:ln w="3175">
            <a:noFill/>
          </a:ln>
          <a:solidFill>
            <a:srgbClr val="000000"/>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702" y="1794076"/>
            <a:ext cx="9144000" cy="1064871"/>
          </a:xfrm>
        </p:spPr>
        <p:txBody>
          <a:bodyPr/>
          <a:lstStyle/>
          <a:p>
            <a:r>
              <a:rPr lang="en-US" sz="4800" dirty="0"/>
              <a:t>Civility, Safety &amp; Interaction Online</a:t>
            </a:r>
          </a:p>
        </p:txBody>
      </p:sp>
      <p:sp>
        <p:nvSpPr>
          <p:cNvPr id="3" name="Text Placeholder 2"/>
          <p:cNvSpPr>
            <a:spLocks noGrp="1"/>
          </p:cNvSpPr>
          <p:nvPr>
            <p:ph type="body" sz="quarter" idx="12"/>
          </p:nvPr>
        </p:nvSpPr>
        <p:spPr>
          <a:xfrm>
            <a:off x="1147539" y="2803963"/>
            <a:ext cx="8271163" cy="1188581"/>
          </a:xfrm>
        </p:spPr>
        <p:txBody>
          <a:bodyPr/>
          <a:lstStyle/>
          <a:p>
            <a:r>
              <a:rPr lang="en-US" dirty="0"/>
              <a:t>United Kingdom, January 2019</a:t>
            </a:r>
          </a:p>
        </p:txBody>
      </p:sp>
      <p:pic>
        <p:nvPicPr>
          <p:cNvPr id="1026" name="Picture 2" descr="Image result for uk flag">
            <a:extLst>
              <a:ext uri="{FF2B5EF4-FFF2-40B4-BE49-F238E27FC236}">
                <a16:creationId xmlns:a16="http://schemas.microsoft.com/office/drawing/2014/main" id="{0F5739B5-F160-4C99-8E2F-F9E273F36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6" y="2978507"/>
            <a:ext cx="572190" cy="38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516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BC4A-1F59-4AE7-82D2-0BA81CBE6E9F}"/>
              </a:ext>
            </a:extLst>
          </p:cNvPr>
          <p:cNvSpPr>
            <a:spLocks noGrp="1"/>
          </p:cNvSpPr>
          <p:nvPr>
            <p:ph type="title"/>
          </p:nvPr>
        </p:nvSpPr>
        <p:spPr/>
        <p:txBody>
          <a:bodyPr/>
          <a:lstStyle/>
          <a:p>
            <a:r>
              <a:rPr lang="en-US" dirty="0"/>
              <a:t>Key Findings – United Kingdom</a:t>
            </a:r>
          </a:p>
        </p:txBody>
      </p:sp>
      <p:sp>
        <p:nvSpPr>
          <p:cNvPr id="3" name="Slide Number Placeholder 2">
            <a:extLst>
              <a:ext uri="{FF2B5EF4-FFF2-40B4-BE49-F238E27FC236}">
                <a16:creationId xmlns:a16="http://schemas.microsoft.com/office/drawing/2014/main" id="{BB934BD0-FF56-43AB-B6B4-509AD469EAF2}"/>
              </a:ext>
            </a:extLst>
          </p:cNvPr>
          <p:cNvSpPr>
            <a:spLocks noGrp="1"/>
          </p:cNvSpPr>
          <p:nvPr>
            <p:ph type="sldNum" sz="quarter" idx="4"/>
          </p:nvPr>
        </p:nvSpPr>
        <p:spPr/>
        <p:txBody>
          <a:bodyPr/>
          <a:lstStyle/>
          <a:p>
            <a:fld id="{7EFC24D6-DB8F-6B44-BA5A-9BEC68C15CAA}" type="slidenum">
              <a:rPr lang="en-US" smtClean="0"/>
              <a:pPr/>
              <a:t>2</a:t>
            </a:fld>
            <a:endParaRPr lang="en-US" dirty="0"/>
          </a:p>
        </p:txBody>
      </p:sp>
      <p:sp>
        <p:nvSpPr>
          <p:cNvPr id="4" name="Text Placeholder 1">
            <a:extLst>
              <a:ext uri="{FF2B5EF4-FFF2-40B4-BE49-F238E27FC236}">
                <a16:creationId xmlns:a16="http://schemas.microsoft.com/office/drawing/2014/main" id="{609B48BA-DB7A-48DD-BE6F-AD45CC026935}"/>
              </a:ext>
            </a:extLst>
          </p:cNvPr>
          <p:cNvSpPr txBox="1">
            <a:spLocks/>
          </p:cNvSpPr>
          <p:nvPr/>
        </p:nvSpPr>
        <p:spPr>
          <a:xfrm>
            <a:off x="744101" y="852435"/>
            <a:ext cx="11198888" cy="5556739"/>
          </a:xfrm>
          <a:prstGeom prst="rect">
            <a:avLst/>
          </a:prstGeom>
        </p:spPr>
        <p:txBody>
          <a:bodyPr anchor="t"/>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solidFill>
                  <a:schemeClr val="bg1"/>
                </a:solidFill>
                <a:latin typeface="+mn-lt"/>
              </a:rPr>
              <a:t>The nature of online risk types: </a:t>
            </a:r>
            <a:r>
              <a:rPr lang="en-US" sz="2000" dirty="0">
                <a:solidFill>
                  <a:schemeClr val="bg1"/>
                </a:solidFill>
              </a:rPr>
              <a:t>The types of risks that stood out for the U.K. compared to the global averages included: 1) receiving offensive or obscene content, 2) being called offensive names, and 3) being asked inappropriate and personal questions by a stranger</a:t>
            </a:r>
            <a:endParaRPr lang="en-US" sz="2000" dirty="0">
              <a:solidFill>
                <a:schemeClr val="bg1"/>
              </a:solidFill>
              <a:latin typeface="+mn-lt"/>
            </a:endParaRPr>
          </a:p>
          <a:p>
            <a:pPr>
              <a:spcAft>
                <a:spcPts val="600"/>
              </a:spcAft>
            </a:pPr>
            <a:r>
              <a:rPr lang="en-US" sz="2400" dirty="0">
                <a:solidFill>
                  <a:schemeClr val="bg1"/>
                </a:solidFill>
                <a:latin typeface="+mn-lt"/>
              </a:rPr>
              <a:t>Our social circles became more risky: </a:t>
            </a:r>
            <a:r>
              <a:rPr lang="en-US" sz="2000" dirty="0">
                <a:solidFill>
                  <a:schemeClr val="bg1"/>
                </a:solidFill>
              </a:rPr>
              <a:t>Within the U.K., risks from family and friends increased by 5 points to 21%, but the gain was not as pronounced as in other countries</a:t>
            </a:r>
            <a:endParaRPr lang="en-US" sz="2000" dirty="0">
              <a:solidFill>
                <a:schemeClr val="bg1"/>
              </a:solidFill>
              <a:latin typeface="+mn-lt"/>
            </a:endParaRPr>
          </a:p>
          <a:p>
            <a:pPr>
              <a:spcAft>
                <a:spcPts val="600"/>
              </a:spcAft>
            </a:pPr>
            <a:r>
              <a:rPr lang="en-US" sz="2400" dirty="0">
                <a:solidFill>
                  <a:schemeClr val="bg1"/>
                </a:solidFill>
                <a:latin typeface="+mn-lt"/>
              </a:rPr>
              <a:t>The pain from online risks was lower: </a:t>
            </a:r>
            <a:r>
              <a:rPr lang="en-US" sz="2000" dirty="0">
                <a:solidFill>
                  <a:schemeClr val="bg1"/>
                </a:solidFill>
              </a:rPr>
              <a:t>Within the U.K., moderate to severe pain was experienced by 49% of respondents, slightly below the global average</a:t>
            </a:r>
          </a:p>
          <a:p>
            <a:pPr>
              <a:spcAft>
                <a:spcPts val="600"/>
              </a:spcAft>
            </a:pPr>
            <a:r>
              <a:rPr lang="en-US" sz="2400" dirty="0">
                <a:solidFill>
                  <a:schemeClr val="bg1"/>
                </a:solidFill>
                <a:latin typeface="+mn-lt"/>
              </a:rPr>
              <a:t>Consequences were up; positive actions resulting from an online risk were down: </a:t>
            </a:r>
            <a:r>
              <a:rPr lang="en-US" sz="2000" dirty="0">
                <a:solidFill>
                  <a:schemeClr val="bg1"/>
                </a:solidFill>
              </a:rPr>
              <a:t>U.K. consumers were in line with the worldwide trend for consequences and positive actions </a:t>
            </a:r>
          </a:p>
          <a:p>
            <a:pPr>
              <a:spcAft>
                <a:spcPts val="600"/>
              </a:spcAft>
            </a:pPr>
            <a:r>
              <a:rPr lang="en-US" sz="2400" dirty="0">
                <a:solidFill>
                  <a:schemeClr val="bg1"/>
                </a:solidFill>
                <a:latin typeface="+mn-lt"/>
              </a:rPr>
              <a:t>Millennials were hit hardest by risks: </a:t>
            </a:r>
            <a:r>
              <a:rPr lang="en-US" sz="2000" dirty="0">
                <a:solidFill>
                  <a:schemeClr val="bg1"/>
                </a:solidFill>
              </a:rPr>
              <a:t>More millennials in the U.K. suffered from moderate to severe pain following online risk exposure compared to their global peers (62% vs. 60%)</a:t>
            </a:r>
            <a:endParaRPr lang="en-US" sz="2000" b="1" dirty="0">
              <a:solidFill>
                <a:schemeClr val="bg1"/>
              </a:solidFill>
              <a:cs typeface="Segoe UI Light"/>
            </a:endParaRPr>
          </a:p>
          <a:p>
            <a:pPr>
              <a:spcAft>
                <a:spcPts val="600"/>
              </a:spcAft>
            </a:pPr>
            <a:r>
              <a:rPr lang="en-US" sz="2400" dirty="0">
                <a:latin typeface="Segoe UI"/>
              </a:rPr>
              <a:t>Teens asked for help. </a:t>
            </a:r>
            <a:r>
              <a:rPr lang="en-US" sz="2000" dirty="0">
                <a:solidFill>
                  <a:schemeClr val="bg1"/>
                </a:solidFill>
              </a:rPr>
              <a:t>In the U.K., more teens asked a parent or another adult for help with an online risk vs. the previous year, but the increase was below the global average</a:t>
            </a:r>
          </a:p>
          <a:p>
            <a:pPr>
              <a:spcAft>
                <a:spcPts val="600"/>
              </a:spcAft>
            </a:pPr>
            <a:r>
              <a:rPr lang="en-US" sz="2400" dirty="0">
                <a:solidFill>
                  <a:schemeClr val="bg1"/>
                </a:solidFill>
                <a:latin typeface="+mn-lt"/>
              </a:rPr>
              <a:t>UK is top for DCI: </a:t>
            </a:r>
            <a:r>
              <a:rPr lang="en-US" sz="2000" dirty="0">
                <a:solidFill>
                  <a:schemeClr val="bg1"/>
                </a:solidFill>
              </a:rPr>
              <a:t>The U.K. (-1) registered a small gain in DCI and is ranked #1 of the 22 countries surveyed </a:t>
            </a:r>
          </a:p>
          <a:p>
            <a:pPr>
              <a:spcAft>
                <a:spcPts val="600"/>
              </a:spcAft>
            </a:pPr>
            <a:endParaRPr lang="en-US" sz="3200" b="1" dirty="0">
              <a:solidFill>
                <a:schemeClr val="bg1"/>
              </a:solidFill>
              <a:latin typeface="+mn-lt"/>
            </a:endParaRPr>
          </a:p>
          <a:p>
            <a:pPr>
              <a:spcAft>
                <a:spcPts val="600"/>
              </a:spcAft>
            </a:pPr>
            <a:endParaRPr lang="en-US" sz="3200" b="1" dirty="0">
              <a:solidFill>
                <a:schemeClr val="bg1"/>
              </a:solidFill>
              <a:latin typeface="+mn-lt"/>
            </a:endParaRPr>
          </a:p>
          <a:p>
            <a:pPr>
              <a:spcAft>
                <a:spcPts val="600"/>
              </a:spcAft>
            </a:pPr>
            <a:endParaRPr lang="en-US" sz="3200" b="1" dirty="0">
              <a:solidFill>
                <a:schemeClr val="bg1"/>
              </a:solidFill>
              <a:latin typeface="+mn-lt"/>
            </a:endParaRPr>
          </a:p>
          <a:p>
            <a:pPr>
              <a:spcAft>
                <a:spcPts val="600"/>
              </a:spcAft>
            </a:pPr>
            <a:endParaRPr lang="en-US" sz="3200" b="1" dirty="0">
              <a:solidFill>
                <a:schemeClr val="bg1"/>
              </a:solidFill>
              <a:latin typeface="+mn-lt"/>
            </a:endParaRPr>
          </a:p>
        </p:txBody>
      </p:sp>
    </p:spTree>
    <p:extLst>
      <p:ext uri="{BB962C8B-B14F-4D97-AF65-F5344CB8AC3E}">
        <p14:creationId xmlns:p14="http://schemas.microsoft.com/office/powerpoint/2010/main" val="20867274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31479"/>
            <a:ext cx="11889564" cy="917575"/>
          </a:xfrm>
        </p:spPr>
        <p:txBody>
          <a:bodyPr/>
          <a:lstStyle/>
          <a:p>
            <a:r>
              <a:rPr lang="en-US" sz="3200" dirty="0"/>
              <a:t>Nature of online risk types in the U.K.</a:t>
            </a:r>
          </a:p>
        </p:txBody>
      </p:sp>
      <p:sp>
        <p:nvSpPr>
          <p:cNvPr id="4" name="Slide Number Placeholder 3"/>
          <p:cNvSpPr>
            <a:spLocks noGrp="1"/>
          </p:cNvSpPr>
          <p:nvPr>
            <p:ph type="sldNum" sz="quarter" idx="4"/>
          </p:nvPr>
        </p:nvSpPr>
        <p:spPr>
          <a:xfrm>
            <a:off x="9362332" y="6391571"/>
            <a:ext cx="2901950" cy="371475"/>
          </a:xfrm>
        </p:spPr>
        <p:txBody>
          <a:bodyPr/>
          <a:lstStyle/>
          <a:p>
            <a:fld id="{7EFC24D6-DB8F-6B44-BA5A-9BEC68C15CAA}" type="slidenum">
              <a:rPr lang="en-US" smtClean="0"/>
              <a:pPr/>
              <a:t>3</a:t>
            </a:fld>
            <a:endParaRPr lang="en-US" dirty="0"/>
          </a:p>
        </p:txBody>
      </p:sp>
      <p:sp>
        <p:nvSpPr>
          <p:cNvPr id="16" name="Text Placeholder 1">
            <a:extLst>
              <a:ext uri="{FF2B5EF4-FFF2-40B4-BE49-F238E27FC236}">
                <a16:creationId xmlns:a16="http://schemas.microsoft.com/office/drawing/2014/main" id="{870823BF-150B-490B-85F8-3C7156744FA9}"/>
              </a:ext>
            </a:extLst>
          </p:cNvPr>
          <p:cNvSpPr>
            <a:spLocks noGrp="1"/>
          </p:cNvSpPr>
          <p:nvPr>
            <p:ph type="body" sz="quarter" idx="10"/>
          </p:nvPr>
        </p:nvSpPr>
        <p:spPr>
          <a:xfrm>
            <a:off x="361037" y="966002"/>
            <a:ext cx="6099345" cy="6140142"/>
          </a:xfrm>
        </p:spPr>
        <p:txBody>
          <a:bodyPr vert="horz" wrap="square" lIns="146304" tIns="91440" rIns="146304" bIns="91440" rtlCol="0" anchor="t">
            <a:spAutoFit/>
          </a:bodyPr>
          <a:lstStyle/>
          <a:p>
            <a:pPr>
              <a:spcAft>
                <a:spcPts val="600"/>
              </a:spcAft>
            </a:pPr>
            <a:r>
              <a:rPr lang="en-US" sz="2000" dirty="0">
                <a:solidFill>
                  <a:schemeClr val="bg1"/>
                </a:solidFill>
                <a:latin typeface="+mn-lt"/>
              </a:rPr>
              <a:t>The most common type of unwanted contact in the U.K. involved attempts to collect personal information, a risk that was noticeably higher than the global average </a:t>
            </a:r>
          </a:p>
          <a:p>
            <a:pPr>
              <a:spcAft>
                <a:spcPts val="600"/>
              </a:spcAft>
            </a:pPr>
            <a:r>
              <a:rPr lang="en-US" sz="2000" dirty="0">
                <a:solidFill>
                  <a:schemeClr val="bg1"/>
                </a:solidFill>
                <a:latin typeface="+mn-lt"/>
              </a:rPr>
              <a:t>Britons were most likely to encounter phishing/spoofing scams, a risk that significantly outpaced the global average. Fake news was also  common risk, but this was significantly lower than the global average</a:t>
            </a:r>
          </a:p>
          <a:p>
            <a:pPr>
              <a:spcAft>
                <a:spcPts val="600"/>
              </a:spcAft>
            </a:pPr>
            <a:r>
              <a:rPr lang="en-US" sz="2000" dirty="0">
                <a:solidFill>
                  <a:schemeClr val="bg1"/>
                </a:solidFill>
                <a:latin typeface="+mn-lt"/>
              </a:rPr>
              <a:t>Various forms of bullying were the most typical behavioral risks experienced by Britons; bullying risks were higher in the U.K. compared to the rest of the world</a:t>
            </a:r>
          </a:p>
          <a:p>
            <a:pPr>
              <a:spcAft>
                <a:spcPts val="600"/>
              </a:spcAft>
            </a:pPr>
            <a:r>
              <a:rPr lang="en-US" sz="2000" dirty="0">
                <a:solidFill>
                  <a:schemeClr val="bg1"/>
                </a:solidFill>
                <a:latin typeface="+mn-lt"/>
              </a:rPr>
              <a:t>Receipt of unwanted sexual imagery or messages dominated this category both in the U.K. and globally; however, sexual risk exposure was more limited in the U.K.</a:t>
            </a: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p:txBody>
      </p:sp>
      <p:sp>
        <p:nvSpPr>
          <p:cNvPr id="27" name="TextBox 26">
            <a:extLst>
              <a:ext uri="{FF2B5EF4-FFF2-40B4-BE49-F238E27FC236}">
                <a16:creationId xmlns:a16="http://schemas.microsoft.com/office/drawing/2014/main" id="{28CF9B1A-FA7A-4D29-B4F5-B00FD7C7B1F5}"/>
              </a:ext>
            </a:extLst>
          </p:cNvPr>
          <p:cNvSpPr txBox="1"/>
          <p:nvPr/>
        </p:nvSpPr>
        <p:spPr>
          <a:xfrm>
            <a:off x="-90435" y="6526422"/>
            <a:ext cx="11734623" cy="572464"/>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Q2.01 Please choose which of the following TYPES of Unwanted Contact you have ever experienced. Q2.02 Please choose which of the following TYPES of Hoaxes, scams or, frauds you have ever experienced.</a:t>
            </a:r>
          </a:p>
          <a:p>
            <a:pPr>
              <a:lnSpc>
                <a:spcPct val="90000"/>
              </a:lnSpc>
            </a:pPr>
            <a:r>
              <a:rPr lang="en-US" sz="1000" i="1" dirty="0">
                <a:solidFill>
                  <a:schemeClr val="tx1">
                    <a:lumMod val="50000"/>
                  </a:schemeClr>
                </a:solidFill>
              </a:rPr>
              <a:t>Q2.03 Please choose which of the following TYPES of offensive behavior you have ever experienced. Q2.04. …Please choose which of the following TYPES of Sexual risks you have experienced ever.</a:t>
            </a:r>
          </a:p>
        </p:txBody>
      </p:sp>
      <p:pic>
        <p:nvPicPr>
          <p:cNvPr id="2" name="Picture 1" descr="Online risk types">
            <a:extLst>
              <a:ext uri="{FF2B5EF4-FFF2-40B4-BE49-F238E27FC236}">
                <a16:creationId xmlns:a16="http://schemas.microsoft.com/office/drawing/2014/main" id="{EA07D4B4-FC11-447F-BC87-734C642D36F9}"/>
              </a:ext>
            </a:extLst>
          </p:cNvPr>
          <p:cNvPicPr>
            <a:picLocks noChangeAspect="1"/>
          </p:cNvPicPr>
          <p:nvPr/>
        </p:nvPicPr>
        <p:blipFill>
          <a:blip r:embed="rId3"/>
          <a:stretch>
            <a:fillRect/>
          </a:stretch>
        </p:blipFill>
        <p:spPr>
          <a:xfrm>
            <a:off x="7133482" y="812050"/>
            <a:ext cx="4457700" cy="5781675"/>
          </a:xfrm>
          <a:prstGeom prst="rect">
            <a:avLst/>
          </a:prstGeom>
        </p:spPr>
      </p:pic>
    </p:spTree>
    <p:extLst>
      <p:ext uri="{BB962C8B-B14F-4D97-AF65-F5344CB8AC3E}">
        <p14:creationId xmlns:p14="http://schemas.microsoft.com/office/powerpoint/2010/main" val="12791271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Social circles became riskier in the U.K.</a:t>
            </a:r>
          </a:p>
        </p:txBody>
      </p:sp>
      <p:sp>
        <p:nvSpPr>
          <p:cNvPr id="4" name="Slide Number Placeholder 3"/>
          <p:cNvSpPr>
            <a:spLocks noGrp="1"/>
          </p:cNvSpPr>
          <p:nvPr>
            <p:ph type="sldNum" sz="quarter" idx="4"/>
          </p:nvPr>
        </p:nvSpPr>
        <p:spPr/>
        <p:txBody>
          <a:bodyPr/>
          <a:lstStyle/>
          <a:p>
            <a:fld id="{7EFC24D6-DB8F-6B44-BA5A-9BEC68C15CAA}" type="slidenum">
              <a:rPr lang="en-US" smtClean="0"/>
              <a:pPr/>
              <a:t>4</a:t>
            </a:fld>
            <a:endParaRPr lang="en-US" dirty="0"/>
          </a:p>
        </p:txBody>
      </p:sp>
      <p:sp>
        <p:nvSpPr>
          <p:cNvPr id="9" name="Text Placeholder 1">
            <a:extLst>
              <a:ext uri="{FF2B5EF4-FFF2-40B4-BE49-F238E27FC236}">
                <a16:creationId xmlns:a16="http://schemas.microsoft.com/office/drawing/2014/main" id="{F5E5069B-D569-4CD2-A8C4-9191F66064D6}"/>
              </a:ext>
            </a:extLst>
          </p:cNvPr>
          <p:cNvSpPr>
            <a:spLocks noGrp="1"/>
          </p:cNvSpPr>
          <p:nvPr>
            <p:ph type="body" sz="quarter" idx="10"/>
          </p:nvPr>
        </p:nvSpPr>
        <p:spPr>
          <a:xfrm>
            <a:off x="333272" y="1397419"/>
            <a:ext cx="5154805" cy="5586145"/>
          </a:xfrm>
        </p:spPr>
        <p:txBody>
          <a:bodyPr vert="horz" wrap="square" lIns="146304" tIns="91440" rIns="146304" bIns="91440" rtlCol="0" anchor="t">
            <a:spAutoFit/>
          </a:bodyPr>
          <a:lstStyle/>
          <a:p>
            <a:pPr>
              <a:spcAft>
                <a:spcPts val="600"/>
              </a:spcAft>
            </a:pPr>
            <a:r>
              <a:rPr lang="en-US" sz="2000" dirty="0">
                <a:solidFill>
                  <a:schemeClr val="bg1"/>
                </a:solidFill>
                <a:latin typeface="+mn-lt"/>
              </a:rPr>
              <a:t>Worldwide, while 62% of online risks were sourced from strangers and people respondents knew online only, family and friends accounted for 28% of online risks, up 11 points YOY</a:t>
            </a:r>
          </a:p>
          <a:p>
            <a:pPr>
              <a:spcAft>
                <a:spcPts val="600"/>
              </a:spcAft>
            </a:pPr>
            <a:r>
              <a:rPr lang="en-US" sz="2000" dirty="0">
                <a:solidFill>
                  <a:schemeClr val="bg1"/>
                </a:solidFill>
                <a:latin typeface="+mn-lt"/>
              </a:rPr>
              <a:t>Within the U.K., risks stemming from family and friends also increased (+5 points to 21% vs. the previous year), but the gain was not as pronounced as in other countries </a:t>
            </a:r>
          </a:p>
          <a:p>
            <a:pPr marL="0" indent="0">
              <a:spcAft>
                <a:spcPts val="600"/>
              </a:spcAft>
              <a:buNone/>
            </a:pPr>
            <a:endParaRPr lang="en-US" sz="2000" dirty="0">
              <a:solidFill>
                <a:schemeClr val="bg1"/>
              </a:solidFill>
              <a:latin typeface="+mn-lt"/>
            </a:endParaRPr>
          </a:p>
          <a:p>
            <a:pPr marL="0" indent="0">
              <a:spcAft>
                <a:spcPts val="600"/>
              </a:spcAft>
              <a:buNone/>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p:txBody>
      </p:sp>
      <p:sp>
        <p:nvSpPr>
          <p:cNvPr id="7" name="TextBox 6">
            <a:extLst>
              <a:ext uri="{FF2B5EF4-FFF2-40B4-BE49-F238E27FC236}">
                <a16:creationId xmlns:a16="http://schemas.microsoft.com/office/drawing/2014/main" id="{7A9C7EB9-AAB5-4FB2-BA6E-C377D16E6579}"/>
              </a:ext>
            </a:extLst>
          </p:cNvPr>
          <p:cNvSpPr txBox="1"/>
          <p:nvPr/>
        </p:nvSpPr>
        <p:spPr>
          <a:xfrm>
            <a:off x="10055813" y="5698713"/>
            <a:ext cx="1621278"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*Added in Latest Wave</a:t>
            </a:r>
          </a:p>
        </p:txBody>
      </p:sp>
      <p:sp>
        <p:nvSpPr>
          <p:cNvPr id="14" name="TextBox 13">
            <a:extLst>
              <a:ext uri="{FF2B5EF4-FFF2-40B4-BE49-F238E27FC236}">
                <a16:creationId xmlns:a16="http://schemas.microsoft.com/office/drawing/2014/main" id="{584C647E-A243-402E-B028-8FC9C87FCBFE}"/>
              </a:ext>
            </a:extLst>
          </p:cNvPr>
          <p:cNvSpPr txBox="1"/>
          <p:nvPr/>
        </p:nvSpPr>
        <p:spPr>
          <a:xfrm>
            <a:off x="-20095" y="6646400"/>
            <a:ext cx="5721759"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Q2a. Which types of people have, in the past treated you in an unsafe or uncivil manner online?</a:t>
            </a:r>
          </a:p>
        </p:txBody>
      </p:sp>
      <p:pic>
        <p:nvPicPr>
          <p:cNvPr id="2" name="Picture 1" descr="Who treated you unsafe or uncivil">
            <a:extLst>
              <a:ext uri="{FF2B5EF4-FFF2-40B4-BE49-F238E27FC236}">
                <a16:creationId xmlns:a16="http://schemas.microsoft.com/office/drawing/2014/main" id="{55AE0410-B178-4F7A-9E03-6DDF87D8BF21}"/>
              </a:ext>
            </a:extLst>
          </p:cNvPr>
          <p:cNvPicPr>
            <a:picLocks noChangeAspect="1"/>
          </p:cNvPicPr>
          <p:nvPr/>
        </p:nvPicPr>
        <p:blipFill>
          <a:blip r:embed="rId3"/>
          <a:stretch>
            <a:fillRect/>
          </a:stretch>
        </p:blipFill>
        <p:spPr>
          <a:xfrm>
            <a:off x="5511903" y="1123538"/>
            <a:ext cx="6591300" cy="5324475"/>
          </a:xfrm>
          <a:prstGeom prst="rect">
            <a:avLst/>
          </a:prstGeom>
        </p:spPr>
      </p:pic>
    </p:spTree>
    <p:extLst>
      <p:ext uri="{BB962C8B-B14F-4D97-AF65-F5344CB8AC3E}">
        <p14:creationId xmlns:p14="http://schemas.microsoft.com/office/powerpoint/2010/main" val="17874220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Severe pain from online risks was lower in the U.K.</a:t>
            </a:r>
          </a:p>
        </p:txBody>
      </p:sp>
      <p:sp>
        <p:nvSpPr>
          <p:cNvPr id="4" name="Slide Number Placeholder 3"/>
          <p:cNvSpPr>
            <a:spLocks noGrp="1"/>
          </p:cNvSpPr>
          <p:nvPr>
            <p:ph type="sldNum" sz="quarter" idx="4"/>
          </p:nvPr>
        </p:nvSpPr>
        <p:spPr/>
        <p:txBody>
          <a:bodyPr/>
          <a:lstStyle/>
          <a:p>
            <a:fld id="{7EFC24D6-DB8F-6B44-BA5A-9BEC68C15CAA}" type="slidenum">
              <a:rPr lang="en-US" smtClean="0"/>
              <a:pPr/>
              <a:t>5</a:t>
            </a:fld>
            <a:endParaRPr lang="en-US" dirty="0"/>
          </a:p>
        </p:txBody>
      </p:sp>
      <p:sp>
        <p:nvSpPr>
          <p:cNvPr id="9" name="Text Placeholder 1">
            <a:extLst>
              <a:ext uri="{FF2B5EF4-FFF2-40B4-BE49-F238E27FC236}">
                <a16:creationId xmlns:a16="http://schemas.microsoft.com/office/drawing/2014/main" id="{906D9CD0-B8A0-447F-936B-8578220DC757}"/>
              </a:ext>
            </a:extLst>
          </p:cNvPr>
          <p:cNvSpPr>
            <a:spLocks noGrp="1"/>
          </p:cNvSpPr>
          <p:nvPr>
            <p:ph type="body" sz="quarter" idx="10"/>
          </p:nvPr>
        </p:nvSpPr>
        <p:spPr>
          <a:xfrm>
            <a:off x="333272" y="1397419"/>
            <a:ext cx="5154805" cy="4755148"/>
          </a:xfrm>
        </p:spPr>
        <p:txBody>
          <a:bodyPr vert="horz" wrap="square" lIns="146304" tIns="91440" rIns="146304" bIns="91440" rtlCol="0" anchor="t">
            <a:spAutoFit/>
          </a:bodyPr>
          <a:lstStyle/>
          <a:p>
            <a:pPr>
              <a:spcAft>
                <a:spcPts val="600"/>
              </a:spcAft>
            </a:pPr>
            <a:r>
              <a:rPr lang="en-US" sz="2000" dirty="0">
                <a:solidFill>
                  <a:schemeClr val="bg1"/>
                </a:solidFill>
                <a:latin typeface="+mn-lt"/>
              </a:rPr>
              <a:t>Worldwide, 55% of consumers reported experiencing moderate or severe pain due to online risks, with 16% saying they felt no pain at all</a:t>
            </a:r>
          </a:p>
          <a:p>
            <a:pPr>
              <a:spcAft>
                <a:spcPts val="600"/>
              </a:spcAft>
            </a:pPr>
            <a:r>
              <a:rPr lang="en-US" sz="2000" dirty="0">
                <a:solidFill>
                  <a:schemeClr val="bg1"/>
                </a:solidFill>
                <a:latin typeface="+mn-lt"/>
              </a:rPr>
              <a:t>Within the U.K., moderate to severe pain was experienced by 49% of respondents, 6 points below the global average; Britons also reported half the level of severe pain compared to the rest of the world (14% vs. 28%) </a:t>
            </a: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p:txBody>
      </p:sp>
      <p:sp>
        <p:nvSpPr>
          <p:cNvPr id="10" name="TextBox 9">
            <a:extLst>
              <a:ext uri="{FF2B5EF4-FFF2-40B4-BE49-F238E27FC236}">
                <a16:creationId xmlns:a16="http://schemas.microsoft.com/office/drawing/2014/main" id="{681EF6A9-D5C2-41DE-AEED-432332C2CDF8}"/>
              </a:ext>
            </a:extLst>
          </p:cNvPr>
          <p:cNvSpPr txBox="1"/>
          <p:nvPr/>
        </p:nvSpPr>
        <p:spPr>
          <a:xfrm>
            <a:off x="-70338" y="6628895"/>
            <a:ext cx="5144678"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Q5.1: How much emotional, psychological or physical pain did you suffer because of… </a:t>
            </a:r>
          </a:p>
        </p:txBody>
      </p:sp>
      <p:pic>
        <p:nvPicPr>
          <p:cNvPr id="2" name="Picture 1" descr="Amount of pain experienced">
            <a:extLst>
              <a:ext uri="{FF2B5EF4-FFF2-40B4-BE49-F238E27FC236}">
                <a16:creationId xmlns:a16="http://schemas.microsoft.com/office/drawing/2014/main" id="{F39946FF-3FF7-4039-8C2F-9281F5AB726A}"/>
              </a:ext>
            </a:extLst>
          </p:cNvPr>
          <p:cNvPicPr>
            <a:picLocks noChangeAspect="1"/>
          </p:cNvPicPr>
          <p:nvPr/>
        </p:nvPicPr>
        <p:blipFill>
          <a:blip r:embed="rId3"/>
          <a:stretch>
            <a:fillRect/>
          </a:stretch>
        </p:blipFill>
        <p:spPr>
          <a:xfrm>
            <a:off x="5818187" y="1287209"/>
            <a:ext cx="6000750" cy="5267325"/>
          </a:xfrm>
          <a:prstGeom prst="rect">
            <a:avLst/>
          </a:prstGeom>
        </p:spPr>
      </p:pic>
    </p:spTree>
    <p:extLst>
      <p:ext uri="{BB962C8B-B14F-4D97-AF65-F5344CB8AC3E}">
        <p14:creationId xmlns:p14="http://schemas.microsoft.com/office/powerpoint/2010/main" val="34079625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The U.K. had an increase in consequences and a decrease in positive action</a:t>
            </a:r>
          </a:p>
        </p:txBody>
      </p:sp>
      <p:sp>
        <p:nvSpPr>
          <p:cNvPr id="4" name="Slide Number Placeholder 3"/>
          <p:cNvSpPr>
            <a:spLocks noGrp="1"/>
          </p:cNvSpPr>
          <p:nvPr>
            <p:ph type="sldNum" sz="quarter" idx="4"/>
          </p:nvPr>
        </p:nvSpPr>
        <p:spPr/>
        <p:txBody>
          <a:bodyPr/>
          <a:lstStyle/>
          <a:p>
            <a:fld id="{7EFC24D6-DB8F-6B44-BA5A-9BEC68C15CAA}" type="slidenum">
              <a:rPr lang="en-US" smtClean="0"/>
              <a:pPr/>
              <a:t>6</a:t>
            </a:fld>
            <a:endParaRPr lang="en-US" dirty="0"/>
          </a:p>
        </p:txBody>
      </p:sp>
      <p:sp>
        <p:nvSpPr>
          <p:cNvPr id="14" name="Text Placeholder 1">
            <a:extLst>
              <a:ext uri="{FF2B5EF4-FFF2-40B4-BE49-F238E27FC236}">
                <a16:creationId xmlns:a16="http://schemas.microsoft.com/office/drawing/2014/main" id="{3B3128F5-E511-4FA1-9B2C-61844C11C9D7}"/>
              </a:ext>
            </a:extLst>
          </p:cNvPr>
          <p:cNvSpPr>
            <a:spLocks noGrp="1"/>
          </p:cNvSpPr>
          <p:nvPr>
            <p:ph type="body" sz="quarter" idx="10"/>
          </p:nvPr>
        </p:nvSpPr>
        <p:spPr>
          <a:xfrm>
            <a:off x="622997" y="1537399"/>
            <a:ext cx="5154805" cy="4616648"/>
          </a:xfrm>
        </p:spPr>
        <p:txBody>
          <a:bodyPr vert="horz" wrap="square" lIns="146304" tIns="91440" rIns="146304" bIns="91440" rtlCol="0" anchor="t">
            <a:spAutoFit/>
          </a:bodyPr>
          <a:lstStyle/>
          <a:p>
            <a:pPr>
              <a:spcAft>
                <a:spcPts val="600"/>
              </a:spcAft>
            </a:pPr>
            <a:r>
              <a:rPr lang="en-US" sz="2000" dirty="0">
                <a:solidFill>
                  <a:schemeClr val="bg1"/>
                </a:solidFill>
                <a:latin typeface="+mn-lt"/>
              </a:rPr>
              <a:t>Worldwide, there was an increase in consequences and a decrease in positive actions; the top five consequences showed 3- or 4-point increases from the previous year; people also were less likely to take positive actions (-3 to -5 points)</a:t>
            </a:r>
          </a:p>
          <a:p>
            <a:pPr>
              <a:spcAft>
                <a:spcPts val="600"/>
              </a:spcAft>
            </a:pPr>
            <a:r>
              <a:rPr lang="en-US" sz="2000" dirty="0">
                <a:solidFill>
                  <a:schemeClr val="bg1"/>
                </a:solidFill>
                <a:latin typeface="+mn-lt"/>
              </a:rPr>
              <a:t>U.K. consumers were in line with the worldwide trend for consequences, and were more likely to say they had lost trust in others online as a result of online risk exposure vs. the prior year</a:t>
            </a:r>
            <a:endParaRPr lang="en-US" sz="2000" dirty="0">
              <a:solidFill>
                <a:schemeClr val="bg1"/>
              </a:solidFill>
              <a:latin typeface="+mn-lt"/>
              <a:cs typeface="Segoe UI"/>
            </a:endParaRPr>
          </a:p>
          <a:p>
            <a:pPr>
              <a:spcAft>
                <a:spcPts val="600"/>
              </a:spcAft>
            </a:pPr>
            <a:r>
              <a:rPr lang="en-US" sz="2000" dirty="0">
                <a:solidFill>
                  <a:schemeClr val="bg1"/>
                </a:solidFill>
                <a:latin typeface="+mn-lt"/>
              </a:rPr>
              <a:t>Britons were less likely to take positive actions following an online issue, which is in line with the global average</a:t>
            </a:r>
            <a:endParaRPr lang="en-US" sz="2000" b="1" dirty="0">
              <a:solidFill>
                <a:schemeClr val="bg1"/>
              </a:solidFill>
              <a:latin typeface="+mn-lt"/>
            </a:endParaRPr>
          </a:p>
        </p:txBody>
      </p:sp>
      <p:sp>
        <p:nvSpPr>
          <p:cNvPr id="8" name="Rectangle 7">
            <a:extLst>
              <a:ext uri="{FF2B5EF4-FFF2-40B4-BE49-F238E27FC236}">
                <a16:creationId xmlns:a16="http://schemas.microsoft.com/office/drawing/2014/main" id="{09A480D1-17CF-4B13-AB39-7BD642178A74}"/>
              </a:ext>
            </a:extLst>
          </p:cNvPr>
          <p:cNvSpPr/>
          <p:nvPr/>
        </p:nvSpPr>
        <p:spPr>
          <a:xfrm>
            <a:off x="31445" y="6630957"/>
            <a:ext cx="6216650" cy="400110"/>
          </a:xfrm>
          <a:prstGeom prst="rect">
            <a:avLst/>
          </a:prstGeom>
        </p:spPr>
        <p:txBody>
          <a:bodyPr anchor="t">
            <a:spAutoFit/>
          </a:bodyPr>
          <a:lstStyle/>
          <a:p>
            <a:r>
              <a:rPr lang="en-US" sz="1000" i="1" dirty="0">
                <a:solidFill>
                  <a:schemeClr val="bg1">
                    <a:lumMod val="50000"/>
                    <a:lumOff val="50000"/>
                  </a:schemeClr>
                </a:solidFill>
              </a:rPr>
              <a:t>*Worldwide trend based on 20 countries common in latest research and prior year </a:t>
            </a:r>
          </a:p>
          <a:p>
            <a:r>
              <a:rPr lang="en-US" sz="1000" i="1" dirty="0">
                <a:solidFill>
                  <a:schemeClr val="bg1">
                    <a:lumMod val="50000"/>
                    <a:lumOff val="50000"/>
                  </a:schemeClr>
                </a:solidFill>
              </a:rPr>
              <a:t>**Digital Civility Challenge item</a:t>
            </a:r>
          </a:p>
        </p:txBody>
      </p:sp>
      <p:pic>
        <p:nvPicPr>
          <p:cNvPr id="2" name="Picture 1" descr="Consequences and positive actions">
            <a:extLst>
              <a:ext uri="{FF2B5EF4-FFF2-40B4-BE49-F238E27FC236}">
                <a16:creationId xmlns:a16="http://schemas.microsoft.com/office/drawing/2014/main" id="{33A7B1BE-107D-4227-8DF3-DE0DF6C6C21B}"/>
              </a:ext>
            </a:extLst>
          </p:cNvPr>
          <p:cNvPicPr>
            <a:picLocks noChangeAspect="1"/>
          </p:cNvPicPr>
          <p:nvPr/>
        </p:nvPicPr>
        <p:blipFill>
          <a:blip r:embed="rId3"/>
          <a:stretch>
            <a:fillRect/>
          </a:stretch>
        </p:blipFill>
        <p:spPr>
          <a:xfrm>
            <a:off x="5684836" y="1370669"/>
            <a:ext cx="6384013" cy="3706155"/>
          </a:xfrm>
          <a:prstGeom prst="rect">
            <a:avLst/>
          </a:prstGeom>
        </p:spPr>
      </p:pic>
    </p:spTree>
    <p:extLst>
      <p:ext uri="{BB962C8B-B14F-4D97-AF65-F5344CB8AC3E}">
        <p14:creationId xmlns:p14="http://schemas.microsoft.com/office/powerpoint/2010/main" val="3444543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Millennials and teenage girls were hit the hardest</a:t>
            </a:r>
          </a:p>
        </p:txBody>
      </p:sp>
      <p:sp>
        <p:nvSpPr>
          <p:cNvPr id="4" name="Slide Number Placeholder 3"/>
          <p:cNvSpPr>
            <a:spLocks noGrp="1"/>
          </p:cNvSpPr>
          <p:nvPr>
            <p:ph type="sldNum" sz="quarter" idx="4"/>
          </p:nvPr>
        </p:nvSpPr>
        <p:spPr/>
        <p:txBody>
          <a:bodyPr/>
          <a:lstStyle/>
          <a:p>
            <a:fld id="{7EFC24D6-DB8F-6B44-BA5A-9BEC68C15CAA}" type="slidenum">
              <a:rPr lang="en-US" smtClean="0"/>
              <a:pPr/>
              <a:t>7</a:t>
            </a:fld>
            <a:endParaRPr lang="en-US" dirty="0"/>
          </a:p>
        </p:txBody>
      </p:sp>
      <p:sp>
        <p:nvSpPr>
          <p:cNvPr id="20" name="Text Placeholder 1">
            <a:extLst>
              <a:ext uri="{FF2B5EF4-FFF2-40B4-BE49-F238E27FC236}">
                <a16:creationId xmlns:a16="http://schemas.microsoft.com/office/drawing/2014/main" id="{5AF1654D-0E65-4AEE-AE3C-CF8CDC38C101}"/>
              </a:ext>
            </a:extLst>
          </p:cNvPr>
          <p:cNvSpPr>
            <a:spLocks noGrp="1"/>
          </p:cNvSpPr>
          <p:nvPr>
            <p:ph type="body" sz="quarter" idx="10"/>
          </p:nvPr>
        </p:nvSpPr>
        <p:spPr>
          <a:xfrm>
            <a:off x="482323" y="1508516"/>
            <a:ext cx="4119824" cy="4893647"/>
          </a:xfrm>
        </p:spPr>
        <p:txBody>
          <a:bodyPr/>
          <a:lstStyle/>
          <a:p>
            <a:pPr>
              <a:spcAft>
                <a:spcPts val="600"/>
              </a:spcAft>
            </a:pPr>
            <a:r>
              <a:rPr lang="en-US" sz="2000" dirty="0">
                <a:solidFill>
                  <a:schemeClr val="bg1"/>
                </a:solidFill>
                <a:latin typeface="+mn-lt"/>
              </a:rPr>
              <a:t>Online risks had some of the strongest impacts on millennials and teenage girls in terms of risk exposure, consequences and the attendant psychological, physical and emotional pain</a:t>
            </a:r>
          </a:p>
          <a:p>
            <a:pPr>
              <a:spcAft>
                <a:spcPts val="600"/>
              </a:spcAft>
            </a:pPr>
            <a:r>
              <a:rPr lang="en-US" sz="2000" dirty="0">
                <a:solidFill>
                  <a:schemeClr val="bg1"/>
                </a:solidFill>
                <a:latin typeface="+mn-lt"/>
              </a:rPr>
              <a:t>Overall, exposure to risks as measured by the DCI and average number of risks was lower than the global averages</a:t>
            </a:r>
          </a:p>
          <a:p>
            <a:pPr>
              <a:spcAft>
                <a:spcPts val="600"/>
              </a:spcAft>
            </a:pPr>
            <a:r>
              <a:rPr lang="en-US" sz="2000" dirty="0">
                <a:solidFill>
                  <a:schemeClr val="bg1"/>
                </a:solidFill>
                <a:latin typeface="+mn-lt"/>
              </a:rPr>
              <a:t>Millennials in the U.K. suffered slightly greater levels of moderate to severe pain than their global peers (62% vs. 60%)</a:t>
            </a:r>
            <a:endParaRPr lang="en-US" sz="2000" b="1" dirty="0">
              <a:solidFill>
                <a:schemeClr val="bg1"/>
              </a:solidFill>
              <a:latin typeface="+mn-lt"/>
            </a:endParaRPr>
          </a:p>
        </p:txBody>
      </p:sp>
      <p:sp>
        <p:nvSpPr>
          <p:cNvPr id="10" name="Rectangle 9">
            <a:extLst>
              <a:ext uri="{FF2B5EF4-FFF2-40B4-BE49-F238E27FC236}">
                <a16:creationId xmlns:a16="http://schemas.microsoft.com/office/drawing/2014/main" id="{D1751417-25CF-4051-9403-DE2ECC709714}"/>
              </a:ext>
            </a:extLst>
          </p:cNvPr>
          <p:cNvSpPr/>
          <p:nvPr/>
        </p:nvSpPr>
        <p:spPr>
          <a:xfrm>
            <a:off x="32760" y="6557908"/>
            <a:ext cx="11753956" cy="707886"/>
          </a:xfrm>
          <a:prstGeom prst="rect">
            <a:avLst/>
          </a:prstGeom>
        </p:spPr>
        <p:txBody>
          <a:bodyPr wrap="square">
            <a:spAutoFit/>
          </a:bodyPr>
          <a:lstStyle/>
          <a:p>
            <a:r>
              <a:rPr lang="en-US" sz="1000" i="1" dirty="0">
                <a:solidFill>
                  <a:schemeClr val="tx1">
                    <a:lumMod val="50000"/>
                  </a:schemeClr>
                </a:solidFill>
              </a:rPr>
              <a:t>Q2: Which of these has ever happened to you or to a friend/family member ONLINE? Q9: ….Please tell us if any of the following has ever happened to you or to a friend/family member as a consequence of being treated uncivilly? Q5.1: How much emotional, psychological or physical pain did you suffer because of… </a:t>
            </a:r>
          </a:p>
          <a:p>
            <a:endParaRPr lang="en-US" sz="1000" i="1" dirty="0">
              <a:solidFill>
                <a:schemeClr val="tx1">
                  <a:lumMod val="50000"/>
                </a:schemeClr>
              </a:solidFill>
            </a:endParaRPr>
          </a:p>
          <a:p>
            <a:endParaRPr lang="en-US" sz="1000" i="1" dirty="0">
              <a:solidFill>
                <a:schemeClr val="tx1">
                  <a:lumMod val="50000"/>
                </a:schemeClr>
              </a:solidFill>
            </a:endParaRPr>
          </a:p>
        </p:txBody>
      </p:sp>
      <p:grpSp>
        <p:nvGrpSpPr>
          <p:cNvPr id="2" name="Group 1" descr="DCI, average number of risks, consequences and moderate to severe pain percentages.">
            <a:extLst>
              <a:ext uri="{FF2B5EF4-FFF2-40B4-BE49-F238E27FC236}">
                <a16:creationId xmlns:a16="http://schemas.microsoft.com/office/drawing/2014/main" id="{A9784164-BEFC-4221-B218-16E7D278CD5C}"/>
              </a:ext>
            </a:extLst>
          </p:cNvPr>
          <p:cNvGrpSpPr/>
          <p:nvPr/>
        </p:nvGrpSpPr>
        <p:grpSpPr>
          <a:xfrm>
            <a:off x="4910710" y="1508516"/>
            <a:ext cx="7073588" cy="4939228"/>
            <a:chOff x="4910710" y="1508516"/>
            <a:chExt cx="7073588" cy="4939228"/>
          </a:xfrm>
        </p:grpSpPr>
        <p:graphicFrame>
          <p:nvGraphicFramePr>
            <p:cNvPr id="11" name="Chart 10" descr="DCI, average number of risks, consequences and moderate to severe pain percentages.">
              <a:extLst>
                <a:ext uri="{FF2B5EF4-FFF2-40B4-BE49-F238E27FC236}">
                  <a16:creationId xmlns:a16="http://schemas.microsoft.com/office/drawing/2014/main" id="{BADFF2B5-950B-444A-B3C0-D94064FC1796}"/>
                </a:ext>
              </a:extLst>
            </p:cNvPr>
            <p:cNvGraphicFramePr>
              <a:graphicFrameLocks/>
            </p:cNvGraphicFramePr>
            <p:nvPr>
              <p:extLst>
                <p:ext uri="{D42A27DB-BD31-4B8C-83A1-F6EECF244321}">
                  <p14:modId xmlns:p14="http://schemas.microsoft.com/office/powerpoint/2010/main" val="4117426283"/>
                </p:ext>
              </p:extLst>
            </p:nvPr>
          </p:nvGraphicFramePr>
          <p:xfrm>
            <a:off x="4910710" y="1508516"/>
            <a:ext cx="3492643" cy="2432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696C0A89-E637-45B3-8EA2-9DC78D38E086}"/>
                </a:ext>
              </a:extLst>
            </p:cNvPr>
            <p:cNvGraphicFramePr>
              <a:graphicFrameLocks/>
            </p:cNvGraphicFramePr>
            <p:nvPr>
              <p:extLst>
                <p:ext uri="{D42A27DB-BD31-4B8C-83A1-F6EECF244321}">
                  <p14:modId xmlns:p14="http://schemas.microsoft.com/office/powerpoint/2010/main" val="3595300619"/>
                </p:ext>
              </p:extLst>
            </p:nvPr>
          </p:nvGraphicFramePr>
          <p:xfrm>
            <a:off x="8491655" y="1508516"/>
            <a:ext cx="3492643" cy="2432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F045578B-5C22-4323-AE18-83C74DDB55E2}"/>
                </a:ext>
              </a:extLst>
            </p:cNvPr>
            <p:cNvGraphicFramePr>
              <a:graphicFrameLocks/>
            </p:cNvGraphicFramePr>
            <p:nvPr>
              <p:extLst>
                <p:ext uri="{D42A27DB-BD31-4B8C-83A1-F6EECF244321}">
                  <p14:modId xmlns:p14="http://schemas.microsoft.com/office/powerpoint/2010/main" val="1564176499"/>
                </p:ext>
              </p:extLst>
            </p:nvPr>
          </p:nvGraphicFramePr>
          <p:xfrm>
            <a:off x="4910710" y="4015409"/>
            <a:ext cx="3492642" cy="24323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CFC4F61A-EAC1-4980-92BC-6FF1E85AA323}"/>
                </a:ext>
              </a:extLst>
            </p:cNvPr>
            <p:cNvGraphicFramePr>
              <a:graphicFrameLocks/>
            </p:cNvGraphicFramePr>
            <p:nvPr>
              <p:extLst>
                <p:ext uri="{D42A27DB-BD31-4B8C-83A1-F6EECF244321}">
                  <p14:modId xmlns:p14="http://schemas.microsoft.com/office/powerpoint/2010/main" val="3959469879"/>
                </p:ext>
              </p:extLst>
            </p:nvPr>
          </p:nvGraphicFramePr>
          <p:xfrm>
            <a:off x="8491656" y="4015409"/>
            <a:ext cx="3492642" cy="2432335"/>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2178721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0ACE-559C-4FBC-8F7F-8B8D63C2336D}"/>
              </a:ext>
            </a:extLst>
          </p:cNvPr>
          <p:cNvSpPr>
            <a:spLocks noGrp="1"/>
          </p:cNvSpPr>
          <p:nvPr>
            <p:ph type="title"/>
          </p:nvPr>
        </p:nvSpPr>
        <p:spPr/>
        <p:txBody>
          <a:bodyPr/>
          <a:lstStyle/>
          <a:p>
            <a:r>
              <a:rPr lang="en-US" dirty="0"/>
              <a:t>More teens asked for help with online risks</a:t>
            </a:r>
          </a:p>
        </p:txBody>
      </p:sp>
      <p:sp>
        <p:nvSpPr>
          <p:cNvPr id="3" name="Slide Number Placeholder 2">
            <a:extLst>
              <a:ext uri="{FF2B5EF4-FFF2-40B4-BE49-F238E27FC236}">
                <a16:creationId xmlns:a16="http://schemas.microsoft.com/office/drawing/2014/main" id="{D7310EFB-ABDC-4AFA-A61E-50BEED8B0782}"/>
              </a:ext>
            </a:extLst>
          </p:cNvPr>
          <p:cNvSpPr>
            <a:spLocks noGrp="1"/>
          </p:cNvSpPr>
          <p:nvPr>
            <p:ph type="sldNum" sz="quarter" idx="4"/>
          </p:nvPr>
        </p:nvSpPr>
        <p:spPr/>
        <p:txBody>
          <a:bodyPr/>
          <a:lstStyle/>
          <a:p>
            <a:fld id="{7EFC24D6-DB8F-6B44-BA5A-9BEC68C15CAA}" type="slidenum">
              <a:rPr lang="en-US" smtClean="0"/>
              <a:pPr/>
              <a:t>8</a:t>
            </a:fld>
            <a:endParaRPr lang="en-US" dirty="0"/>
          </a:p>
        </p:txBody>
      </p:sp>
      <p:sp>
        <p:nvSpPr>
          <p:cNvPr id="5" name="Text Placeholder 1">
            <a:extLst>
              <a:ext uri="{FF2B5EF4-FFF2-40B4-BE49-F238E27FC236}">
                <a16:creationId xmlns:a16="http://schemas.microsoft.com/office/drawing/2014/main" id="{2ABC4267-93F9-4C29-9160-629EC3EC1C66}"/>
              </a:ext>
            </a:extLst>
          </p:cNvPr>
          <p:cNvSpPr txBox="1">
            <a:spLocks/>
          </p:cNvSpPr>
          <p:nvPr/>
        </p:nvSpPr>
        <p:spPr>
          <a:xfrm>
            <a:off x="482323" y="1418314"/>
            <a:ext cx="4119824" cy="457663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a:solidFill>
                  <a:schemeClr val="bg1"/>
                </a:solidFill>
                <a:latin typeface="+mn-lt"/>
              </a:rPr>
              <a:t>Worldwide, there was a surge in teenagers asking for help with online risks from both parents (+32 points to 42%) and other trusted adults (+19 points to 28%)</a:t>
            </a:r>
          </a:p>
          <a:p>
            <a:pPr>
              <a:spcAft>
                <a:spcPts val="600"/>
              </a:spcAft>
            </a:pPr>
            <a:r>
              <a:rPr lang="en-US" sz="2000" dirty="0">
                <a:solidFill>
                  <a:schemeClr val="bg1"/>
                </a:solidFill>
                <a:latin typeface="+mn-lt"/>
              </a:rPr>
              <a:t>In the U.K., more teens asked for help from parents or another adult than the previous year, but the jumps in both groups fell short of the global averages </a:t>
            </a:r>
          </a:p>
        </p:txBody>
      </p:sp>
      <p:sp>
        <p:nvSpPr>
          <p:cNvPr id="6" name="Rectangle 5">
            <a:extLst>
              <a:ext uri="{FF2B5EF4-FFF2-40B4-BE49-F238E27FC236}">
                <a16:creationId xmlns:a16="http://schemas.microsoft.com/office/drawing/2014/main" id="{E282D1DD-5514-4A28-8428-CA3964B6A31B}"/>
              </a:ext>
            </a:extLst>
          </p:cNvPr>
          <p:cNvSpPr/>
          <p:nvPr/>
        </p:nvSpPr>
        <p:spPr>
          <a:xfrm>
            <a:off x="42217" y="6699251"/>
            <a:ext cx="6824792" cy="230832"/>
          </a:xfrm>
          <a:prstGeom prst="rect">
            <a:avLst/>
          </a:prstGeom>
        </p:spPr>
        <p:txBody>
          <a:bodyPr wrap="square">
            <a:spAutoFit/>
          </a:bodyPr>
          <a:lstStyle/>
          <a:p>
            <a:pPr>
              <a:lnSpc>
                <a:spcPct val="90000"/>
              </a:lnSpc>
            </a:pPr>
            <a:r>
              <a:rPr lang="en-US" sz="1000" i="1" dirty="0">
                <a:solidFill>
                  <a:schemeClr val="tx1">
                    <a:lumMod val="50000"/>
                  </a:schemeClr>
                </a:solidFill>
              </a:rPr>
              <a:t>Q12: Have you ever taken any of the following actions after you were treated in an unsafe or uncivil manner online?</a:t>
            </a:r>
          </a:p>
        </p:txBody>
      </p:sp>
      <p:pic>
        <p:nvPicPr>
          <p:cNvPr id="10" name="Picture 9" descr="Positive actions: asked for help.">
            <a:extLst>
              <a:ext uri="{FF2B5EF4-FFF2-40B4-BE49-F238E27FC236}">
                <a16:creationId xmlns:a16="http://schemas.microsoft.com/office/drawing/2014/main" id="{862AC4C4-1524-4AF1-9123-5F61259EADCB}"/>
              </a:ext>
            </a:extLst>
          </p:cNvPr>
          <p:cNvPicPr>
            <a:picLocks noChangeAspect="1"/>
          </p:cNvPicPr>
          <p:nvPr/>
        </p:nvPicPr>
        <p:blipFill>
          <a:blip r:embed="rId2"/>
          <a:stretch>
            <a:fillRect/>
          </a:stretch>
        </p:blipFill>
        <p:spPr>
          <a:xfrm>
            <a:off x="5724802" y="1212849"/>
            <a:ext cx="6229350" cy="4638675"/>
          </a:xfrm>
          <a:prstGeom prst="rect">
            <a:avLst/>
          </a:prstGeom>
        </p:spPr>
      </p:pic>
      <p:sp>
        <p:nvSpPr>
          <p:cNvPr id="8" name="Speech Bubble: Rectangle with Corners Rounded 7">
            <a:extLst>
              <a:ext uri="{FF2B5EF4-FFF2-40B4-BE49-F238E27FC236}">
                <a16:creationId xmlns:a16="http://schemas.microsoft.com/office/drawing/2014/main" id="{AED89F09-05B3-4605-BAF8-92E199E5CB56}"/>
              </a:ext>
            </a:extLst>
          </p:cNvPr>
          <p:cNvSpPr/>
          <p:nvPr/>
        </p:nvSpPr>
        <p:spPr bwMode="auto">
          <a:xfrm>
            <a:off x="5218782" y="3404808"/>
            <a:ext cx="2044482" cy="693714"/>
          </a:xfrm>
          <a:prstGeom prst="wedgeRoundRectCallout">
            <a:avLst>
              <a:gd name="adj1" fmla="val 73254"/>
              <a:gd name="adj2" fmla="val 149470"/>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ea typeface="Segoe UI" pitchFamily="34" charset="0"/>
                <a:cs typeface="Segoe UI" pitchFamily="34" charset="0"/>
              </a:rPr>
              <a:t>Asking an adult for </a:t>
            </a:r>
            <a:r>
              <a:rPr lang="en-US" sz="1400">
                <a:ea typeface="Segoe UI" pitchFamily="34" charset="0"/>
                <a:cs typeface="Segoe UI" pitchFamily="34" charset="0"/>
              </a:rPr>
              <a:t>help rose 13 points</a:t>
            </a:r>
            <a:endParaRPr lang="en-US" sz="1400" dirty="0">
              <a:ea typeface="Segoe UI" pitchFamily="34" charset="0"/>
              <a:cs typeface="Segoe UI" pitchFamily="34" charset="0"/>
            </a:endParaRPr>
          </a:p>
        </p:txBody>
      </p:sp>
      <p:sp>
        <p:nvSpPr>
          <p:cNvPr id="7" name="Speech Bubble: Rectangle with Corners Rounded 6">
            <a:extLst>
              <a:ext uri="{FF2B5EF4-FFF2-40B4-BE49-F238E27FC236}">
                <a16:creationId xmlns:a16="http://schemas.microsoft.com/office/drawing/2014/main" id="{3B4A9F95-498C-476B-B7AE-3713F52F18B9}"/>
              </a:ext>
            </a:extLst>
          </p:cNvPr>
          <p:cNvSpPr/>
          <p:nvPr/>
        </p:nvSpPr>
        <p:spPr bwMode="auto">
          <a:xfrm>
            <a:off x="5594795" y="2061978"/>
            <a:ext cx="1865351" cy="926391"/>
          </a:xfrm>
          <a:prstGeom prst="wedgeRoundRectCallout">
            <a:avLst>
              <a:gd name="adj1" fmla="val 73587"/>
              <a:gd name="adj2" fmla="val 135696"/>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ea typeface="Segoe UI" pitchFamily="34" charset="0"/>
                <a:cs typeface="Segoe UI" pitchFamily="34" charset="0"/>
              </a:rPr>
              <a:t>Asking parents for help jumped 26 points</a:t>
            </a:r>
          </a:p>
        </p:txBody>
      </p:sp>
    </p:spTree>
    <p:extLst>
      <p:ext uri="{BB962C8B-B14F-4D97-AF65-F5344CB8AC3E}">
        <p14:creationId xmlns:p14="http://schemas.microsoft.com/office/powerpoint/2010/main" val="5529793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2177" y="1212849"/>
            <a:ext cx="4702628" cy="4201150"/>
          </a:xfrm>
        </p:spPr>
        <p:txBody>
          <a:bodyPr/>
          <a:lstStyle/>
          <a:p>
            <a:pPr>
              <a:spcAft>
                <a:spcPts val="600"/>
              </a:spcAft>
            </a:pPr>
            <a:r>
              <a:rPr lang="en-US" sz="2000" dirty="0">
                <a:solidFill>
                  <a:schemeClr val="bg1"/>
                </a:solidFill>
                <a:latin typeface="+mn-lt"/>
              </a:rPr>
              <a:t>Worldwide, Microsoft’s Digital Civility Index (DCI) fell two points from the previous year driven by a widespread decline in unwanted contact </a:t>
            </a:r>
          </a:p>
          <a:p>
            <a:pPr>
              <a:spcAft>
                <a:spcPts val="600"/>
              </a:spcAft>
            </a:pPr>
            <a:r>
              <a:rPr lang="en-US" sz="2000" dirty="0">
                <a:solidFill>
                  <a:schemeClr val="bg1"/>
                </a:solidFill>
                <a:latin typeface="+mn-lt"/>
              </a:rPr>
              <a:t>The U.K. (-1) registered a small gain in DCI and is ranked #1 of the 22 countries surveyed in this latest poll</a:t>
            </a:r>
          </a:p>
          <a:p>
            <a:pPr>
              <a:spcAft>
                <a:spcPts val="600"/>
              </a:spcAft>
            </a:pPr>
            <a:r>
              <a:rPr lang="en-US" sz="2000" dirty="0">
                <a:solidFill>
                  <a:schemeClr val="bg1"/>
                </a:solidFill>
                <a:latin typeface="+mn-lt"/>
              </a:rPr>
              <a:t>Indeed, the U.K. has chalked up </a:t>
            </a:r>
            <a:r>
              <a:rPr lang="en-US" sz="2000">
                <a:solidFill>
                  <a:schemeClr val="bg1"/>
                </a:solidFill>
                <a:latin typeface="+mn-lt"/>
              </a:rPr>
              <a:t>the highest </a:t>
            </a:r>
            <a:r>
              <a:rPr lang="en-US" sz="2000" dirty="0">
                <a:solidFill>
                  <a:schemeClr val="bg1"/>
                </a:solidFill>
                <a:latin typeface="+mn-lt"/>
              </a:rPr>
              <a:t>level of perceived </a:t>
            </a:r>
            <a:r>
              <a:rPr lang="en-US" sz="2000">
                <a:solidFill>
                  <a:schemeClr val="bg1"/>
                </a:solidFill>
                <a:latin typeface="+mn-lt"/>
              </a:rPr>
              <a:t>civility for </a:t>
            </a:r>
            <a:r>
              <a:rPr lang="en-US" sz="2000" dirty="0">
                <a:solidFill>
                  <a:schemeClr val="bg1"/>
                </a:solidFill>
                <a:latin typeface="+mn-lt"/>
              </a:rPr>
              <a:t>the second time in the last three studies </a:t>
            </a:r>
          </a:p>
          <a:p>
            <a:pPr marL="0" indent="0">
              <a:spcAft>
                <a:spcPts val="600"/>
              </a:spcAft>
              <a:buNone/>
            </a:pPr>
            <a:endParaRPr lang="en-US" sz="2000" b="1" dirty="0">
              <a:solidFill>
                <a:schemeClr val="bg1"/>
              </a:solidFill>
              <a:latin typeface="+mn-lt"/>
            </a:endParaRPr>
          </a:p>
        </p:txBody>
      </p:sp>
      <p:sp>
        <p:nvSpPr>
          <p:cNvPr id="3" name="Title 2"/>
          <p:cNvSpPr>
            <a:spLocks noGrp="1"/>
          </p:cNvSpPr>
          <p:nvPr>
            <p:ph type="title"/>
          </p:nvPr>
        </p:nvSpPr>
        <p:spPr/>
        <p:txBody>
          <a:bodyPr/>
          <a:lstStyle/>
          <a:p>
            <a:r>
              <a:rPr lang="en-US" sz="3200" dirty="0"/>
              <a:t>DCI trend</a:t>
            </a:r>
          </a:p>
        </p:txBody>
      </p:sp>
      <p:sp>
        <p:nvSpPr>
          <p:cNvPr id="4" name="Slide Number Placeholder 3"/>
          <p:cNvSpPr>
            <a:spLocks noGrp="1"/>
          </p:cNvSpPr>
          <p:nvPr>
            <p:ph type="sldNum" sz="quarter" idx="4"/>
          </p:nvPr>
        </p:nvSpPr>
        <p:spPr/>
        <p:txBody>
          <a:bodyPr/>
          <a:lstStyle/>
          <a:p>
            <a:fld id="{7EFC24D6-DB8F-6B44-BA5A-9BEC68C15CAA}" type="slidenum">
              <a:rPr lang="en-US" smtClean="0"/>
              <a:pPr/>
              <a:t>9</a:t>
            </a:fld>
            <a:endParaRPr lang="en-US" dirty="0"/>
          </a:p>
        </p:txBody>
      </p:sp>
      <p:graphicFrame>
        <p:nvGraphicFramePr>
          <p:cNvPr id="9" name="Table 8">
            <a:extLst>
              <a:ext uri="{FF2B5EF4-FFF2-40B4-BE49-F238E27FC236}">
                <a16:creationId xmlns:a16="http://schemas.microsoft.com/office/drawing/2014/main" id="{96222771-0766-4A4A-8AA4-41CAE48A7441}"/>
              </a:ext>
            </a:extLst>
          </p:cNvPr>
          <p:cNvGraphicFramePr>
            <a:graphicFrameLocks noGrp="1"/>
          </p:cNvGraphicFramePr>
          <p:nvPr>
            <p:extLst>
              <p:ext uri="{D42A27DB-BD31-4B8C-83A1-F6EECF244321}">
                <p14:modId xmlns:p14="http://schemas.microsoft.com/office/powerpoint/2010/main" val="2499372792"/>
              </p:ext>
            </p:extLst>
          </p:nvPr>
        </p:nvGraphicFramePr>
        <p:xfrm>
          <a:off x="6103420" y="316593"/>
          <a:ext cx="6126481" cy="6147978"/>
        </p:xfrm>
        <a:graphic>
          <a:graphicData uri="http://schemas.openxmlformats.org/drawingml/2006/table">
            <a:tbl>
              <a:tblPr firstRow="1" bandRow="1">
                <a:tableStyleId>{74C1A8A3-306A-4EB7-A6B1-4F7E0EB9C5D6}</a:tableStyleId>
              </a:tblPr>
              <a:tblGrid>
                <a:gridCol w="767079">
                  <a:extLst>
                    <a:ext uri="{9D8B030D-6E8A-4147-A177-3AD203B41FA5}">
                      <a16:colId xmlns:a16="http://schemas.microsoft.com/office/drawing/2014/main" val="143253101"/>
                    </a:ext>
                  </a:extLst>
                </a:gridCol>
                <a:gridCol w="1419499">
                  <a:extLst>
                    <a:ext uri="{9D8B030D-6E8A-4147-A177-3AD203B41FA5}">
                      <a16:colId xmlns:a16="http://schemas.microsoft.com/office/drawing/2014/main" val="2424568670"/>
                    </a:ext>
                  </a:extLst>
                </a:gridCol>
                <a:gridCol w="1348524">
                  <a:extLst>
                    <a:ext uri="{9D8B030D-6E8A-4147-A177-3AD203B41FA5}">
                      <a16:colId xmlns:a16="http://schemas.microsoft.com/office/drawing/2014/main" val="2394132692"/>
                    </a:ext>
                  </a:extLst>
                </a:gridCol>
                <a:gridCol w="830425">
                  <a:extLst>
                    <a:ext uri="{9D8B030D-6E8A-4147-A177-3AD203B41FA5}">
                      <a16:colId xmlns:a16="http://schemas.microsoft.com/office/drawing/2014/main" val="3815822789"/>
                    </a:ext>
                  </a:extLst>
                </a:gridCol>
                <a:gridCol w="774441">
                  <a:extLst>
                    <a:ext uri="{9D8B030D-6E8A-4147-A177-3AD203B41FA5}">
                      <a16:colId xmlns:a16="http://schemas.microsoft.com/office/drawing/2014/main" val="713092978"/>
                    </a:ext>
                  </a:extLst>
                </a:gridCol>
                <a:gridCol w="986513">
                  <a:extLst>
                    <a:ext uri="{9D8B030D-6E8A-4147-A177-3AD203B41FA5}">
                      <a16:colId xmlns:a16="http://schemas.microsoft.com/office/drawing/2014/main" val="3298973426"/>
                    </a:ext>
                  </a:extLst>
                </a:gridCol>
              </a:tblGrid>
              <a:tr h="279396">
                <a:tc>
                  <a:txBody>
                    <a:bodyPr/>
                    <a:lstStyle/>
                    <a:p>
                      <a:pPr algn="ctr"/>
                      <a:r>
                        <a:rPr lang="en-US" sz="1400" dirty="0"/>
                        <a:t>DCI Rank</a:t>
                      </a:r>
                    </a:p>
                  </a:txBody>
                  <a:tcPr anchor="ctr"/>
                </a:tc>
                <a:tc>
                  <a:txBody>
                    <a:bodyPr/>
                    <a:lstStyle/>
                    <a:p>
                      <a:pPr algn="ctr"/>
                      <a:r>
                        <a:rPr lang="en-US" sz="1400" dirty="0"/>
                        <a:t>Country</a:t>
                      </a:r>
                    </a:p>
                  </a:txBody>
                  <a:tcPr anchor="ctr"/>
                </a:tc>
                <a:tc>
                  <a:txBody>
                    <a:bodyPr/>
                    <a:lstStyle/>
                    <a:p>
                      <a:pPr algn="ctr"/>
                      <a:r>
                        <a:rPr lang="en-US" sz="1400" dirty="0"/>
                        <a:t>Region</a:t>
                      </a:r>
                    </a:p>
                  </a:txBody>
                  <a:tcPr anchor="ctr"/>
                </a:tc>
                <a:tc>
                  <a:txBody>
                    <a:bodyPr/>
                    <a:lstStyle/>
                    <a:p>
                      <a:pPr algn="ctr"/>
                      <a:r>
                        <a:rPr lang="en-US" sz="1400" b="1" dirty="0"/>
                        <a:t>2 years ago</a:t>
                      </a:r>
                    </a:p>
                  </a:txBody>
                  <a:tcPr anchor="ctr"/>
                </a:tc>
                <a:tc>
                  <a:txBody>
                    <a:bodyPr/>
                    <a:lstStyle/>
                    <a:p>
                      <a:pPr algn="ctr"/>
                      <a:r>
                        <a:rPr lang="en-US" sz="1400" b="1" dirty="0"/>
                        <a:t>prior year</a:t>
                      </a:r>
                    </a:p>
                  </a:txBody>
                  <a:tcPr anchor="ctr"/>
                </a:tc>
                <a:tc>
                  <a:txBody>
                    <a:bodyPr/>
                    <a:lstStyle/>
                    <a:p>
                      <a:pPr algn="ctr"/>
                      <a:r>
                        <a:rPr lang="en-US" sz="1400" b="1" dirty="0"/>
                        <a:t>latest research</a:t>
                      </a:r>
                    </a:p>
                  </a:txBody>
                  <a:tcPr anchor="ctr"/>
                </a:tc>
                <a:extLst>
                  <a:ext uri="{0D108BD9-81ED-4DB2-BD59-A6C34878D82A}">
                    <a16:rowId xmlns:a16="http://schemas.microsoft.com/office/drawing/2014/main" val="2458701010"/>
                  </a:ext>
                </a:extLst>
              </a:tr>
              <a:tr h="279396">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000" dirty="0"/>
                        <a:t>Global</a:t>
                      </a:r>
                    </a:p>
                  </a:txBody>
                  <a:tcPr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algn="ctr"/>
                      <a:r>
                        <a:rPr lang="en-US" sz="1000" b="0" dirty="0"/>
                        <a:t>65</a:t>
                      </a:r>
                    </a:p>
                  </a:txBody>
                  <a:tcPr anchor="ctr"/>
                </a:tc>
                <a:tc>
                  <a:txBody>
                    <a:bodyPr/>
                    <a:lstStyle/>
                    <a:p>
                      <a:pPr algn="ctr"/>
                      <a:r>
                        <a:rPr lang="en-US" sz="1000" b="0" dirty="0"/>
                        <a:t>68</a:t>
                      </a:r>
                    </a:p>
                  </a:txBody>
                  <a:tcPr anchor="ctr"/>
                </a:tc>
                <a:tc>
                  <a:txBody>
                    <a:bodyPr/>
                    <a:lstStyle/>
                    <a:p>
                      <a:pPr algn="ctr"/>
                      <a:r>
                        <a:rPr lang="en-US" sz="1000" b="0" dirty="0"/>
                        <a:t>66</a:t>
                      </a:r>
                    </a:p>
                  </a:txBody>
                  <a:tcPr anchor="ctr"/>
                </a:tc>
                <a:extLst>
                  <a:ext uri="{0D108BD9-81ED-4DB2-BD59-A6C34878D82A}">
                    <a16:rowId xmlns:a16="http://schemas.microsoft.com/office/drawing/2014/main" val="3370492330"/>
                  </a:ext>
                </a:extLst>
              </a:tr>
              <a:tr h="237486">
                <a:tc>
                  <a:txBody>
                    <a:bodyPr/>
                    <a:lstStyle/>
                    <a:p>
                      <a:pPr algn="ctr" fontAlgn="b"/>
                      <a:r>
                        <a:rPr lang="en-US" sz="1100" b="0" i="0" u="none" strike="noStrike" dirty="0">
                          <a:solidFill>
                            <a:srgbClr val="000000"/>
                          </a:solidFill>
                          <a:effectLst/>
                          <a:latin typeface="Segoe UI" panose="020B0502040204020203" pitchFamily="34" charset="0"/>
                        </a:rPr>
                        <a:t>2</a:t>
                      </a:r>
                    </a:p>
                  </a:txBody>
                  <a:tcPr marL="7620" marR="7620" marT="7620" marB="0" anchor="ctr"/>
                </a:tc>
                <a:tc>
                  <a:txBody>
                    <a:bodyPr/>
                    <a:lstStyle/>
                    <a:p>
                      <a:pPr algn="ctr" fontAlgn="ctr"/>
                      <a:r>
                        <a:rPr lang="en-US" sz="1100" b="0" i="0" u="none" strike="noStrike" dirty="0">
                          <a:solidFill>
                            <a:srgbClr val="000000"/>
                          </a:solidFill>
                          <a:effectLst/>
                          <a:latin typeface="Segoe UI"/>
                        </a:rPr>
                        <a:t>United States</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N. America</a:t>
                      </a:r>
                    </a:p>
                  </a:txBody>
                  <a:tcPr marL="7620" marR="7620" marT="7620" marB="0" anchor="ctr"/>
                </a:tc>
                <a:tc>
                  <a:txBody>
                    <a:bodyPr/>
                    <a:lstStyle/>
                    <a:p>
                      <a:pPr algn="ctr" fontAlgn="b"/>
                      <a:r>
                        <a:rPr lang="en-US" sz="1100" b="0" i="0" u="none" strike="noStrike" dirty="0">
                          <a:solidFill>
                            <a:srgbClr val="000000"/>
                          </a:solidFill>
                          <a:effectLst/>
                          <a:latin typeface="Segoe UI"/>
                        </a:rPr>
                        <a:t>56</a:t>
                      </a:r>
                    </a:p>
                  </a:txBody>
                  <a:tcPr marL="7620" marR="7620" marT="7620" marB="0" anchor="ctr"/>
                </a:tc>
                <a:tc>
                  <a:txBody>
                    <a:bodyPr/>
                    <a:lstStyle/>
                    <a:p>
                      <a:pPr algn="ctr" fontAlgn="b"/>
                      <a:r>
                        <a:rPr lang="en-US" sz="1100" b="0" i="0" u="none" strike="noStrike" dirty="0">
                          <a:solidFill>
                            <a:srgbClr val="000000"/>
                          </a:solidFill>
                          <a:effectLst/>
                          <a:latin typeface="Segoe UI"/>
                        </a:rPr>
                        <a:t>61</a:t>
                      </a:r>
                    </a:p>
                  </a:txBody>
                  <a:tcPr marL="7620" marR="7620" marT="7620" marB="0" anchor="ctr"/>
                </a:tc>
                <a:tc>
                  <a:txBody>
                    <a:bodyPr/>
                    <a:lstStyle/>
                    <a:p>
                      <a:pPr algn="ctr" fontAlgn="b"/>
                      <a:r>
                        <a:rPr lang="en-US" sz="1100" b="0" i="0" u="none" strike="noStrike" dirty="0">
                          <a:solidFill>
                            <a:srgbClr val="000000"/>
                          </a:solidFill>
                          <a:effectLst/>
                          <a:latin typeface="Segoe UI"/>
                        </a:rPr>
                        <a:t>51</a:t>
                      </a:r>
                    </a:p>
                  </a:txBody>
                  <a:tcPr marL="7620" marR="7620" marT="7620" marB="0" anchor="ctr"/>
                </a:tc>
                <a:extLst>
                  <a:ext uri="{0D108BD9-81ED-4DB2-BD59-A6C34878D82A}">
                    <a16:rowId xmlns:a16="http://schemas.microsoft.com/office/drawing/2014/main" val="2010965446"/>
                  </a:ext>
                </a:extLst>
              </a:tr>
              <a:tr h="237486">
                <a:tc>
                  <a:txBody>
                    <a:bodyPr/>
                    <a:lstStyle/>
                    <a:p>
                      <a:pPr algn="ctr" fontAlgn="b"/>
                      <a:r>
                        <a:rPr lang="en-US" sz="1100" b="0" i="0" u="none" strike="noStrike" dirty="0">
                          <a:solidFill>
                            <a:srgbClr val="000000"/>
                          </a:solidFill>
                          <a:effectLst/>
                          <a:latin typeface="Segoe UI" panose="020B0502040204020203" pitchFamily="34" charset="0"/>
                        </a:rPr>
                        <a:t>8</a:t>
                      </a:r>
                    </a:p>
                  </a:txBody>
                  <a:tcPr marL="7620" marR="7620" marT="7620" marB="0" anchor="ctr"/>
                </a:tc>
                <a:tc>
                  <a:txBody>
                    <a:bodyPr/>
                    <a:lstStyle/>
                    <a:p>
                      <a:pPr algn="ctr" fontAlgn="ctr"/>
                      <a:r>
                        <a:rPr lang="en-US" sz="1100" b="0" i="0" u="none" strike="noStrike" dirty="0">
                          <a:solidFill>
                            <a:srgbClr val="000000"/>
                          </a:solidFill>
                          <a:effectLst/>
                          <a:latin typeface="Segoe UI"/>
                        </a:rPr>
                        <a:t>Canada</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egoe UI" panose="020B0502040204020203" pitchFamily="34" charset="0"/>
                        </a:rPr>
                        <a:t>N. America</a:t>
                      </a:r>
                    </a:p>
                  </a:txBody>
                  <a:tcPr marL="7620" marR="7620" marT="7620" marB="0" anchor="ctr"/>
                </a:tc>
                <a:tc>
                  <a:txBody>
                    <a:bodyPr/>
                    <a:lstStyle/>
                    <a:p>
                      <a:pPr algn="ctr" fontAlgn="ctr"/>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ctr"/>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60</a:t>
                      </a:r>
                    </a:p>
                  </a:txBody>
                  <a:tcPr marL="7620" marR="7620" marT="7620" marB="0" anchor="ctr"/>
                </a:tc>
                <a:extLst>
                  <a:ext uri="{0D108BD9-81ED-4DB2-BD59-A6C34878D82A}">
                    <a16:rowId xmlns:a16="http://schemas.microsoft.com/office/drawing/2014/main" val="2000124058"/>
                  </a:ext>
                </a:extLst>
              </a:tr>
              <a:tr h="237486">
                <a:tc>
                  <a:txBody>
                    <a:bodyPr/>
                    <a:lstStyle/>
                    <a:p>
                      <a:pPr algn="ctr" fontAlgn="b"/>
                      <a:r>
                        <a:rPr lang="en-US" sz="1100" b="0" i="0" u="none" strike="noStrike" dirty="0">
                          <a:solidFill>
                            <a:srgbClr val="000000"/>
                          </a:solidFill>
                          <a:effectLst/>
                          <a:latin typeface="Segoe UI"/>
                        </a:rPr>
                        <a:t>1</a:t>
                      </a:r>
                    </a:p>
                  </a:txBody>
                  <a:tcPr marL="7620" marR="7620" marT="7620" marB="0" anchor="ctr"/>
                </a:tc>
                <a:tc>
                  <a:txBody>
                    <a:bodyPr/>
                    <a:lstStyle/>
                    <a:p>
                      <a:pPr algn="ctr" fontAlgn="ctr"/>
                      <a:r>
                        <a:rPr lang="en-US" sz="1100" b="0" i="0" u="none" strike="noStrike" dirty="0">
                          <a:solidFill>
                            <a:srgbClr val="000000"/>
                          </a:solidFill>
                          <a:effectLst/>
                          <a:latin typeface="Segoe UI"/>
                        </a:rPr>
                        <a:t>United Kingdom</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45</a:t>
                      </a:r>
                    </a:p>
                  </a:txBody>
                  <a:tcPr marL="7620" marR="7620" marT="7620" marB="0" anchor="ctr"/>
                </a:tc>
                <a:tc>
                  <a:txBody>
                    <a:bodyPr/>
                    <a:lstStyle/>
                    <a:p>
                      <a:pPr algn="ctr" fontAlgn="b"/>
                      <a:r>
                        <a:rPr lang="en-US" sz="1100" b="0" i="0" u="none" strike="noStrike" dirty="0">
                          <a:solidFill>
                            <a:srgbClr val="000000"/>
                          </a:solidFill>
                          <a:effectLst/>
                          <a:latin typeface="Segoe UI"/>
                        </a:rPr>
                        <a:t>51</a:t>
                      </a:r>
                    </a:p>
                  </a:txBody>
                  <a:tcPr marL="7620" marR="7620" marT="7620" marB="0" anchor="ctr"/>
                </a:tc>
                <a:tc>
                  <a:txBody>
                    <a:bodyPr/>
                    <a:lstStyle/>
                    <a:p>
                      <a:pPr algn="ctr" fontAlgn="b"/>
                      <a:r>
                        <a:rPr lang="en-US" sz="1100" b="0" i="0" u="none" strike="noStrike" dirty="0">
                          <a:solidFill>
                            <a:srgbClr val="000000"/>
                          </a:solidFill>
                          <a:effectLst/>
                          <a:latin typeface="Segoe UI"/>
                        </a:rPr>
                        <a:t>50</a:t>
                      </a:r>
                    </a:p>
                  </a:txBody>
                  <a:tcPr marL="7620" marR="7620" marT="7620" marB="0" anchor="ctr"/>
                </a:tc>
                <a:extLst>
                  <a:ext uri="{0D108BD9-81ED-4DB2-BD59-A6C34878D82A}">
                    <a16:rowId xmlns:a16="http://schemas.microsoft.com/office/drawing/2014/main" val="3898199618"/>
                  </a:ext>
                </a:extLst>
              </a:tr>
              <a:tr h="237486">
                <a:tc>
                  <a:txBody>
                    <a:bodyPr/>
                    <a:lstStyle/>
                    <a:p>
                      <a:pPr algn="ctr" fontAlgn="b"/>
                      <a:r>
                        <a:rPr lang="en-US" sz="1100" b="0" i="0" u="none" strike="noStrike" dirty="0">
                          <a:solidFill>
                            <a:srgbClr val="000000"/>
                          </a:solidFill>
                          <a:effectLst/>
                          <a:latin typeface="Segoe UI"/>
                        </a:rPr>
                        <a:t>3</a:t>
                      </a:r>
                    </a:p>
                  </a:txBody>
                  <a:tcPr marL="7620" marR="7620" marT="7620" marB="0" anchor="ctr"/>
                </a:tc>
                <a:tc>
                  <a:txBody>
                    <a:bodyPr/>
                    <a:lstStyle/>
                    <a:p>
                      <a:pPr algn="ctr" fontAlgn="ctr"/>
                      <a:r>
                        <a:rPr lang="en-US" sz="1100" b="0" i="0" u="none" strike="noStrike" dirty="0">
                          <a:solidFill>
                            <a:srgbClr val="000000"/>
                          </a:solidFill>
                          <a:effectLst/>
                          <a:latin typeface="Segoe UI"/>
                        </a:rPr>
                        <a:t>France</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60</a:t>
                      </a:r>
                    </a:p>
                  </a:txBody>
                  <a:tcPr marL="7620" marR="7620" marT="7620" marB="0" anchor="ctr"/>
                </a:tc>
                <a:tc>
                  <a:txBody>
                    <a:bodyPr/>
                    <a:lstStyle/>
                    <a:p>
                      <a:pPr algn="ctr" fontAlgn="b"/>
                      <a:r>
                        <a:rPr lang="en-US" sz="1100" b="0" i="0" u="none" strike="noStrike" dirty="0">
                          <a:solidFill>
                            <a:srgbClr val="000000"/>
                          </a:solidFill>
                          <a:effectLst/>
                          <a:latin typeface="Segoe UI"/>
                        </a:rPr>
                        <a:t>58</a:t>
                      </a:r>
                    </a:p>
                  </a:txBody>
                  <a:tcPr marL="7620" marR="7620" marT="7620" marB="0" anchor="ctr"/>
                </a:tc>
                <a:tc>
                  <a:txBody>
                    <a:bodyPr/>
                    <a:lstStyle/>
                    <a:p>
                      <a:pPr algn="ctr" fontAlgn="b"/>
                      <a:r>
                        <a:rPr lang="en-US" sz="1100" b="0" i="0" u="none" strike="noStrike" dirty="0">
                          <a:solidFill>
                            <a:srgbClr val="000000"/>
                          </a:solidFill>
                          <a:effectLst/>
                          <a:latin typeface="Segoe UI"/>
                        </a:rPr>
                        <a:t>52</a:t>
                      </a:r>
                    </a:p>
                  </a:txBody>
                  <a:tcPr marL="7620" marR="7620" marT="7620" marB="0" anchor="ctr"/>
                </a:tc>
                <a:extLst>
                  <a:ext uri="{0D108BD9-81ED-4DB2-BD59-A6C34878D82A}">
                    <a16:rowId xmlns:a16="http://schemas.microsoft.com/office/drawing/2014/main" val="337251249"/>
                  </a:ext>
                </a:extLst>
              </a:tr>
              <a:tr h="237486">
                <a:tc>
                  <a:txBody>
                    <a:bodyPr/>
                    <a:lstStyle/>
                    <a:p>
                      <a:pPr algn="ctr" fontAlgn="b"/>
                      <a:r>
                        <a:rPr lang="en-US" sz="1100" b="0" i="0" u="none" strike="noStrike" dirty="0">
                          <a:solidFill>
                            <a:srgbClr val="000000"/>
                          </a:solidFill>
                          <a:effectLst/>
                          <a:latin typeface="Segoe UI"/>
                        </a:rPr>
                        <a:t>4</a:t>
                      </a:r>
                    </a:p>
                  </a:txBody>
                  <a:tcPr marL="7620" marR="7620" marT="7620" marB="0" anchor="ctr"/>
                </a:tc>
                <a:tc>
                  <a:txBody>
                    <a:bodyPr/>
                    <a:lstStyle/>
                    <a:p>
                      <a:pPr algn="ctr" fontAlgn="ctr"/>
                      <a:r>
                        <a:rPr lang="en-US" sz="1100" b="0" i="0" u="none" strike="noStrike" dirty="0">
                          <a:solidFill>
                            <a:srgbClr val="000000"/>
                          </a:solidFill>
                          <a:effectLst/>
                          <a:latin typeface="Segoe UI"/>
                        </a:rPr>
                        <a:t>Belgium</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59</a:t>
                      </a:r>
                    </a:p>
                  </a:txBody>
                  <a:tcPr marL="7620" marR="7620" marT="7620" marB="0" anchor="ctr"/>
                </a:tc>
                <a:tc>
                  <a:txBody>
                    <a:bodyPr/>
                    <a:lstStyle/>
                    <a:p>
                      <a:pPr algn="ctr" fontAlgn="b"/>
                      <a:r>
                        <a:rPr lang="en-US" sz="1100" b="0" i="0" u="none" strike="noStrike" dirty="0">
                          <a:solidFill>
                            <a:srgbClr val="000000"/>
                          </a:solidFill>
                          <a:effectLst/>
                          <a:latin typeface="Segoe UI"/>
                        </a:rPr>
                        <a:t>61</a:t>
                      </a:r>
                    </a:p>
                  </a:txBody>
                  <a:tcPr marL="7620" marR="7620" marT="7620" marB="0" anchor="ctr"/>
                </a:tc>
                <a:tc>
                  <a:txBody>
                    <a:bodyPr/>
                    <a:lstStyle/>
                    <a:p>
                      <a:pPr algn="ctr" fontAlgn="b"/>
                      <a:r>
                        <a:rPr lang="en-US" sz="1100" b="0" i="0" u="none" strike="noStrike" dirty="0">
                          <a:solidFill>
                            <a:srgbClr val="000000"/>
                          </a:solidFill>
                          <a:effectLst/>
                          <a:latin typeface="Segoe UI"/>
                        </a:rPr>
                        <a:t>56</a:t>
                      </a:r>
                    </a:p>
                  </a:txBody>
                  <a:tcPr marL="7620" marR="7620" marT="7620" marB="0" anchor="ctr"/>
                </a:tc>
                <a:extLst>
                  <a:ext uri="{0D108BD9-81ED-4DB2-BD59-A6C34878D82A}">
                    <a16:rowId xmlns:a16="http://schemas.microsoft.com/office/drawing/2014/main" val="3399524819"/>
                  </a:ext>
                </a:extLst>
              </a:tr>
              <a:tr h="237486">
                <a:tc>
                  <a:txBody>
                    <a:bodyPr/>
                    <a:lstStyle/>
                    <a:p>
                      <a:pPr algn="ctr" fontAlgn="b"/>
                      <a:r>
                        <a:rPr lang="en-US" sz="1100" b="0" i="0" u="none" strike="noStrike" dirty="0">
                          <a:solidFill>
                            <a:srgbClr val="000000"/>
                          </a:solidFill>
                          <a:effectLst/>
                          <a:latin typeface="Segoe UI"/>
                        </a:rPr>
                        <a:t>5</a:t>
                      </a:r>
                    </a:p>
                  </a:txBody>
                  <a:tcPr marL="7620" marR="7620" marT="7620" marB="0" anchor="ctr"/>
                </a:tc>
                <a:tc>
                  <a:txBody>
                    <a:bodyPr/>
                    <a:lstStyle/>
                    <a:p>
                      <a:pPr algn="ctr" fontAlgn="ctr"/>
                      <a:r>
                        <a:rPr lang="en-US" sz="1100" b="0" i="0" u="none" strike="noStrike" dirty="0">
                          <a:solidFill>
                            <a:srgbClr val="000000"/>
                          </a:solidFill>
                          <a:effectLst/>
                          <a:latin typeface="Segoe UI"/>
                        </a:rPr>
                        <a:t>Germany</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62</a:t>
                      </a:r>
                    </a:p>
                  </a:txBody>
                  <a:tcPr marL="7620" marR="7620" marT="7620" marB="0" anchor="ctr"/>
                </a:tc>
                <a:tc>
                  <a:txBody>
                    <a:bodyPr/>
                    <a:lstStyle/>
                    <a:p>
                      <a:pPr algn="ctr" fontAlgn="b"/>
                      <a:r>
                        <a:rPr lang="en-US" sz="1100" b="0" i="0" u="none" strike="noStrike" dirty="0">
                          <a:solidFill>
                            <a:srgbClr val="000000"/>
                          </a:solidFill>
                          <a:effectLst/>
                          <a:latin typeface="Segoe UI"/>
                        </a:rPr>
                        <a:t>65</a:t>
                      </a:r>
                    </a:p>
                  </a:txBody>
                  <a:tcPr marL="7620" marR="7620" marT="7620" marB="0" anchor="ctr"/>
                </a:tc>
                <a:tc>
                  <a:txBody>
                    <a:bodyPr/>
                    <a:lstStyle/>
                    <a:p>
                      <a:pPr algn="ctr" fontAlgn="b"/>
                      <a:r>
                        <a:rPr lang="en-US" sz="1100" b="0" i="0" u="none" strike="noStrike" dirty="0">
                          <a:solidFill>
                            <a:srgbClr val="000000"/>
                          </a:solidFill>
                          <a:effectLst/>
                          <a:latin typeface="Segoe UI"/>
                        </a:rPr>
                        <a:t>57</a:t>
                      </a:r>
                    </a:p>
                  </a:txBody>
                  <a:tcPr marL="7620" marR="7620" marT="7620" marB="0" anchor="ctr"/>
                </a:tc>
                <a:extLst>
                  <a:ext uri="{0D108BD9-81ED-4DB2-BD59-A6C34878D82A}">
                    <a16:rowId xmlns:a16="http://schemas.microsoft.com/office/drawing/2014/main" val="3637543726"/>
                  </a:ext>
                </a:extLst>
              </a:tr>
              <a:tr h="237486">
                <a:tc>
                  <a:txBody>
                    <a:bodyPr/>
                    <a:lstStyle/>
                    <a:p>
                      <a:pPr algn="ctr" fontAlgn="b"/>
                      <a:r>
                        <a:rPr lang="en-US" sz="1100" b="0" i="0" u="none" strike="noStrike" dirty="0">
                          <a:solidFill>
                            <a:srgbClr val="000000"/>
                          </a:solidFill>
                          <a:effectLst/>
                          <a:latin typeface="Segoe UI"/>
                        </a:rPr>
                        <a:t>9</a:t>
                      </a:r>
                    </a:p>
                  </a:txBody>
                  <a:tcPr marL="7620" marR="7620" marT="7620" marB="0" anchor="ctr"/>
                </a:tc>
                <a:tc>
                  <a:txBody>
                    <a:bodyPr/>
                    <a:lstStyle/>
                    <a:p>
                      <a:pPr algn="ctr" fontAlgn="ctr"/>
                      <a:r>
                        <a:rPr lang="en-US" sz="1100" b="0" i="0" u="none" strike="noStrike" dirty="0">
                          <a:solidFill>
                            <a:srgbClr val="000000"/>
                          </a:solidFill>
                          <a:effectLst/>
                          <a:latin typeface="Segoe UI"/>
                        </a:rPr>
                        <a:t>Italy</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63</a:t>
                      </a:r>
                    </a:p>
                  </a:txBody>
                  <a:tcPr marL="7620" marR="7620" marT="7620" marB="0" anchor="ctr"/>
                </a:tc>
                <a:tc>
                  <a:txBody>
                    <a:bodyPr/>
                    <a:lstStyle/>
                    <a:p>
                      <a:pPr algn="ctr" fontAlgn="b"/>
                      <a:r>
                        <a:rPr lang="en-US" sz="1100" b="0" i="0" u="none" strike="noStrike" dirty="0">
                          <a:solidFill>
                            <a:srgbClr val="000000"/>
                          </a:solidFill>
                          <a:effectLst/>
                          <a:latin typeface="Segoe UI"/>
                        </a:rPr>
                        <a:t>62</a:t>
                      </a:r>
                    </a:p>
                  </a:txBody>
                  <a:tcPr marL="7620" marR="7620" marT="7620" marB="0" anchor="ctr"/>
                </a:tc>
                <a:extLst>
                  <a:ext uri="{0D108BD9-81ED-4DB2-BD59-A6C34878D82A}">
                    <a16:rowId xmlns:a16="http://schemas.microsoft.com/office/drawing/2014/main" val="3455466254"/>
                  </a:ext>
                </a:extLst>
              </a:tr>
              <a:tr h="237486">
                <a:tc>
                  <a:txBody>
                    <a:bodyPr/>
                    <a:lstStyle/>
                    <a:p>
                      <a:pPr algn="ctr" fontAlgn="b"/>
                      <a:r>
                        <a:rPr lang="en-US" sz="1100" b="0" i="0" u="none" strike="noStrike" dirty="0">
                          <a:solidFill>
                            <a:srgbClr val="000000"/>
                          </a:solidFill>
                          <a:effectLst/>
                          <a:latin typeface="Segoe UI"/>
                        </a:rPr>
                        <a:t>11</a:t>
                      </a:r>
                    </a:p>
                  </a:txBody>
                  <a:tcPr marL="7620" marR="7620" marT="7620" marB="0" anchor="ctr"/>
                </a:tc>
                <a:tc>
                  <a:txBody>
                    <a:bodyPr/>
                    <a:lstStyle/>
                    <a:p>
                      <a:pPr algn="ctr" fontAlgn="ctr"/>
                      <a:r>
                        <a:rPr lang="en-US" sz="1100" b="0" i="0" u="none" strike="noStrike" dirty="0">
                          <a:solidFill>
                            <a:srgbClr val="000000"/>
                          </a:solidFill>
                          <a:effectLst/>
                          <a:latin typeface="Segoe UI"/>
                        </a:rPr>
                        <a:t>Ireland</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W. Europe</a:t>
                      </a: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64</a:t>
                      </a:r>
                    </a:p>
                  </a:txBody>
                  <a:tcPr marL="7620" marR="7620" marT="7620" marB="0" anchor="ctr"/>
                </a:tc>
                <a:tc>
                  <a:txBody>
                    <a:bodyPr/>
                    <a:lstStyle/>
                    <a:p>
                      <a:pPr algn="ctr" fontAlgn="b"/>
                      <a:r>
                        <a:rPr lang="en-US" sz="1100" b="0" i="0" u="none" strike="noStrike" dirty="0">
                          <a:solidFill>
                            <a:srgbClr val="000000"/>
                          </a:solidFill>
                          <a:effectLst/>
                          <a:latin typeface="Segoe UI"/>
                        </a:rPr>
                        <a:t>68</a:t>
                      </a:r>
                    </a:p>
                  </a:txBody>
                  <a:tcPr marL="7620" marR="7620" marT="7620" marB="0" anchor="ctr"/>
                </a:tc>
                <a:extLst>
                  <a:ext uri="{0D108BD9-81ED-4DB2-BD59-A6C34878D82A}">
                    <a16:rowId xmlns:a16="http://schemas.microsoft.com/office/drawing/2014/main" val="4114489155"/>
                  </a:ext>
                </a:extLst>
              </a:tr>
              <a:tr h="237486">
                <a:tc>
                  <a:txBody>
                    <a:bodyPr/>
                    <a:lstStyle/>
                    <a:p>
                      <a:pPr algn="ctr" fontAlgn="b"/>
                      <a:r>
                        <a:rPr lang="en-US" sz="1100" b="0" i="0" u="none" strike="noStrike" dirty="0">
                          <a:solidFill>
                            <a:srgbClr val="000000"/>
                          </a:solidFill>
                          <a:effectLst/>
                          <a:latin typeface="Segoe UI" panose="020B0502040204020203" pitchFamily="34" charset="0"/>
                        </a:rPr>
                        <a:t>16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Hungary</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CEE</a:t>
                      </a: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73</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extLst>
                  <a:ext uri="{0D108BD9-81ED-4DB2-BD59-A6C34878D82A}">
                    <a16:rowId xmlns:a16="http://schemas.microsoft.com/office/drawing/2014/main" val="2606211057"/>
                  </a:ext>
                </a:extLst>
              </a:tr>
              <a:tr h="237486">
                <a:tc>
                  <a:txBody>
                    <a:bodyPr/>
                    <a:lstStyle/>
                    <a:p>
                      <a:pPr algn="ctr" fontAlgn="b"/>
                      <a:r>
                        <a:rPr lang="en-US" sz="1100" b="0" i="0" u="none" strike="noStrike" dirty="0">
                          <a:solidFill>
                            <a:srgbClr val="000000"/>
                          </a:solidFill>
                          <a:effectLst/>
                          <a:latin typeface="Segoe UI"/>
                        </a:rPr>
                        <a:t>19</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Russia</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CEE</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74</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75</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74</a:t>
                      </a:r>
                    </a:p>
                  </a:txBody>
                  <a:tcPr marL="7620" marR="7620" marT="7620" marB="0" anchor="ctr"/>
                </a:tc>
                <a:extLst>
                  <a:ext uri="{0D108BD9-81ED-4DB2-BD59-A6C34878D82A}">
                    <a16:rowId xmlns:a16="http://schemas.microsoft.com/office/drawing/2014/main" val="510076188"/>
                  </a:ext>
                </a:extLst>
              </a:tr>
              <a:tr h="237486">
                <a:tc>
                  <a:txBody>
                    <a:bodyPr/>
                    <a:lstStyle/>
                    <a:p>
                      <a:pPr algn="ctr" fontAlgn="b"/>
                      <a:r>
                        <a:rPr lang="en-US" sz="1100" b="0" i="0" u="none" strike="noStrike" dirty="0">
                          <a:solidFill>
                            <a:srgbClr val="000000"/>
                          </a:solidFill>
                          <a:effectLst/>
                          <a:latin typeface="Segoe UI" panose="020B0502040204020203" pitchFamily="34" charset="0"/>
                        </a:rPr>
                        <a:t>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Malaysia</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APAC</a:t>
                      </a: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56</a:t>
                      </a:r>
                    </a:p>
                  </a:txBody>
                  <a:tcPr marL="7620" marR="7620" marT="7620" marB="0" anchor="ctr"/>
                </a:tc>
                <a:tc>
                  <a:txBody>
                    <a:bodyPr/>
                    <a:lstStyle/>
                    <a:p>
                      <a:pPr algn="ctr" fontAlgn="b"/>
                      <a:r>
                        <a:rPr lang="en-US" sz="1100" b="0" i="0" u="none" strike="noStrike" dirty="0">
                          <a:solidFill>
                            <a:srgbClr val="000000"/>
                          </a:solidFill>
                          <a:effectLst/>
                          <a:latin typeface="Segoe UI"/>
                        </a:rPr>
                        <a:t>58</a:t>
                      </a:r>
                    </a:p>
                  </a:txBody>
                  <a:tcPr marL="7620" marR="7620" marT="7620" marB="0" anchor="ctr"/>
                </a:tc>
                <a:extLst>
                  <a:ext uri="{0D108BD9-81ED-4DB2-BD59-A6C34878D82A}">
                    <a16:rowId xmlns:a16="http://schemas.microsoft.com/office/drawing/2014/main" val="1290002646"/>
                  </a:ext>
                </a:extLst>
              </a:tr>
              <a:tr h="237486">
                <a:tc>
                  <a:txBody>
                    <a:bodyPr/>
                    <a:lstStyle/>
                    <a:p>
                      <a:pPr algn="ctr" fontAlgn="b"/>
                      <a:r>
                        <a:rPr lang="en-US" sz="1100" b="0" i="0" u="none" strike="noStrike" dirty="0">
                          <a:solidFill>
                            <a:srgbClr val="000000"/>
                          </a:solidFill>
                          <a:effectLst/>
                          <a:latin typeface="Segoe UI"/>
                        </a:rPr>
                        <a:t>7</a:t>
                      </a:r>
                    </a:p>
                  </a:txBody>
                  <a:tcPr marL="7620" marR="7620" marT="7620" marB="0" anchor="ctr"/>
                </a:tc>
                <a:tc>
                  <a:txBody>
                    <a:bodyPr/>
                    <a:lstStyle/>
                    <a:p>
                      <a:pPr algn="ctr" fontAlgn="ctr"/>
                      <a:r>
                        <a:rPr lang="en-US" sz="1100" b="0" i="0" u="none" strike="noStrike" dirty="0">
                          <a:solidFill>
                            <a:srgbClr val="000000"/>
                          </a:solidFill>
                          <a:effectLst/>
                          <a:latin typeface="Segoe UI"/>
                        </a:rPr>
                        <a:t>India</a:t>
                      </a:r>
                    </a:p>
                  </a:txBody>
                  <a:tcPr marL="7620" marR="7620" marT="7620" marB="0" anchor="ctr"/>
                </a:tc>
                <a:tc>
                  <a:txBody>
                    <a:bodyPr/>
                    <a:lstStyle/>
                    <a:p>
                      <a:pPr algn="ctr" fontAlgn="ct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APAC</a:t>
                      </a: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63</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61</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59</a:t>
                      </a:r>
                    </a:p>
                  </a:txBody>
                  <a:tcPr marL="7620" marR="7620" marT="7620" marB="0" anchor="ctr"/>
                </a:tc>
                <a:extLst>
                  <a:ext uri="{0D108BD9-81ED-4DB2-BD59-A6C34878D82A}">
                    <a16:rowId xmlns:a16="http://schemas.microsoft.com/office/drawing/2014/main" val="1026544535"/>
                  </a:ext>
                </a:extLst>
              </a:tr>
              <a:tr h="237486">
                <a:tc>
                  <a:txBody>
                    <a:bodyPr/>
                    <a:lstStyle/>
                    <a:p>
                      <a:pPr algn="ctr" fontAlgn="b"/>
                      <a:r>
                        <a:rPr lang="en-US" sz="1100" b="0" i="0" u="none" strike="noStrike" dirty="0">
                          <a:solidFill>
                            <a:srgbClr val="000000"/>
                          </a:solidFill>
                          <a:effectLst/>
                          <a:latin typeface="Segoe UI" panose="020B0502040204020203" pitchFamily="34" charset="0"/>
                        </a:rPr>
                        <a:t>10</a:t>
                      </a:r>
                    </a:p>
                  </a:txBody>
                  <a:tcPr marL="7620" marR="7620" marT="7620" marB="0" anchor="ctr"/>
                </a:tc>
                <a:tc>
                  <a:txBody>
                    <a:bodyPr/>
                    <a:lstStyle/>
                    <a:p>
                      <a:pPr algn="ctr" fontAlgn="ctr"/>
                      <a:r>
                        <a:rPr lang="en-US" sz="1100" b="0" i="0" u="none" strike="noStrike" dirty="0">
                          <a:solidFill>
                            <a:srgbClr val="000000"/>
                          </a:solidFill>
                          <a:effectLst/>
                          <a:latin typeface="Segoe UI"/>
                        </a:rPr>
                        <a:t>Singapore</a:t>
                      </a:r>
                    </a:p>
                  </a:txBody>
                  <a:tcPr marL="7620" marR="7620" marT="7620" marB="0" anchor="ctr"/>
                </a:tc>
                <a:tc>
                  <a:txBody>
                    <a:bodyPr/>
                    <a:lstStyle/>
                    <a:p>
                      <a:pPr algn="ctr" fontAlgn="ctr"/>
                      <a:r>
                        <a:rPr kumimoji="0" lang="en-US" sz="1100" b="0" i="0" u="none" strike="noStrike" kern="1200" cap="none" spc="0" normalizeH="0" baseline="0" noProof="0" dirty="0">
                          <a:ln>
                            <a:noFill/>
                          </a:ln>
                          <a:solidFill>
                            <a:srgbClr val="000000"/>
                          </a:solidFill>
                          <a:effectLst/>
                          <a:uLnTx/>
                          <a:uFillTx/>
                          <a:latin typeface="Segoe UI"/>
                          <a:ea typeface="+mn-ea"/>
                          <a:cs typeface="+mn-cs"/>
                        </a:rPr>
                        <a:t>APAC</a:t>
                      </a:r>
                      <a:endParaRPr lang="en-US" sz="1100" b="0" i="0" u="none" strike="noStrike" dirty="0">
                        <a:solidFill>
                          <a:srgbClr val="000000"/>
                        </a:solidFill>
                        <a:effectLst/>
                        <a:latin typeface="Segoe UI"/>
                      </a:endParaRPr>
                    </a:p>
                  </a:txBody>
                  <a:tcPr marL="7620" marR="7620" marT="7620" marB="0" anchor="ctr"/>
                </a:tc>
                <a:tc>
                  <a:txBody>
                    <a:bodyPr/>
                    <a:lstStyle/>
                    <a:p>
                      <a:pPr algn="ctr" fontAlgn="ct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ct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63</a:t>
                      </a:r>
                    </a:p>
                  </a:txBody>
                  <a:tcPr marL="7620" marR="7620" marT="7620" marB="0" anchor="ctr"/>
                </a:tc>
                <a:extLst>
                  <a:ext uri="{0D108BD9-81ED-4DB2-BD59-A6C34878D82A}">
                    <a16:rowId xmlns:a16="http://schemas.microsoft.com/office/drawing/2014/main" val="1881250121"/>
                  </a:ext>
                </a:extLst>
              </a:tr>
              <a:tr h="237486">
                <a:tc>
                  <a:txBody>
                    <a:bodyPr/>
                    <a:lstStyle/>
                    <a:p>
                      <a:pPr algn="ctr" fontAlgn="b"/>
                      <a:r>
                        <a:rPr lang="en-US" sz="1100" b="0" i="0" u="none" strike="noStrike" dirty="0">
                          <a:solidFill>
                            <a:srgbClr val="000000"/>
                          </a:solidFill>
                          <a:effectLst/>
                          <a:latin typeface="Segoe UI"/>
                        </a:rPr>
                        <a:t>15</a:t>
                      </a:r>
                    </a:p>
                  </a:txBody>
                  <a:tcPr marL="7620" marR="7620" marT="7620" marB="0" anchor="ctr"/>
                </a:tc>
                <a:tc>
                  <a:txBody>
                    <a:bodyPr/>
                    <a:lstStyle/>
                    <a:p>
                      <a:pPr algn="ctr" fontAlgn="ctr"/>
                      <a:r>
                        <a:rPr lang="en-US" sz="1100" b="0" i="0" u="none" strike="noStrike" dirty="0">
                          <a:solidFill>
                            <a:srgbClr val="000000"/>
                          </a:solidFill>
                          <a:effectLst/>
                          <a:latin typeface="Segoe UI"/>
                        </a:rPr>
                        <a:t>Vietnam</a:t>
                      </a:r>
                    </a:p>
                  </a:txBody>
                  <a:tcPr marL="7620" marR="7620" marT="7620" marB="0" anchor="ctr"/>
                </a:tc>
                <a:tc>
                  <a:txBody>
                    <a:bodyPr/>
                    <a:lstStyle/>
                    <a:p>
                      <a:pPr algn="ctr" fontAlgn="ct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APAC</a:t>
                      </a: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71</a:t>
                      </a:r>
                    </a:p>
                  </a:txBody>
                  <a:tcPr marL="7620" marR="7620" marT="7620" marB="0" anchor="ctr"/>
                </a:tc>
                <a:extLst>
                  <a:ext uri="{0D108BD9-81ED-4DB2-BD59-A6C34878D82A}">
                    <a16:rowId xmlns:a16="http://schemas.microsoft.com/office/drawing/2014/main" val="576246127"/>
                  </a:ext>
                </a:extLst>
              </a:tr>
              <a:tr h="237486">
                <a:tc>
                  <a:txBody>
                    <a:bodyPr/>
                    <a:lstStyle/>
                    <a:p>
                      <a:pPr algn="ctr" fontAlgn="b"/>
                      <a:r>
                        <a:rPr lang="en-US" sz="1100" b="0" i="0" u="none" strike="noStrike" dirty="0">
                          <a:solidFill>
                            <a:srgbClr val="000000"/>
                          </a:solidFill>
                          <a:effectLst/>
                          <a:latin typeface="Segoe UI" panose="020B0502040204020203" pitchFamily="34" charset="0"/>
                        </a:rPr>
                        <a:t>12</a:t>
                      </a:r>
                    </a:p>
                  </a:txBody>
                  <a:tcPr marL="7620" marR="7620" marT="7620" marB="0" anchor="ctr"/>
                </a:tc>
                <a:tc>
                  <a:txBody>
                    <a:bodyPr/>
                    <a:lstStyle/>
                    <a:p>
                      <a:pPr algn="ctr" fontAlgn="ctr"/>
                      <a:r>
                        <a:rPr lang="en-US" sz="1100" b="0" i="0" u="none" strike="noStrike" dirty="0">
                          <a:solidFill>
                            <a:srgbClr val="000000"/>
                          </a:solidFill>
                          <a:effectLst/>
                          <a:latin typeface="Segoe UI"/>
                        </a:rPr>
                        <a:t>Mexico</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Latam</a:t>
                      </a:r>
                    </a:p>
                  </a:txBody>
                  <a:tcPr marL="7620" marR="7620" marT="7620" marB="0" anchor="ctr"/>
                </a:tc>
                <a:tc>
                  <a:txBody>
                    <a:bodyPr/>
                    <a:lstStyle/>
                    <a:p>
                      <a:pPr algn="ctr" fontAlgn="b"/>
                      <a:r>
                        <a:rPr lang="en-US" sz="1100" b="0" i="0" u="none" strike="noStrike" dirty="0">
                          <a:solidFill>
                            <a:srgbClr val="000000"/>
                          </a:solidFill>
                          <a:effectLst/>
                          <a:latin typeface="Segoe UI"/>
                        </a:rPr>
                        <a:t>76</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69</a:t>
                      </a:r>
                    </a:p>
                  </a:txBody>
                  <a:tcPr marL="7620" marR="7620" marT="7620" marB="0" anchor="ctr"/>
                </a:tc>
                <a:extLst>
                  <a:ext uri="{0D108BD9-81ED-4DB2-BD59-A6C34878D82A}">
                    <a16:rowId xmlns:a16="http://schemas.microsoft.com/office/drawing/2014/main" val="4060768181"/>
                  </a:ext>
                </a:extLst>
              </a:tr>
              <a:tr h="237486">
                <a:tc>
                  <a:txBody>
                    <a:bodyPr/>
                    <a:lstStyle/>
                    <a:p>
                      <a:pPr algn="ctr" fontAlgn="b"/>
                      <a:r>
                        <a:rPr lang="en-US" sz="1100" b="0" i="0" u="none" strike="noStrike" dirty="0">
                          <a:solidFill>
                            <a:srgbClr val="000000"/>
                          </a:solidFill>
                          <a:effectLst/>
                          <a:latin typeface="Segoe UI"/>
                        </a:rPr>
                        <a:t>13</a:t>
                      </a:r>
                    </a:p>
                  </a:txBody>
                  <a:tcPr marL="7620" marR="7620" marT="7620" marB="0" anchor="ctr"/>
                </a:tc>
                <a:tc>
                  <a:txBody>
                    <a:bodyPr/>
                    <a:lstStyle/>
                    <a:p>
                      <a:pPr algn="ctr" fontAlgn="ctr"/>
                      <a:r>
                        <a:rPr lang="en-US" sz="1100" b="0" i="0" u="none" strike="noStrike" dirty="0">
                          <a:solidFill>
                            <a:srgbClr val="000000"/>
                          </a:solidFill>
                          <a:effectLst/>
                          <a:latin typeface="Segoe UI"/>
                        </a:rPr>
                        <a:t>Brazil</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70</a:t>
                      </a:r>
                    </a:p>
                  </a:txBody>
                  <a:tcPr marL="7620" marR="7620" marT="7620" marB="0" anchor="ctr"/>
                </a:tc>
                <a:extLst>
                  <a:ext uri="{0D108BD9-81ED-4DB2-BD59-A6C34878D82A}">
                    <a16:rowId xmlns:a16="http://schemas.microsoft.com/office/drawing/2014/main" val="4038536734"/>
                  </a:ext>
                </a:extLst>
              </a:tr>
              <a:tr h="237486">
                <a:tc>
                  <a:txBody>
                    <a:bodyPr/>
                    <a:lstStyle/>
                    <a:p>
                      <a:pPr algn="ctr" fontAlgn="b"/>
                      <a:r>
                        <a:rPr lang="en-US" sz="1100" b="0" i="0" u="none" strike="noStrike" dirty="0">
                          <a:solidFill>
                            <a:srgbClr val="000000"/>
                          </a:solidFill>
                          <a:effectLst/>
                          <a:latin typeface="Segoe UI"/>
                        </a:rPr>
                        <a:t>17</a:t>
                      </a:r>
                    </a:p>
                  </a:txBody>
                  <a:tcPr marL="7620" marR="7620" marT="7620" marB="0" anchor="ctr"/>
                </a:tc>
                <a:tc>
                  <a:txBody>
                    <a:bodyPr/>
                    <a:lstStyle/>
                    <a:p>
                      <a:pPr algn="ctr" fontAlgn="ctr"/>
                      <a:r>
                        <a:rPr lang="en-US" sz="1100" b="0" i="0" u="none" strike="noStrike" dirty="0">
                          <a:solidFill>
                            <a:srgbClr val="000000"/>
                          </a:solidFill>
                          <a:effectLst/>
                          <a:latin typeface="Segoe UI"/>
                        </a:rPr>
                        <a:t>Colombia</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77</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extLst>
                  <a:ext uri="{0D108BD9-81ED-4DB2-BD59-A6C34878D82A}">
                    <a16:rowId xmlns:a16="http://schemas.microsoft.com/office/drawing/2014/main" val="2039477326"/>
                  </a:ext>
                </a:extLst>
              </a:tr>
              <a:tr h="237486">
                <a:tc>
                  <a:txBody>
                    <a:bodyPr/>
                    <a:lstStyle/>
                    <a:p>
                      <a:pPr algn="ctr" fontAlgn="b"/>
                      <a:r>
                        <a:rPr lang="en-US" sz="1100" b="0" i="0" u="none" strike="noStrike" dirty="0">
                          <a:solidFill>
                            <a:srgbClr val="000000"/>
                          </a:solidFill>
                          <a:effectLst/>
                          <a:latin typeface="Segoe UI"/>
                        </a:rPr>
                        <a:t>18</a:t>
                      </a:r>
                    </a:p>
                  </a:txBody>
                  <a:tcPr marL="7620" marR="7620" marT="7620" marB="0" anchor="ctr"/>
                </a:tc>
                <a:tc>
                  <a:txBody>
                    <a:bodyPr/>
                    <a:lstStyle/>
                    <a:p>
                      <a:pPr algn="ctr" fontAlgn="ctr"/>
                      <a:r>
                        <a:rPr lang="en-US" sz="1100" b="0" i="0" u="none" strike="noStrike" dirty="0">
                          <a:solidFill>
                            <a:srgbClr val="000000"/>
                          </a:solidFill>
                          <a:effectLst/>
                          <a:latin typeface="Segoe UI"/>
                        </a:rPr>
                        <a:t>Argentina</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75</a:t>
                      </a:r>
                    </a:p>
                  </a:txBody>
                  <a:tcPr marL="7620" marR="7620" marT="7620" marB="0" anchor="ctr"/>
                </a:tc>
                <a:tc>
                  <a:txBody>
                    <a:bodyPr/>
                    <a:lstStyle/>
                    <a:p>
                      <a:pPr algn="ctr" fontAlgn="b"/>
                      <a:r>
                        <a:rPr lang="en-US" sz="1100" b="0" i="0" u="none" strike="noStrike" dirty="0">
                          <a:solidFill>
                            <a:srgbClr val="000000"/>
                          </a:solidFill>
                          <a:effectLst/>
                          <a:latin typeface="Segoe UI"/>
                        </a:rPr>
                        <a:t>74</a:t>
                      </a:r>
                    </a:p>
                  </a:txBody>
                  <a:tcPr marL="7620" marR="7620" marT="7620" marB="0" anchor="ctr"/>
                </a:tc>
                <a:extLst>
                  <a:ext uri="{0D108BD9-81ED-4DB2-BD59-A6C34878D82A}">
                    <a16:rowId xmlns:a16="http://schemas.microsoft.com/office/drawing/2014/main" val="4201100171"/>
                  </a:ext>
                </a:extLst>
              </a:tr>
              <a:tr h="237486">
                <a:tc>
                  <a:txBody>
                    <a:bodyPr/>
                    <a:lstStyle/>
                    <a:p>
                      <a:pPr algn="ctr" fontAlgn="b"/>
                      <a:r>
                        <a:rPr lang="en-US" sz="1100" b="0" i="0" u="none" strike="noStrike" dirty="0">
                          <a:solidFill>
                            <a:srgbClr val="000000"/>
                          </a:solidFill>
                          <a:effectLst/>
                          <a:latin typeface="Segoe UI" panose="020B0502040204020203" pitchFamily="34" charset="0"/>
                        </a:rPr>
                        <a:t>20</a:t>
                      </a:r>
                    </a:p>
                  </a:txBody>
                  <a:tcPr marL="7620" marR="7620" marT="7620" marB="0" anchor="ctr"/>
                </a:tc>
                <a:tc>
                  <a:txBody>
                    <a:bodyPr/>
                    <a:lstStyle/>
                    <a:p>
                      <a:pPr algn="ctr" fontAlgn="ctr"/>
                      <a:r>
                        <a:rPr lang="en-US" sz="1100" b="0" i="0" u="none" strike="noStrike" dirty="0">
                          <a:solidFill>
                            <a:srgbClr val="000000"/>
                          </a:solidFill>
                          <a:effectLst/>
                          <a:latin typeface="Segoe UI"/>
                        </a:rPr>
                        <a:t>Chile</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tc>
                  <a:txBody>
                    <a:bodyPr/>
                    <a:lstStyle/>
                    <a:p>
                      <a:pPr algn="ctr" fontAlgn="b"/>
                      <a:r>
                        <a:rPr lang="en-US" sz="1100" b="0" i="0" u="none" strike="noStrike" dirty="0">
                          <a:solidFill>
                            <a:srgbClr val="000000"/>
                          </a:solidFill>
                          <a:effectLst/>
                          <a:latin typeface="Segoe UI"/>
                        </a:rPr>
                        <a:t>73</a:t>
                      </a:r>
                    </a:p>
                  </a:txBody>
                  <a:tcPr marL="7620" marR="7620" marT="7620" marB="0" anchor="ctr"/>
                </a:tc>
                <a:tc>
                  <a:txBody>
                    <a:bodyPr/>
                    <a:lstStyle/>
                    <a:p>
                      <a:pPr algn="ctr" fontAlgn="b"/>
                      <a:r>
                        <a:rPr lang="en-US" sz="1100" b="0" i="0" u="none" strike="noStrike" dirty="0">
                          <a:solidFill>
                            <a:srgbClr val="000000"/>
                          </a:solidFill>
                          <a:effectLst/>
                          <a:latin typeface="Segoe UI"/>
                        </a:rPr>
                        <a:t>75</a:t>
                      </a:r>
                    </a:p>
                  </a:txBody>
                  <a:tcPr marL="7620" marR="7620" marT="7620" marB="0" anchor="ctr"/>
                </a:tc>
                <a:extLst>
                  <a:ext uri="{0D108BD9-81ED-4DB2-BD59-A6C34878D82A}">
                    <a16:rowId xmlns:a16="http://schemas.microsoft.com/office/drawing/2014/main" val="810437113"/>
                  </a:ext>
                </a:extLst>
              </a:tr>
              <a:tr h="279396">
                <a:tc>
                  <a:txBody>
                    <a:bodyPr/>
                    <a:lstStyle/>
                    <a:p>
                      <a:pPr algn="ctr" fontAlgn="b"/>
                      <a:r>
                        <a:rPr lang="en-US" sz="1100" b="0" i="0" u="none" strike="noStrike" dirty="0">
                          <a:solidFill>
                            <a:srgbClr val="000000"/>
                          </a:solidFill>
                          <a:effectLst/>
                          <a:latin typeface="Segoe UI"/>
                        </a:rPr>
                        <a:t>22</a:t>
                      </a:r>
                    </a:p>
                  </a:txBody>
                  <a:tcPr marL="7620" marR="7620" marT="7620" marB="0" anchor="ctr"/>
                </a:tc>
                <a:tc>
                  <a:txBody>
                    <a:bodyPr/>
                    <a:lstStyle/>
                    <a:p>
                      <a:pPr algn="ctr" fontAlgn="ctr"/>
                      <a:r>
                        <a:rPr lang="en-US" sz="1100" b="0" i="0" u="none" strike="noStrike" dirty="0">
                          <a:solidFill>
                            <a:srgbClr val="000000"/>
                          </a:solidFill>
                          <a:effectLst/>
                          <a:latin typeface="Segoe UI"/>
                        </a:rPr>
                        <a:t>Peru</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Latam</a:t>
                      </a: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78</a:t>
                      </a:r>
                    </a:p>
                  </a:txBody>
                  <a:tcPr marL="7620" marR="7620" marT="7620" marB="0" anchor="ctr"/>
                </a:tc>
                <a:tc>
                  <a:txBody>
                    <a:bodyPr/>
                    <a:lstStyle/>
                    <a:p>
                      <a:pPr algn="ctr" fontAlgn="b"/>
                      <a:r>
                        <a:rPr lang="en-US" sz="1100" b="0" i="0" u="none" strike="noStrike" dirty="0">
                          <a:solidFill>
                            <a:srgbClr val="000000"/>
                          </a:solidFill>
                          <a:effectLst/>
                          <a:latin typeface="Segoe UI"/>
                        </a:rPr>
                        <a:t>79</a:t>
                      </a:r>
                    </a:p>
                  </a:txBody>
                  <a:tcPr marL="7620" marR="7620" marT="7620" marB="0" anchor="ctr"/>
                </a:tc>
                <a:extLst>
                  <a:ext uri="{0D108BD9-81ED-4DB2-BD59-A6C34878D82A}">
                    <a16:rowId xmlns:a16="http://schemas.microsoft.com/office/drawing/2014/main" val="3633336904"/>
                  </a:ext>
                </a:extLst>
              </a:tr>
              <a:tr h="279396">
                <a:tc>
                  <a:txBody>
                    <a:bodyPr/>
                    <a:lstStyle/>
                    <a:p>
                      <a:pPr algn="ctr" fontAlgn="b"/>
                      <a:r>
                        <a:rPr lang="en-US" sz="1100" b="0" i="0" u="none" strike="noStrike" dirty="0">
                          <a:solidFill>
                            <a:srgbClr val="000000"/>
                          </a:solidFill>
                          <a:effectLst/>
                          <a:latin typeface="Segoe UI" panose="020B0502040204020203" pitchFamily="34" charset="0"/>
                        </a:rPr>
                        <a:t>14</a:t>
                      </a:r>
                    </a:p>
                  </a:txBody>
                  <a:tcPr marL="7620" marR="7620" marT="7620" marB="0" anchor="ctr"/>
                </a:tc>
                <a:tc>
                  <a:txBody>
                    <a:bodyPr/>
                    <a:lstStyle/>
                    <a:p>
                      <a:pPr algn="ctr" fontAlgn="ctr"/>
                      <a:r>
                        <a:rPr lang="en-US" sz="1100" b="0" i="0" u="none" strike="noStrike" dirty="0">
                          <a:solidFill>
                            <a:srgbClr val="000000"/>
                          </a:solidFill>
                          <a:effectLst/>
                          <a:latin typeface="Segoe UI"/>
                        </a:rPr>
                        <a:t>Turkey</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MEA</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extLst>
                  <a:ext uri="{0D108BD9-81ED-4DB2-BD59-A6C34878D82A}">
                    <a16:rowId xmlns:a16="http://schemas.microsoft.com/office/drawing/2014/main" val="4255655544"/>
                  </a:ext>
                </a:extLst>
              </a:tr>
              <a:tr h="279396">
                <a:tc>
                  <a:txBody>
                    <a:bodyPr/>
                    <a:lstStyle/>
                    <a:p>
                      <a:pPr algn="ctr" fontAlgn="b"/>
                      <a:r>
                        <a:rPr lang="en-US" sz="1100" b="0" i="0" u="none" strike="noStrike" dirty="0">
                          <a:solidFill>
                            <a:srgbClr val="000000"/>
                          </a:solidFill>
                          <a:effectLst/>
                          <a:latin typeface="Segoe UI" panose="020B0502040204020203" pitchFamily="34" charset="0"/>
                        </a:rPr>
                        <a:t>21</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South Africa</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MEA</a:t>
                      </a:r>
                    </a:p>
                  </a:txBody>
                  <a:tcPr marL="7620" marR="7620" marT="7620" marB="0" anchor="ctr"/>
                </a:tc>
                <a:tc>
                  <a:txBody>
                    <a:bodyPr/>
                    <a:lstStyle/>
                    <a:p>
                      <a:pPr algn="ctr" fontAlgn="b"/>
                      <a:r>
                        <a:rPr lang="en-US" sz="1100" b="0" i="0" u="none" strike="noStrike" dirty="0">
                          <a:solidFill>
                            <a:srgbClr val="000000"/>
                          </a:solidFill>
                          <a:effectLst/>
                          <a:latin typeface="Segoe UI"/>
                        </a:rPr>
                        <a:t>78</a:t>
                      </a:r>
                    </a:p>
                  </a:txBody>
                  <a:tcPr marL="7620" marR="7620" marT="7620" marB="0" anchor="ctr"/>
                </a:tc>
                <a:tc>
                  <a:txBody>
                    <a:bodyPr/>
                    <a:lstStyle/>
                    <a:p>
                      <a:pPr algn="ctr" fontAlgn="b"/>
                      <a:r>
                        <a:rPr lang="en-US" sz="1100" b="0" i="0" u="none" strike="noStrike" dirty="0">
                          <a:solidFill>
                            <a:srgbClr val="000000"/>
                          </a:solidFill>
                          <a:effectLst/>
                          <a:latin typeface="Segoe UI"/>
                        </a:rPr>
                        <a:t>77</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78</a:t>
                      </a:r>
                    </a:p>
                  </a:txBody>
                  <a:tcPr marL="7620" marR="7620" marT="7620" marB="0" anchor="ctr"/>
                </a:tc>
                <a:extLst>
                  <a:ext uri="{0D108BD9-81ED-4DB2-BD59-A6C34878D82A}">
                    <a16:rowId xmlns:a16="http://schemas.microsoft.com/office/drawing/2014/main" val="1247029946"/>
                  </a:ext>
                </a:extLst>
              </a:tr>
            </a:tbl>
          </a:graphicData>
        </a:graphic>
      </p:graphicFrame>
      <p:sp>
        <p:nvSpPr>
          <p:cNvPr id="6" name="Rectangle 5">
            <a:extLst>
              <a:ext uri="{FF2B5EF4-FFF2-40B4-BE49-F238E27FC236}">
                <a16:creationId xmlns:a16="http://schemas.microsoft.com/office/drawing/2014/main" id="{E95C1902-7542-4B38-8000-ECF15BEA9754}"/>
              </a:ext>
            </a:extLst>
          </p:cNvPr>
          <p:cNvSpPr/>
          <p:nvPr/>
        </p:nvSpPr>
        <p:spPr>
          <a:xfrm>
            <a:off x="50240" y="6594415"/>
            <a:ext cx="5354471" cy="400110"/>
          </a:xfrm>
          <a:prstGeom prst="rect">
            <a:avLst/>
          </a:prstGeom>
        </p:spPr>
        <p:txBody>
          <a:bodyPr wrap="square">
            <a:spAutoFit/>
          </a:bodyPr>
          <a:lstStyle/>
          <a:p>
            <a:r>
              <a:rPr lang="en-US" sz="1000" i="1" dirty="0">
                <a:solidFill>
                  <a:schemeClr val="bg1">
                    <a:lumMod val="50000"/>
                    <a:lumOff val="50000"/>
                  </a:schemeClr>
                </a:solidFill>
              </a:rPr>
              <a:t>*Worldwide trend based on 20 countries common in latest research and prior year</a:t>
            </a:r>
          </a:p>
          <a:p>
            <a:r>
              <a:rPr lang="en-US" sz="1000" i="1" dirty="0">
                <a:solidFill>
                  <a:schemeClr val="tx1">
                    <a:lumMod val="50000"/>
                  </a:schemeClr>
                </a:solidFill>
              </a:rPr>
              <a:t>Q2: Which of these has ever happened to you or to a friend/family member ONLINE?</a:t>
            </a:r>
            <a:endParaRPr lang="en-US" sz="1000" i="1" dirty="0">
              <a:solidFill>
                <a:schemeClr val="bg1">
                  <a:lumMod val="50000"/>
                  <a:lumOff val="50000"/>
                </a:schemeClr>
              </a:solidFill>
            </a:endParaRPr>
          </a:p>
        </p:txBody>
      </p:sp>
    </p:spTree>
    <p:extLst>
      <p:ext uri="{BB962C8B-B14F-4D97-AF65-F5344CB8AC3E}">
        <p14:creationId xmlns:p14="http://schemas.microsoft.com/office/powerpoint/2010/main" val="3156977663"/>
      </p:ext>
    </p:extLst>
  </p:cSld>
  <p:clrMapOvr>
    <a:masterClrMapping/>
  </p:clrMapOvr>
  <p:transition>
    <p:fade/>
  </p:transition>
</p:sld>
</file>

<file path=ppt/theme/theme1.xml><?xml version="1.0" encoding="utf-8"?>
<a:theme xmlns:a="http://schemas.openxmlformats.org/drawingml/2006/main" name="MSVID_Purple269_16x9_2012-08-18">
  <a:themeElements>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3CAC8DEED5644AAE8B4A2DB68BF41F" ma:contentTypeVersion="17" ma:contentTypeDescription="Create a new document." ma:contentTypeScope="" ma:versionID="daa5d6614da588a5bbdcbbfd5ed96a7b">
  <xsd:schema xmlns:xsd="http://www.w3.org/2001/XMLSchema" xmlns:xs="http://www.w3.org/2001/XMLSchema" xmlns:p="http://schemas.microsoft.com/office/2006/metadata/properties" xmlns:ns1="http://schemas.microsoft.com/sharepoint/v3" xmlns:ns2="267b04ac-9b2d-4d02-8871-d86a5c3508e4" xmlns:ns3="e8df3db0-9164-4153-b116-15b48c547070" targetNamespace="http://schemas.microsoft.com/office/2006/metadata/properties" ma:root="true" ma:fieldsID="1c3a12f178ccb8211343b8961a6a5d2a" ns1:_="" ns2:_="" ns3:_="">
    <xsd:import namespace="http://schemas.microsoft.com/sharepoint/v3"/>
    <xsd:import namespace="267b04ac-9b2d-4d02-8871-d86a5c3508e4"/>
    <xsd:import namespace="e8df3db0-9164-4153-b116-15b48c54707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OCR" minOccurs="0"/>
                <xsd:element ref="ns3:Notes0"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7b04ac-9b2d-4d02-8871-d86a5c3508e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8df3db0-9164-4153-b116-15b48c54707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OCR" ma:index="18" nillable="true" ma:displayName="MediaServiceOCR" ma:description="" ma:internalName="MediaServiceOCR" ma:readOnly="true">
      <xsd:simpleType>
        <xsd:restriction base="dms:Note">
          <xsd:maxLength value="255"/>
        </xsd:restriction>
      </xsd:simpleType>
    </xsd:element>
    <xsd:element name="Notes0" ma:index="19" nillable="true" ma:displayName="Notes" ma:internalName="Notes0">
      <xsd:simpleType>
        <xsd:restriction base="dms:Text">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otes0 xmlns="e8df3db0-9164-4153-b116-15b48c547070" xsi:nil="true"/>
    <_ip_UnifiedCompliancePolicyProperties xmlns="http://schemas.microsoft.com/sharepoint/v3" xsi:nil="true"/>
    <MediaServiceKeyPoints xmlns="e8df3db0-9164-4153-b116-15b48c547070"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2C8ED1D-EC70-4D8D-BDB4-D80ECC57EF37}"/>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230e9df3-be65-4c73-a93b-d1236ebd677e"/>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Microsoft_TWC_PresExternalLight</Template>
  <TotalTime>315877</TotalTime>
  <Words>1267</Words>
  <Application>Microsoft Office PowerPoint</Application>
  <PresentationFormat>Custom</PresentationFormat>
  <Paragraphs>221</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Segoe UI</vt:lpstr>
      <vt:lpstr>Segoe UI Light</vt:lpstr>
      <vt:lpstr>Wingdings</vt:lpstr>
      <vt:lpstr>MSVID_Purple269_16x9_2012-08-18</vt:lpstr>
      <vt:lpstr>Civility, Safety &amp; Interaction Online</vt:lpstr>
      <vt:lpstr>Key Findings – United Kingdom</vt:lpstr>
      <vt:lpstr>Nature of online risk types in the U.K.</vt:lpstr>
      <vt:lpstr>Social circles became riskier in the U.K.</vt:lpstr>
      <vt:lpstr>Severe pain from online risks was lower in the U.K.</vt:lpstr>
      <vt:lpstr>The U.K. had an increase in consequences and a decrease in positive action</vt:lpstr>
      <vt:lpstr>Millennials and teenage girls were hit the hardest</vt:lpstr>
      <vt:lpstr>More teens asked for help with online risks</vt:lpstr>
      <vt:lpstr>DCI trend</vt:lpstr>
    </vt:vector>
  </TitlesOfParts>
  <Company>tns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Thomas Wong</dc:creator>
  <cp:lastModifiedBy>David J. Dzumba</cp:lastModifiedBy>
  <cp:revision>6558</cp:revision>
  <cp:lastPrinted>2014-01-24T18:55:15Z</cp:lastPrinted>
  <dcterms:created xsi:type="dcterms:W3CDTF">2013-07-29T23:33:21Z</dcterms:created>
  <dcterms:modified xsi:type="dcterms:W3CDTF">2019-01-10T03:12:49Z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0x0101004E3CAC8DEED5644AAE8B4A2DB68BF41F</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
  </property>
  <property fmtid="{D5CDD505-2E9C-101B-9397-08002B2CF9AE}" pid="7" name="MSIP_Label_f42aa342-8706-4288-bd11-ebb85995028c_Enabled">
    <vt:lpwstr>True</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Owner">
    <vt:lpwstr>jbeau@microsoft.com</vt:lpwstr>
  </property>
  <property fmtid="{D5CDD505-2E9C-101B-9397-08002B2CF9AE}" pid="10" name="MSIP_Label_f42aa342-8706-4288-bd11-ebb85995028c_SetDate">
    <vt:lpwstr>2018-09-12T18:05:05.2656379Z</vt:lpwstr>
  </property>
  <property fmtid="{D5CDD505-2E9C-101B-9397-08002B2CF9AE}" pid="11" name="MSIP_Label_f42aa342-8706-4288-bd11-ebb85995028c_Name">
    <vt:lpwstr>General</vt:lpwstr>
  </property>
  <property fmtid="{D5CDD505-2E9C-101B-9397-08002B2CF9AE}" pid="12" name="MSIP_Label_f42aa342-8706-4288-bd11-ebb85995028c_Application">
    <vt:lpwstr>Microsoft Azure Information Protection</vt:lpwstr>
  </property>
  <property fmtid="{D5CDD505-2E9C-101B-9397-08002B2CF9AE}" pid="13" name="MSIP_Label_f42aa342-8706-4288-bd11-ebb85995028c_Extended_MSFT_Method">
    <vt:lpwstr>Automatic</vt:lpwstr>
  </property>
  <property fmtid="{D5CDD505-2E9C-101B-9397-08002B2CF9AE}" pid="14" name="Sensitivity">
    <vt:lpwstr>General</vt:lpwstr>
  </property>
</Properties>
</file>