
<file path=[Content_Types].xml><?xml version="1.0" encoding="utf-8"?>
<Types xmlns="http://schemas.openxmlformats.org/package/2006/content-types">
  <Default Extension="jpeg" ContentType="image/jpeg"/>
  <Default Extension="jpg" ContentType="image/jpeg"/>
  <Default Extension="jpg&amp;ehk=gFJSKXaIfuLMxsSZtblZxg&amp;r=0&amp;pid=OfficeInsert" ContentType="image/jpeg"/>
  <Default Extension="png" ContentType="image/png"/>
  <Default Extension="png&amp;ehk=nFsZbtRDd7oOhR9xPEMFsQ&amp;r=0&amp;pid=OfficeInsert"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32.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3.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8.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39.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40.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1.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notesSlides/notesSlide42.xml" ContentType="application/vnd.openxmlformats-officedocument.presentationml.notesSlid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notesSlides/notesSlide43.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68"/>
  </p:notesMasterIdLst>
  <p:handoutMasterIdLst>
    <p:handoutMasterId r:id="rId69"/>
  </p:handoutMasterIdLst>
  <p:sldIdLst>
    <p:sldId id="1161" r:id="rId5"/>
    <p:sldId id="1162" r:id="rId6"/>
    <p:sldId id="1112" r:id="rId7"/>
    <p:sldId id="1281" r:id="rId8"/>
    <p:sldId id="1682" r:id="rId9"/>
    <p:sldId id="1663" r:id="rId10"/>
    <p:sldId id="1655" r:id="rId11"/>
    <p:sldId id="1675" r:id="rId12"/>
    <p:sldId id="1664" r:id="rId13"/>
    <p:sldId id="1659" r:id="rId14"/>
    <p:sldId id="1667" r:id="rId15"/>
    <p:sldId id="1657" r:id="rId16"/>
    <p:sldId id="1668" r:id="rId17"/>
    <p:sldId id="1661" r:id="rId18"/>
    <p:sldId id="1506" r:id="rId19"/>
    <p:sldId id="1577" r:id="rId20"/>
    <p:sldId id="1646" r:id="rId21"/>
    <p:sldId id="1400" r:id="rId22"/>
    <p:sldId id="1672" r:id="rId23"/>
    <p:sldId id="1673" r:id="rId24"/>
    <p:sldId id="1652" r:id="rId25"/>
    <p:sldId id="1662" r:id="rId26"/>
    <p:sldId id="1592" r:id="rId27"/>
    <p:sldId id="1588" r:id="rId28"/>
    <p:sldId id="1580" r:id="rId29"/>
    <p:sldId id="1595" r:id="rId30"/>
    <p:sldId id="1627" r:id="rId31"/>
    <p:sldId id="1632" r:id="rId32"/>
    <p:sldId id="1628" r:id="rId33"/>
    <p:sldId id="1596" r:id="rId34"/>
    <p:sldId id="1629" r:id="rId35"/>
    <p:sldId id="1630" r:id="rId36"/>
    <p:sldId id="1631" r:id="rId37"/>
    <p:sldId id="1597" r:id="rId38"/>
    <p:sldId id="1634" r:id="rId39"/>
    <p:sldId id="1638" r:id="rId40"/>
    <p:sldId id="1636" r:id="rId41"/>
    <p:sldId id="1598" r:id="rId42"/>
    <p:sldId id="1635" r:id="rId43"/>
    <p:sldId id="1639" r:id="rId44"/>
    <p:sldId id="1637" r:id="rId45"/>
    <p:sldId id="1679" r:id="rId46"/>
    <p:sldId id="1665" r:id="rId47"/>
    <p:sldId id="1590" r:id="rId48"/>
    <p:sldId id="1404" r:id="rId49"/>
    <p:sldId id="1622" r:id="rId50"/>
    <p:sldId id="1666" r:id="rId51"/>
    <p:sldId id="1607" r:id="rId52"/>
    <p:sldId id="1680" r:id="rId53"/>
    <p:sldId id="1410" r:id="rId54"/>
    <p:sldId id="1641" r:id="rId55"/>
    <p:sldId id="1633" r:id="rId56"/>
    <p:sldId id="1606" r:id="rId57"/>
    <p:sldId id="1643" r:id="rId58"/>
    <p:sldId id="1645" r:id="rId59"/>
    <p:sldId id="1599" r:id="rId60"/>
    <p:sldId id="1374" r:id="rId61"/>
    <p:sldId id="1568" r:id="rId62"/>
    <p:sldId id="1674" r:id="rId63"/>
    <p:sldId id="1678" r:id="rId64"/>
    <p:sldId id="1676" r:id="rId65"/>
    <p:sldId id="1604" r:id="rId66"/>
    <p:sldId id="1552" r:id="rId67"/>
  </p:sldIdLst>
  <p:sldSz cx="12436475" cy="6994525"/>
  <p:notesSz cx="6858000" cy="9313863"/>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813502-2D1A-4D85-B4F1-5589B3288DD5}">
          <p14:sldIdLst>
            <p14:sldId id="1161"/>
            <p14:sldId id="1162"/>
            <p14:sldId id="1112"/>
            <p14:sldId id="1281"/>
            <p14:sldId id="1682"/>
            <p14:sldId id="1663"/>
            <p14:sldId id="1655"/>
            <p14:sldId id="1675"/>
            <p14:sldId id="1664"/>
            <p14:sldId id="1659"/>
            <p14:sldId id="1667"/>
            <p14:sldId id="1657"/>
            <p14:sldId id="1668"/>
            <p14:sldId id="1661"/>
            <p14:sldId id="1506"/>
            <p14:sldId id="1577"/>
            <p14:sldId id="1646"/>
            <p14:sldId id="1400"/>
            <p14:sldId id="1672"/>
            <p14:sldId id="1673"/>
            <p14:sldId id="1652"/>
            <p14:sldId id="1662"/>
            <p14:sldId id="1592"/>
            <p14:sldId id="1588"/>
            <p14:sldId id="1580"/>
            <p14:sldId id="1595"/>
            <p14:sldId id="1627"/>
            <p14:sldId id="1632"/>
            <p14:sldId id="1628"/>
            <p14:sldId id="1596"/>
            <p14:sldId id="1629"/>
            <p14:sldId id="1630"/>
            <p14:sldId id="1631"/>
            <p14:sldId id="1597"/>
            <p14:sldId id="1634"/>
            <p14:sldId id="1638"/>
            <p14:sldId id="1636"/>
            <p14:sldId id="1598"/>
            <p14:sldId id="1635"/>
            <p14:sldId id="1639"/>
            <p14:sldId id="1637"/>
            <p14:sldId id="1679"/>
            <p14:sldId id="1665"/>
            <p14:sldId id="1590"/>
            <p14:sldId id="1404"/>
            <p14:sldId id="1622"/>
            <p14:sldId id="1666"/>
            <p14:sldId id="1607"/>
            <p14:sldId id="1680"/>
            <p14:sldId id="1410"/>
            <p14:sldId id="1641"/>
            <p14:sldId id="1633"/>
            <p14:sldId id="1606"/>
            <p14:sldId id="1643"/>
            <p14:sldId id="1645"/>
            <p14:sldId id="1599"/>
            <p14:sldId id="1374"/>
            <p14:sldId id="1568"/>
            <p14:sldId id="1674"/>
            <p14:sldId id="1678"/>
            <p14:sldId id="1676"/>
            <p14:sldId id="1604"/>
            <p14:sldId id="1552"/>
          </p14:sldIdLst>
        </p14:section>
      </p14:sectionLst>
    </p:ext>
    <p:ext uri="{EFAFB233-063F-42B5-8137-9DF3F51BA10A}">
      <p15:sldGuideLst xmlns:p15="http://schemas.microsoft.com/office/powerpoint/2012/main">
        <p15:guide id="3" orient="horz" pos="931" userDrawn="1">
          <p15:clr>
            <a:srgbClr val="A4A3A4"/>
          </p15:clr>
        </p15:guide>
        <p15:guide id="5" orient="horz" pos="4123" userDrawn="1">
          <p15:clr>
            <a:srgbClr val="A4A3A4"/>
          </p15:clr>
        </p15:guide>
        <p15:guide id="7" orient="horz" pos="3067" userDrawn="1">
          <p15:clr>
            <a:srgbClr val="A4A3A4"/>
          </p15:clr>
        </p15:guide>
        <p15:guide id="8" orient="horz" pos="1987" userDrawn="1">
          <p15:clr>
            <a:srgbClr val="A4A3A4"/>
          </p15:clr>
        </p15:guide>
        <p15:guide id="9" pos="557" userDrawn="1">
          <p15:clr>
            <a:srgbClr val="A4A3A4"/>
          </p15:clr>
        </p15:guide>
        <p15:guide id="10" pos="1325">
          <p15:clr>
            <a:srgbClr val="A4A3A4"/>
          </p15:clr>
        </p15:guide>
        <p15:guide id="12" pos="749">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7181" userDrawn="1">
          <p15:clr>
            <a:srgbClr val="A4A3A4"/>
          </p15:clr>
        </p15:guide>
        <p15:guide id="22" pos="3053">
          <p15:clr>
            <a:srgbClr val="A4A3A4"/>
          </p15:clr>
        </p15:guide>
      </p15:sldGuideLst>
    </p:ext>
    <p:ext uri="{2D200454-40CA-4A62-9FC3-DE9A4176ACB9}">
      <p15:notesGuideLst xmlns:p15="http://schemas.microsoft.com/office/powerpoint/2012/main">
        <p15:guide id="1" orient="horz" pos="2865" userDrawn="1">
          <p15:clr>
            <a:srgbClr val="A4A3A4"/>
          </p15:clr>
        </p15:guide>
        <p15:guide id="2" pos="2093" userDrawn="1">
          <p15:clr>
            <a:srgbClr val="A4A3A4"/>
          </p15:clr>
        </p15:guide>
        <p15:guide id="3" orient="horz" pos="2934" userDrawn="1">
          <p15:clr>
            <a:srgbClr val="A4A3A4"/>
          </p15:clr>
        </p15:guide>
        <p15:guide id="4"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7" name="Tom Wong" initials="TW" lastIdx="11" clrIdx="7">
    <p:extLst>
      <p:ext uri="{19B8F6BF-5375-455C-9EA6-DF929625EA0E}">
        <p15:presenceInfo xmlns:p15="http://schemas.microsoft.com/office/powerpoint/2012/main" userId="7ee3688e7d498933" providerId="Windows Live"/>
      </p:ext>
    </p:extLst>
  </p:cmAuthor>
  <p:cmAuthor id="1" name="Mary Feil-Jacobs" initials="MFJ" lastIdx="42" clrIdx="1"/>
  <p:cmAuthor id="2" name="Carol Brown" initials="CB" lastIdx="4" clrIdx="2"/>
  <p:cmAuthor id="3" name="Tiffany Teichrow" initials="TT" lastIdx="2" clrIdx="3">
    <p:extLst/>
  </p:cmAuthor>
  <p:cmAuthor id="4" name="Cynthia Sandvick (LCA)" initials="CS(" lastIdx="3" clrIdx="4">
    <p:extLst/>
  </p:cmAuthor>
  <p:cmAuthor id="5" name="Kim Sanchez" initials="KS" lastIdx="7" clrIdx="5">
    <p:extLst/>
  </p:cmAuthor>
  <p:cmAuthor id="6" name="John Ruchinskas" initials="JR" lastIdx="104" clrIdx="6">
    <p:extLst>
      <p:ext uri="{19B8F6BF-5375-455C-9EA6-DF929625EA0E}">
        <p15:presenceInfo xmlns:p15="http://schemas.microsoft.com/office/powerpoint/2012/main" userId="8b520dd3a2a299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7E7"/>
    <a:srgbClr val="FFB900"/>
    <a:srgbClr val="CCCCFF"/>
    <a:srgbClr val="0072C6"/>
    <a:srgbClr val="002050"/>
    <a:srgbClr val="00B294"/>
    <a:srgbClr val="339933"/>
    <a:srgbClr val="A71201"/>
    <a:srgbClr val="009949"/>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B0487-9332-426F-B2B6-2F36A6F6E555}" v="28" dt="2019-01-08T19:56:24.070"/>
    <p1510:client id="{A63BFF30-A8DF-4290-AB53-BD15142F459F}" v="117" dt="2019-01-08T20:04:11.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746" y="29"/>
      </p:cViewPr>
      <p:guideLst>
        <p:guide orient="horz" pos="931"/>
        <p:guide orient="horz" pos="4123"/>
        <p:guide orient="horz" pos="3067"/>
        <p:guide orient="horz" pos="1987"/>
        <p:guide pos="557"/>
        <p:guide pos="1325"/>
        <p:guide pos="749"/>
        <p:guide pos="3629"/>
        <p:guide pos="1901"/>
        <p:guide pos="2477"/>
        <p:guide pos="4205"/>
        <p:guide pos="7181"/>
        <p:guide pos="3053"/>
      </p:guideLst>
    </p:cSldViewPr>
  </p:slideViewPr>
  <p:notesTextViewPr>
    <p:cViewPr>
      <p:scale>
        <a:sx n="1" d="1"/>
        <a:sy n="1" d="1"/>
      </p:scale>
      <p:origin x="0" y="0"/>
    </p:cViewPr>
  </p:notesTextViewPr>
  <p:notesViewPr>
    <p:cSldViewPr snapToGrid="0">
      <p:cViewPr>
        <p:scale>
          <a:sx n="1" d="2"/>
          <a:sy n="1" d="2"/>
        </p:scale>
        <p:origin x="0" y="0"/>
      </p:cViewPr>
      <p:guideLst>
        <p:guide orient="horz" pos="2865"/>
        <p:guide pos="2093"/>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eline Beauchere (CELA)" userId="5feabd0e-7554-4158-8393-9ced612cedf9" providerId="ADAL" clId="{A63BFF30-A8DF-4290-AB53-BD15142F459F}"/>
    <pc:docChg chg="custSel addSld modSld">
      <pc:chgData name="Jacqueline Beauchere (CELA)" userId="5feabd0e-7554-4158-8393-9ced612cedf9" providerId="ADAL" clId="{A63BFF30-A8DF-4290-AB53-BD15142F459F}" dt="2019-01-08T20:04:11.659" v="115" actId="20577"/>
      <pc:docMkLst>
        <pc:docMk/>
      </pc:docMkLst>
      <pc:sldChg chg="modSp">
        <pc:chgData name="Jacqueline Beauchere (CELA)" userId="5feabd0e-7554-4158-8393-9ced612cedf9" providerId="ADAL" clId="{A63BFF30-A8DF-4290-AB53-BD15142F459F}" dt="2019-01-08T20:04:11.659" v="115" actId="20577"/>
        <pc:sldMkLst>
          <pc:docMk/>
          <pc:sldMk cId="649090954" sldId="1590"/>
        </pc:sldMkLst>
        <pc:graphicFrameChg chg="mod">
          <ac:chgData name="Jacqueline Beauchere (CELA)" userId="5feabd0e-7554-4158-8393-9ced612cedf9" providerId="ADAL" clId="{A63BFF30-A8DF-4290-AB53-BD15142F459F}" dt="2019-01-08T20:04:11.659" v="115" actId="20577"/>
          <ac:graphicFrameMkLst>
            <pc:docMk/>
            <pc:sldMk cId="649090954" sldId="1590"/>
            <ac:graphicFrameMk id="11" creationId="{AC4858A3-B832-48EE-9C98-D6077DB6F25A}"/>
          </ac:graphicFrameMkLst>
        </pc:graphicFrameChg>
      </pc:sldChg>
      <pc:sldChg chg="modSp">
        <pc:chgData name="Jacqueline Beauchere (CELA)" userId="5feabd0e-7554-4158-8393-9ced612cedf9" providerId="ADAL" clId="{A63BFF30-A8DF-4290-AB53-BD15142F459F}" dt="2019-01-08T20:02:58.592" v="100" actId="6549"/>
        <pc:sldMkLst>
          <pc:docMk/>
          <pc:sldMk cId="2876902878" sldId="1595"/>
        </pc:sldMkLst>
        <pc:spChg chg="mod">
          <ac:chgData name="Jacqueline Beauchere (CELA)" userId="5feabd0e-7554-4158-8393-9ced612cedf9" providerId="ADAL" clId="{A63BFF30-A8DF-4290-AB53-BD15142F459F}" dt="2019-01-08T20:02:58.592" v="100" actId="6549"/>
          <ac:spMkLst>
            <pc:docMk/>
            <pc:sldMk cId="2876902878" sldId="1595"/>
            <ac:spMk id="2" creationId="{3D20A001-DC95-4C3A-9C1F-2B6EA707F6A0}"/>
          </ac:spMkLst>
        </pc:spChg>
      </pc:sldChg>
      <pc:sldChg chg="modSp">
        <pc:chgData name="Jacqueline Beauchere (CELA)" userId="5feabd0e-7554-4158-8393-9ced612cedf9" providerId="ADAL" clId="{A63BFF30-A8DF-4290-AB53-BD15142F459F}" dt="2019-01-08T20:03:14.196" v="104" actId="6549"/>
        <pc:sldMkLst>
          <pc:docMk/>
          <pc:sldMk cId="1690982094" sldId="1596"/>
        </pc:sldMkLst>
        <pc:spChg chg="mod">
          <ac:chgData name="Jacqueline Beauchere (CELA)" userId="5feabd0e-7554-4158-8393-9ced612cedf9" providerId="ADAL" clId="{A63BFF30-A8DF-4290-AB53-BD15142F459F}" dt="2019-01-08T20:03:14.196" v="104" actId="6549"/>
          <ac:spMkLst>
            <pc:docMk/>
            <pc:sldMk cId="1690982094" sldId="1596"/>
            <ac:spMk id="2" creationId="{3D20A001-DC95-4C3A-9C1F-2B6EA707F6A0}"/>
          </ac:spMkLst>
        </pc:spChg>
      </pc:sldChg>
      <pc:sldChg chg="modSp">
        <pc:chgData name="Jacqueline Beauchere (CELA)" userId="5feabd0e-7554-4158-8393-9ced612cedf9" providerId="ADAL" clId="{A63BFF30-A8DF-4290-AB53-BD15142F459F}" dt="2019-01-08T20:03:30.488" v="108" actId="6549"/>
        <pc:sldMkLst>
          <pc:docMk/>
          <pc:sldMk cId="3322630095" sldId="1597"/>
        </pc:sldMkLst>
        <pc:spChg chg="mod">
          <ac:chgData name="Jacqueline Beauchere (CELA)" userId="5feabd0e-7554-4158-8393-9ced612cedf9" providerId="ADAL" clId="{A63BFF30-A8DF-4290-AB53-BD15142F459F}" dt="2019-01-08T20:03:30.488" v="108" actId="6549"/>
          <ac:spMkLst>
            <pc:docMk/>
            <pc:sldMk cId="3322630095" sldId="1597"/>
            <ac:spMk id="2" creationId="{3D20A001-DC95-4C3A-9C1F-2B6EA707F6A0}"/>
          </ac:spMkLst>
        </pc:spChg>
      </pc:sldChg>
      <pc:sldChg chg="modSp">
        <pc:chgData name="Jacqueline Beauchere (CELA)" userId="5feabd0e-7554-4158-8393-9ced612cedf9" providerId="ADAL" clId="{A63BFF30-A8DF-4290-AB53-BD15142F459F}" dt="2019-01-08T20:03:03.484" v="102" actId="6549"/>
        <pc:sldMkLst>
          <pc:docMk/>
          <pc:sldMk cId="3930585866" sldId="1627"/>
        </pc:sldMkLst>
        <pc:spChg chg="mod">
          <ac:chgData name="Jacqueline Beauchere (CELA)" userId="5feabd0e-7554-4158-8393-9ced612cedf9" providerId="ADAL" clId="{A63BFF30-A8DF-4290-AB53-BD15142F459F}" dt="2019-01-08T20:03:03.484" v="102" actId="6549"/>
          <ac:spMkLst>
            <pc:docMk/>
            <pc:sldMk cId="3930585866" sldId="1627"/>
            <ac:spMk id="2" creationId="{3D20A001-DC95-4C3A-9C1F-2B6EA707F6A0}"/>
          </ac:spMkLst>
        </pc:spChg>
      </pc:sldChg>
      <pc:sldChg chg="modSp">
        <pc:chgData name="Jacqueline Beauchere (CELA)" userId="5feabd0e-7554-4158-8393-9ced612cedf9" providerId="ADAL" clId="{A63BFF30-A8DF-4290-AB53-BD15142F459F}" dt="2019-01-08T20:03:19.305" v="106" actId="6549"/>
        <pc:sldMkLst>
          <pc:docMk/>
          <pc:sldMk cId="55956440" sldId="1629"/>
        </pc:sldMkLst>
        <pc:spChg chg="mod">
          <ac:chgData name="Jacqueline Beauchere (CELA)" userId="5feabd0e-7554-4158-8393-9ced612cedf9" providerId="ADAL" clId="{A63BFF30-A8DF-4290-AB53-BD15142F459F}" dt="2019-01-08T20:03:19.305" v="106" actId="6549"/>
          <ac:spMkLst>
            <pc:docMk/>
            <pc:sldMk cId="55956440" sldId="1629"/>
            <ac:spMk id="2" creationId="{3D20A001-DC95-4C3A-9C1F-2B6EA707F6A0}"/>
          </ac:spMkLst>
        </pc:spChg>
      </pc:sldChg>
      <pc:sldChg chg="modSp">
        <pc:chgData name="Jacqueline Beauchere (CELA)" userId="5feabd0e-7554-4158-8393-9ced612cedf9" providerId="ADAL" clId="{A63BFF30-A8DF-4290-AB53-BD15142F459F}" dt="2019-01-08T20:03:36.073" v="110" actId="6549"/>
        <pc:sldMkLst>
          <pc:docMk/>
          <pc:sldMk cId="833892706" sldId="1634"/>
        </pc:sldMkLst>
        <pc:spChg chg="mod">
          <ac:chgData name="Jacqueline Beauchere (CELA)" userId="5feabd0e-7554-4158-8393-9ced612cedf9" providerId="ADAL" clId="{A63BFF30-A8DF-4290-AB53-BD15142F459F}" dt="2019-01-08T20:03:36.073" v="110" actId="6549"/>
          <ac:spMkLst>
            <pc:docMk/>
            <pc:sldMk cId="833892706" sldId="1634"/>
            <ac:spMk id="2" creationId="{3D20A001-DC95-4C3A-9C1F-2B6EA707F6A0}"/>
          </ac:spMkLst>
        </pc:spChg>
      </pc:sldChg>
      <pc:sldChg chg="modSp">
        <pc:chgData name="Jacqueline Beauchere (CELA)" userId="5feabd0e-7554-4158-8393-9ced612cedf9" providerId="ADAL" clId="{A63BFF30-A8DF-4290-AB53-BD15142F459F}" dt="2019-01-08T20:03:45.987" v="112" actId="6549"/>
        <pc:sldMkLst>
          <pc:docMk/>
          <pc:sldMk cId="3204589190" sldId="1635"/>
        </pc:sldMkLst>
        <pc:spChg chg="mod">
          <ac:chgData name="Jacqueline Beauchere (CELA)" userId="5feabd0e-7554-4158-8393-9ced612cedf9" providerId="ADAL" clId="{A63BFF30-A8DF-4290-AB53-BD15142F459F}" dt="2019-01-08T20:03:45.987" v="112" actId="6549"/>
          <ac:spMkLst>
            <pc:docMk/>
            <pc:sldMk cId="3204589190" sldId="1635"/>
            <ac:spMk id="2" creationId="{3D20A001-DC95-4C3A-9C1F-2B6EA707F6A0}"/>
          </ac:spMkLst>
        </pc:spChg>
      </pc:sldChg>
      <pc:sldChg chg="add">
        <pc:chgData name="Jacqueline Beauchere (CELA)" userId="5feabd0e-7554-4158-8393-9ced612cedf9" providerId="ADAL" clId="{A63BFF30-A8DF-4290-AB53-BD15142F459F}" dt="2019-01-08T19:59:30.719" v="0"/>
        <pc:sldMkLst>
          <pc:docMk/>
          <pc:sldMk cId="218679720" sldId="1655"/>
        </pc:sldMkLst>
      </pc:sldChg>
      <pc:sldChg chg="add">
        <pc:chgData name="Jacqueline Beauchere (CELA)" userId="5feabd0e-7554-4158-8393-9ced612cedf9" providerId="ADAL" clId="{A63BFF30-A8DF-4290-AB53-BD15142F459F}" dt="2019-01-08T19:59:30.719" v="0"/>
        <pc:sldMkLst>
          <pc:docMk/>
          <pc:sldMk cId="3285482991" sldId="1657"/>
        </pc:sldMkLst>
      </pc:sldChg>
      <pc:sldChg chg="add">
        <pc:chgData name="Jacqueline Beauchere (CELA)" userId="5feabd0e-7554-4158-8393-9ced612cedf9" providerId="ADAL" clId="{A63BFF30-A8DF-4290-AB53-BD15142F459F}" dt="2019-01-08T19:59:30.719" v="0"/>
        <pc:sldMkLst>
          <pc:docMk/>
          <pc:sldMk cId="3154909812" sldId="1659"/>
        </pc:sldMkLst>
      </pc:sldChg>
      <pc:sldChg chg="modSp">
        <pc:chgData name="Jacqueline Beauchere (CELA)" userId="5feabd0e-7554-4158-8393-9ced612cedf9" providerId="ADAL" clId="{A63BFF30-A8DF-4290-AB53-BD15142F459F}" dt="2019-01-08T20:01:56.725" v="98" actId="6549"/>
        <pc:sldMkLst>
          <pc:docMk/>
          <pc:sldMk cId="2402454376" sldId="1661"/>
        </pc:sldMkLst>
        <pc:spChg chg="mod">
          <ac:chgData name="Jacqueline Beauchere (CELA)" userId="5feabd0e-7554-4158-8393-9ced612cedf9" providerId="ADAL" clId="{A63BFF30-A8DF-4290-AB53-BD15142F459F}" dt="2019-01-08T20:00:00.824" v="1" actId="20577"/>
          <ac:spMkLst>
            <pc:docMk/>
            <pc:sldMk cId="2402454376" sldId="1661"/>
            <ac:spMk id="3" creationId="{185E2888-9D57-419F-8317-8BC35871B020}"/>
          </ac:spMkLst>
        </pc:spChg>
        <pc:spChg chg="mod">
          <ac:chgData name="Jacqueline Beauchere (CELA)" userId="5feabd0e-7554-4158-8393-9ced612cedf9" providerId="ADAL" clId="{A63BFF30-A8DF-4290-AB53-BD15142F459F}" dt="2019-01-08T20:01:56.725" v="98" actId="6549"/>
          <ac:spMkLst>
            <pc:docMk/>
            <pc:sldMk cId="2402454376" sldId="1661"/>
            <ac:spMk id="6" creationId="{1EF7EE75-6F14-414C-9AFD-83DEBEBD9F83}"/>
          </ac:spMkLst>
        </pc:spChg>
      </pc:sldChg>
      <pc:sldChg chg="add">
        <pc:chgData name="Jacqueline Beauchere (CELA)" userId="5feabd0e-7554-4158-8393-9ced612cedf9" providerId="ADAL" clId="{A63BFF30-A8DF-4290-AB53-BD15142F459F}" dt="2019-01-08T19:59:30.719" v="0"/>
        <pc:sldMkLst>
          <pc:docMk/>
          <pc:sldMk cId="2583692278" sldId="1664"/>
        </pc:sldMkLst>
      </pc:sldChg>
      <pc:sldChg chg="add">
        <pc:chgData name="Jacqueline Beauchere (CELA)" userId="5feabd0e-7554-4158-8393-9ced612cedf9" providerId="ADAL" clId="{A63BFF30-A8DF-4290-AB53-BD15142F459F}" dt="2019-01-08T19:59:30.719" v="0"/>
        <pc:sldMkLst>
          <pc:docMk/>
          <pc:sldMk cId="3947186696" sldId="1667"/>
        </pc:sldMkLst>
      </pc:sldChg>
      <pc:sldChg chg="add">
        <pc:chgData name="Jacqueline Beauchere (CELA)" userId="5feabd0e-7554-4158-8393-9ced612cedf9" providerId="ADAL" clId="{A63BFF30-A8DF-4290-AB53-BD15142F459F}" dt="2019-01-08T19:59:30.719" v="0"/>
        <pc:sldMkLst>
          <pc:docMk/>
          <pc:sldMk cId="2512626847" sldId="1668"/>
        </pc:sldMkLst>
      </pc:sldChg>
      <pc:sldChg chg="add">
        <pc:chgData name="Jacqueline Beauchere (CELA)" userId="5feabd0e-7554-4158-8393-9ced612cedf9" providerId="ADAL" clId="{A63BFF30-A8DF-4290-AB53-BD15142F459F}" dt="2019-01-08T19:59:30.719" v="0"/>
        <pc:sldMkLst>
          <pc:docMk/>
          <pc:sldMk cId="4260266165" sldId="1675"/>
        </pc:sldMkLst>
      </pc:sldChg>
    </pc:docChg>
  </pc:docChgLst>
  <pc:docChgLst>
    <pc:chgData name="Jacqueline Beauchere (CELA)" userId="S::jbeau@microsoft.com::5feabd0e-7554-4158-8393-9ced612cedf9" providerId="AD" clId="Web-{024B0487-9332-426F-B2B6-2F36A6F6E555}"/>
    <pc:docChg chg="delSld modSld modSection">
      <pc:chgData name="Jacqueline Beauchere (CELA)" userId="S::jbeau@microsoft.com::5feabd0e-7554-4158-8393-9ced612cedf9" providerId="AD" clId="Web-{024B0487-9332-426F-B2B6-2F36A6F6E555}" dt="2019-01-08T19:57:20.463" v="36"/>
      <pc:docMkLst>
        <pc:docMk/>
      </pc:docMkLst>
      <pc:sldChg chg="modSp del">
        <pc:chgData name="Jacqueline Beauchere (CELA)" userId="S::jbeau@microsoft.com::5feabd0e-7554-4158-8393-9ced612cedf9" providerId="AD" clId="Web-{024B0487-9332-426F-B2B6-2F36A6F6E555}" dt="2019-01-08T19:57:08.634" v="30"/>
        <pc:sldMkLst>
          <pc:docMk/>
          <pc:sldMk cId="218679720" sldId="1655"/>
        </pc:sldMkLst>
        <pc:spChg chg="mod">
          <ac:chgData name="Jacqueline Beauchere (CELA)" userId="S::jbeau@microsoft.com::5feabd0e-7554-4158-8393-9ced612cedf9" providerId="AD" clId="Web-{024B0487-9332-426F-B2B6-2F36A6F6E555}" dt="2019-01-08T19:56:24.070" v="26" actId="20577"/>
          <ac:spMkLst>
            <pc:docMk/>
            <pc:sldMk cId="218679720" sldId="1655"/>
            <ac:spMk id="3" creationId="{4DC7FBF3-1AB2-4296-89BC-80B3091D5BF2}"/>
          </ac:spMkLst>
        </pc:spChg>
      </pc:sldChg>
      <pc:sldChg chg="del">
        <pc:chgData name="Jacqueline Beauchere (CELA)" userId="S::jbeau@microsoft.com::5feabd0e-7554-4158-8393-9ced612cedf9" providerId="AD" clId="Web-{024B0487-9332-426F-B2B6-2F36A6F6E555}" dt="2019-01-08T19:57:18.697" v="35"/>
        <pc:sldMkLst>
          <pc:docMk/>
          <pc:sldMk cId="3285482991" sldId="1657"/>
        </pc:sldMkLst>
      </pc:sldChg>
      <pc:sldChg chg="del">
        <pc:chgData name="Jacqueline Beauchere (CELA)" userId="S::jbeau@microsoft.com::5feabd0e-7554-4158-8393-9ced612cedf9" providerId="AD" clId="Web-{024B0487-9332-426F-B2B6-2F36A6F6E555}" dt="2019-01-08T19:57:15.947" v="33"/>
        <pc:sldMkLst>
          <pc:docMk/>
          <pc:sldMk cId="3154909812" sldId="1659"/>
        </pc:sldMkLst>
      </pc:sldChg>
      <pc:sldChg chg="addSp delSp modSp">
        <pc:chgData name="Jacqueline Beauchere (CELA)" userId="S::jbeau@microsoft.com::5feabd0e-7554-4158-8393-9ced612cedf9" providerId="AD" clId="Web-{024B0487-9332-426F-B2B6-2F36A6F6E555}" dt="2019-01-08T19:56:39.352" v="29"/>
        <pc:sldMkLst>
          <pc:docMk/>
          <pc:sldMk cId="3548192830" sldId="1663"/>
        </pc:sldMkLst>
        <pc:picChg chg="add del mod">
          <ac:chgData name="Jacqueline Beauchere (CELA)" userId="S::jbeau@microsoft.com::5feabd0e-7554-4158-8393-9ced612cedf9" providerId="AD" clId="Web-{024B0487-9332-426F-B2B6-2F36A6F6E555}" dt="2019-01-08T19:56:39.352" v="29"/>
          <ac:picMkLst>
            <pc:docMk/>
            <pc:sldMk cId="3548192830" sldId="1663"/>
            <ac:picMk id="6" creationId="{D095E564-9B59-4DA5-9E9F-718787EAC0BE}"/>
          </ac:picMkLst>
        </pc:picChg>
      </pc:sldChg>
      <pc:sldChg chg="del">
        <pc:chgData name="Jacqueline Beauchere (CELA)" userId="S::jbeau@microsoft.com::5feabd0e-7554-4158-8393-9ced612cedf9" providerId="AD" clId="Web-{024B0487-9332-426F-B2B6-2F36A6F6E555}" dt="2019-01-08T19:57:11.072" v="32"/>
        <pc:sldMkLst>
          <pc:docMk/>
          <pc:sldMk cId="2583692278" sldId="1664"/>
        </pc:sldMkLst>
      </pc:sldChg>
      <pc:sldChg chg="del">
        <pc:chgData name="Jacqueline Beauchere (CELA)" userId="S::jbeau@microsoft.com::5feabd0e-7554-4158-8393-9ced612cedf9" providerId="AD" clId="Web-{024B0487-9332-426F-B2B6-2F36A6F6E555}" dt="2019-01-08T19:57:17.432" v="34"/>
        <pc:sldMkLst>
          <pc:docMk/>
          <pc:sldMk cId="3947186696" sldId="1667"/>
        </pc:sldMkLst>
      </pc:sldChg>
      <pc:sldChg chg="del">
        <pc:chgData name="Jacqueline Beauchere (CELA)" userId="S::jbeau@microsoft.com::5feabd0e-7554-4158-8393-9ced612cedf9" providerId="AD" clId="Web-{024B0487-9332-426F-B2B6-2F36A6F6E555}" dt="2019-01-08T19:57:20.463" v="36"/>
        <pc:sldMkLst>
          <pc:docMk/>
          <pc:sldMk cId="2512626847" sldId="1668"/>
        </pc:sldMkLst>
      </pc:sldChg>
      <pc:sldChg chg="del">
        <pc:chgData name="Jacqueline Beauchere (CELA)" userId="S::jbeau@microsoft.com::5feabd0e-7554-4158-8393-9ced612cedf9" providerId="AD" clId="Web-{024B0487-9332-426F-B2B6-2F36A6F6E555}" dt="2019-01-08T19:57:09.603" v="31"/>
        <pc:sldMkLst>
          <pc:docMk/>
          <pc:sldMk cId="4260266165" sldId="1675"/>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r>
              <a:rPr lang="en-US" dirty="0"/>
              <a:t>Risk exposure 2016-2018</a:t>
            </a:r>
          </a:p>
        </c:rich>
      </c:tx>
      <c:layout>
        <c:manualLayout>
          <c:xMode val="edge"/>
          <c:yMode val="edge"/>
          <c:x val="8.2070707070707072E-2"/>
          <c:y val="5.341880341880342E-3"/>
        </c:manualLayout>
      </c:layout>
      <c:overlay val="0"/>
      <c:spPr>
        <a:noFill/>
        <a:ln>
          <a:noFill/>
        </a:ln>
        <a:effectLst/>
      </c:spPr>
      <c:txPr>
        <a:bodyPr rot="0" spcFirstLastPara="1" vertOverflow="ellipsis" vert="horz" wrap="square" anchor="ctr" anchorCtr="1"/>
        <a:lstStyle/>
        <a:p>
          <a:pPr>
            <a:defRPr sz="1680" b="1" i="0" u="none" strike="noStrike" kern="1200" baseline="0">
              <a:solidFill>
                <a:schemeClr val="tx1"/>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Happened to me</c:v>
                </c:pt>
              </c:strCache>
            </c:strRef>
          </c:tx>
          <c:spPr>
            <a:ln w="76200" cap="rnd">
              <a:solidFill>
                <a:srgbClr val="002050">
                  <a:alpha val="40000"/>
                </a:srgbClr>
              </a:solidFill>
              <a:round/>
            </a:ln>
            <a:effectLst/>
          </c:spPr>
          <c:marker>
            <c:symbol val="circle"/>
            <c:size val="11"/>
            <c:spPr>
              <a:solidFill>
                <a:srgbClr val="002050"/>
              </a:solidFill>
              <a:ln w="12700">
                <a:no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2016</c:v>
                </c:pt>
                <c:pt idx="1">
                  <c:v>2017*</c:v>
                </c:pt>
                <c:pt idx="2">
                  <c:v>2018*</c:v>
                </c:pt>
              </c:strCache>
            </c:strRef>
          </c:cat>
          <c:val>
            <c:numRef>
              <c:f>Sheet1!$B$2:$D$2</c:f>
              <c:numCache>
                <c:formatCode>0%</c:formatCode>
                <c:ptCount val="3"/>
                <c:pt idx="0">
                  <c:v>0.65</c:v>
                </c:pt>
                <c:pt idx="1">
                  <c:v>0.67585445812670641</c:v>
                </c:pt>
                <c:pt idx="2">
                  <c:v>0.65884224586076012</c:v>
                </c:pt>
              </c:numCache>
            </c:numRef>
          </c:val>
          <c:smooth val="0"/>
          <c:extLst>
            <c:ext xmlns:c16="http://schemas.microsoft.com/office/drawing/2014/chart" uri="{C3380CC4-5D6E-409C-BE32-E72D297353CC}">
              <c16:uniqueId val="{00000000-F72B-46BF-82A1-B2A6259DCB38}"/>
            </c:ext>
          </c:extLst>
        </c:ser>
        <c:ser>
          <c:idx val="1"/>
          <c:order val="1"/>
          <c:tx>
            <c:strRef>
              <c:f>Sheet1!$A$3</c:f>
              <c:strCache>
                <c:ptCount val="1"/>
                <c:pt idx="0">
                  <c:v>Family or friend</c:v>
                </c:pt>
              </c:strCache>
            </c:strRef>
          </c:tx>
          <c:spPr>
            <a:ln w="76200" cap="rnd">
              <a:solidFill>
                <a:srgbClr val="FFB900">
                  <a:alpha val="40000"/>
                </a:srgbClr>
              </a:solidFill>
              <a:round/>
            </a:ln>
            <a:effectLst/>
          </c:spPr>
          <c:marker>
            <c:symbol val="circle"/>
            <c:size val="11"/>
            <c:spPr>
              <a:solidFill>
                <a:srgbClr val="FFB900"/>
              </a:solidFill>
              <a:ln w="12700">
                <a:no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Sheet1!$B$3:$D$3</c:f>
              <c:numCache>
                <c:formatCode>0%</c:formatCode>
                <c:ptCount val="3"/>
                <c:pt idx="0">
                  <c:v>0.61</c:v>
                </c:pt>
                <c:pt idx="1">
                  <c:v>0.67845981217037155</c:v>
                </c:pt>
                <c:pt idx="2">
                  <c:v>0.62971082325902883</c:v>
                </c:pt>
              </c:numCache>
            </c:numRef>
          </c:val>
          <c:smooth val="0"/>
          <c:extLst>
            <c:ext xmlns:c16="http://schemas.microsoft.com/office/drawing/2014/chart" uri="{C3380CC4-5D6E-409C-BE32-E72D297353CC}">
              <c16:uniqueId val="{00000001-F72B-46BF-82A1-B2A6259DCB38}"/>
            </c:ext>
          </c:extLst>
        </c:ser>
        <c:ser>
          <c:idx val="2"/>
          <c:order val="2"/>
          <c:tx>
            <c:strRef>
              <c:f>Sheet1!$A$4</c:f>
              <c:strCache>
                <c:ptCount val="1"/>
                <c:pt idx="0">
                  <c:v>Unwanted contact</c:v>
                </c:pt>
              </c:strCache>
            </c:strRef>
          </c:tx>
          <c:spPr>
            <a:ln w="63500" cap="rnd">
              <a:solidFill>
                <a:schemeClr val="accent3"/>
              </a:solidFill>
              <a:round/>
            </a:ln>
            <a:effectLst/>
          </c:spPr>
          <c:marker>
            <c:symbol val="circle"/>
            <c:size val="11"/>
            <c:spPr>
              <a:solidFill>
                <a:schemeClr val="accent3">
                  <a:shade val="80000"/>
                  <a:satMod val="180000"/>
                </a:schemeClr>
              </a:solidFill>
              <a:ln w="12700">
                <a:solidFill>
                  <a:schemeClr val="lt2"/>
                </a:solid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Sheet1!$B$4:$D$4</c:f>
              <c:numCache>
                <c:formatCode>0%</c:formatCode>
                <c:ptCount val="3"/>
                <c:pt idx="0">
                  <c:v>0.43</c:v>
                </c:pt>
                <c:pt idx="1">
                  <c:v>0.44</c:v>
                </c:pt>
                <c:pt idx="2">
                  <c:v>0.4</c:v>
                </c:pt>
              </c:numCache>
            </c:numRef>
          </c:val>
          <c:smooth val="0"/>
          <c:extLst>
            <c:ext xmlns:c16="http://schemas.microsoft.com/office/drawing/2014/chart" uri="{C3380CC4-5D6E-409C-BE32-E72D297353CC}">
              <c16:uniqueId val="{00000003-F72B-46BF-82A1-B2A6259DCB38}"/>
            </c:ext>
          </c:extLst>
        </c:ser>
        <c:dLbls>
          <c:showLegendKey val="0"/>
          <c:showVal val="1"/>
          <c:showCatName val="0"/>
          <c:showSerName val="0"/>
          <c:showPercent val="0"/>
          <c:showBubbleSize val="0"/>
        </c:dLbls>
        <c:marker val="1"/>
        <c:smooth val="0"/>
        <c:axId val="830347024"/>
        <c:axId val="830348336"/>
      </c:lineChart>
      <c:catAx>
        <c:axId val="83034702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30348336"/>
        <c:crosses val="autoZero"/>
        <c:auto val="1"/>
        <c:lblAlgn val="ctr"/>
        <c:lblOffset val="100"/>
        <c:noMultiLvlLbl val="0"/>
      </c:catAx>
      <c:valAx>
        <c:axId val="830348336"/>
        <c:scaling>
          <c:orientation val="minMax"/>
          <c:max val="1"/>
          <c:min val="0"/>
        </c:scaling>
        <c:delete val="1"/>
        <c:axPos val="l"/>
        <c:numFmt formatCode="0%" sourceLinked="1"/>
        <c:majorTickMark val="out"/>
        <c:minorTickMark val="none"/>
        <c:tickLblPos val="nextTo"/>
        <c:crossAx val="830347024"/>
        <c:crosses val="autoZero"/>
        <c:crossBetween val="between"/>
      </c:valAx>
      <c:spPr>
        <a:noFill/>
        <a:ln>
          <a:solidFill>
            <a:schemeClr val="tx1"/>
          </a:solid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DCI</c:v>
                </c:pt>
              </c:strCache>
            </c:strRef>
          </c:tx>
          <c:spPr>
            <a:solidFill>
              <a:srgbClr val="FFB900"/>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Boys</c:v>
                </c:pt>
                <c:pt idx="1">
                  <c:v>Girls</c:v>
                </c:pt>
              </c:strCache>
            </c:strRef>
          </c:cat>
          <c:val>
            <c:numRef>
              <c:f>Sheet1!$B$2:$B$3</c:f>
              <c:numCache>
                <c:formatCode>0%</c:formatCode>
                <c:ptCount val="2"/>
                <c:pt idx="0">
                  <c:v>0.60451005129626589</c:v>
                </c:pt>
                <c:pt idx="1">
                  <c:v>0.6612490627164942</c:v>
                </c:pt>
              </c:numCache>
            </c:numRef>
          </c:val>
          <c:extLst>
            <c:ext xmlns:c16="http://schemas.microsoft.com/office/drawing/2014/chart" uri="{C3380CC4-5D6E-409C-BE32-E72D297353CC}">
              <c16:uniqueId val="{00000000-1BF6-41C6-9660-DCE8ACA75C2F}"/>
            </c:ext>
          </c:extLst>
        </c:ser>
        <c:dLbls>
          <c:showLegendKey val="0"/>
          <c:showVal val="1"/>
          <c:showCatName val="0"/>
          <c:showSerName val="0"/>
          <c:showPercent val="0"/>
          <c:showBubbleSize val="0"/>
        </c:dLbls>
        <c:gapWidth val="100"/>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max val="0.8"/>
          <c:min val="0.4"/>
        </c:scaling>
        <c:delete val="1"/>
        <c:axPos val="l"/>
        <c:numFmt formatCode="0%" sourceLinked="1"/>
        <c:majorTickMark val="out"/>
        <c:minorTickMark val="none"/>
        <c:tickLblPos val="nextTo"/>
        <c:crossAx val="84537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Boys</c:v>
                </c:pt>
              </c:strCache>
            </c:strRef>
          </c:tx>
          <c:spPr>
            <a:solidFill>
              <a:srgbClr val="000080"/>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Angry</c:v>
                </c:pt>
                <c:pt idx="1">
                  <c:v>Sad</c:v>
                </c:pt>
                <c:pt idx="2">
                  <c:v>Scared</c:v>
                </c:pt>
              </c:strCache>
            </c:strRef>
          </c:cat>
          <c:val>
            <c:numRef>
              <c:f>Sheet1!$B$2:$B$4</c:f>
              <c:numCache>
                <c:formatCode>0%</c:formatCode>
                <c:ptCount val="3"/>
                <c:pt idx="0">
                  <c:v>0.77</c:v>
                </c:pt>
                <c:pt idx="1">
                  <c:v>0.45893332562391803</c:v>
                </c:pt>
                <c:pt idx="2">
                  <c:v>0.39125368035873903</c:v>
                </c:pt>
              </c:numCache>
            </c:numRef>
          </c:val>
          <c:extLst>
            <c:ext xmlns:c16="http://schemas.microsoft.com/office/drawing/2014/chart" uri="{C3380CC4-5D6E-409C-BE32-E72D297353CC}">
              <c16:uniqueId val="{00000000-BB9C-497D-BF52-9C345E1EEE08}"/>
            </c:ext>
          </c:extLst>
        </c:ser>
        <c:ser>
          <c:idx val="1"/>
          <c:order val="1"/>
          <c:tx>
            <c:strRef>
              <c:f>Sheet1!$C$1</c:f>
              <c:strCache>
                <c:ptCount val="1"/>
                <c:pt idx="0">
                  <c:v>Girls</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Angry</c:v>
                </c:pt>
                <c:pt idx="1">
                  <c:v>Sad</c:v>
                </c:pt>
                <c:pt idx="2">
                  <c:v>Scared</c:v>
                </c:pt>
              </c:strCache>
            </c:strRef>
          </c:cat>
          <c:val>
            <c:numRef>
              <c:f>Sheet1!$C$2:$C$4</c:f>
              <c:numCache>
                <c:formatCode>0%</c:formatCode>
                <c:ptCount val="3"/>
                <c:pt idx="0">
                  <c:v>0.83</c:v>
                </c:pt>
                <c:pt idx="1">
                  <c:v>0.52902164140254904</c:v>
                </c:pt>
                <c:pt idx="2">
                  <c:v>0.48034175030379139</c:v>
                </c:pt>
              </c:numCache>
            </c:numRef>
          </c:val>
          <c:extLst>
            <c:ext xmlns:c16="http://schemas.microsoft.com/office/drawing/2014/chart" uri="{C3380CC4-5D6E-409C-BE32-E72D297353CC}">
              <c16:uniqueId val="{00000001-BB9C-497D-BF52-9C345E1EEE08}"/>
            </c:ext>
          </c:extLst>
        </c:ser>
        <c:dLbls>
          <c:showLegendKey val="0"/>
          <c:showVal val="1"/>
          <c:showCatName val="0"/>
          <c:showSerName val="0"/>
          <c:showPercent val="0"/>
          <c:showBubbleSize val="0"/>
        </c:dLbls>
        <c:gapWidth val="25"/>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0" i="0" u="none" strike="noStrike" kern="1200" baseline="0">
                <a:solidFill>
                  <a:schemeClr val="tx1"/>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min val="0"/>
        </c:scaling>
        <c:delete val="1"/>
        <c:axPos val="l"/>
        <c:numFmt formatCode="0%" sourceLinked="1"/>
        <c:majorTickMark val="out"/>
        <c:minorTickMark val="none"/>
        <c:tickLblPos val="nextTo"/>
        <c:crossAx val="845376336"/>
        <c:crosses val="autoZero"/>
        <c:crossBetween val="between"/>
      </c:valAx>
      <c:spPr>
        <a:noFill/>
        <a:ln>
          <a:noFill/>
        </a:ln>
        <a:effectLst/>
      </c:spPr>
    </c:plotArea>
    <c:legend>
      <c:legendPos val="r"/>
      <c:layout>
        <c:manualLayout>
          <c:xMode val="edge"/>
          <c:yMode val="edge"/>
          <c:x val="0.65559468408987065"/>
          <c:y val="0.16638491733761213"/>
          <c:w val="0.29305753781339328"/>
          <c:h val="0.1480851551531474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DCI</c:v>
                </c:pt>
              </c:strCache>
            </c:strRef>
          </c:tx>
          <c:spPr>
            <a:solidFill>
              <a:srgbClr val="A71201"/>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Boys</c:v>
                </c:pt>
                <c:pt idx="1">
                  <c:v>Girls</c:v>
                </c:pt>
              </c:strCache>
            </c:strRef>
          </c:cat>
          <c:val>
            <c:numRef>
              <c:f>Sheet1!$B$2:$B$3</c:f>
              <c:numCache>
                <c:formatCode>0%</c:formatCode>
                <c:ptCount val="2"/>
                <c:pt idx="0">
                  <c:v>0.52550653245135281</c:v>
                </c:pt>
                <c:pt idx="1">
                  <c:v>0.63905159580504023</c:v>
                </c:pt>
              </c:numCache>
            </c:numRef>
          </c:val>
          <c:extLst>
            <c:ext xmlns:c16="http://schemas.microsoft.com/office/drawing/2014/chart" uri="{C3380CC4-5D6E-409C-BE32-E72D297353CC}">
              <c16:uniqueId val="{00000000-0A44-42AC-BA1A-667D3DD0E358}"/>
            </c:ext>
          </c:extLst>
        </c:ser>
        <c:dLbls>
          <c:showLegendKey val="0"/>
          <c:showVal val="1"/>
          <c:showCatName val="0"/>
          <c:showSerName val="0"/>
          <c:showPercent val="0"/>
          <c:showBubbleSize val="0"/>
        </c:dLbls>
        <c:gapWidth val="100"/>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max val="0.8"/>
          <c:min val="0.4"/>
        </c:scaling>
        <c:delete val="1"/>
        <c:axPos val="l"/>
        <c:numFmt formatCode="0%" sourceLinked="1"/>
        <c:majorTickMark val="out"/>
        <c:minorTickMark val="none"/>
        <c:tickLblPos val="nextTo"/>
        <c:crossAx val="84537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aseline="0" dirty="0"/>
              <a:t>Risk exposure: YOY </a:t>
            </a:r>
            <a:r>
              <a:rPr lang="en-US" baseline="0" dirty="0">
                <a:latin typeface="Wingdings 3" panose="05040102010807070707" pitchFamily="18" charset="2"/>
              </a:rPr>
              <a:t>p</a:t>
            </a:r>
            <a:endParaRPr lang="en-US" dirty="0">
              <a:latin typeface="Wingdings 3" panose="05040102010807070707" pitchFamily="18" charset="2"/>
            </a:endParaRPr>
          </a:p>
        </c:rich>
      </c:tx>
      <c:layout>
        <c:manualLayout>
          <c:xMode val="edge"/>
          <c:yMode val="edge"/>
          <c:x val="0.3081001123886919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U.S.</c:v>
                </c:pt>
              </c:strCache>
            </c:strRef>
          </c:tx>
          <c:spPr>
            <a:solidFill>
              <a:srgbClr val="FFB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DCI</c:v>
                </c:pt>
                <c:pt idx="1">
                  <c:v>Intrusive</c:v>
                </c:pt>
                <c:pt idx="2">
                  <c:v>Behavioral</c:v>
                </c:pt>
                <c:pt idx="3">
                  <c:v>Sexual</c:v>
                </c:pt>
                <c:pt idx="4">
                  <c:v>Reputational</c:v>
                </c:pt>
              </c:strCache>
            </c:strRef>
          </c:cat>
          <c:val>
            <c:numRef>
              <c:f>Sheet1!$B$2:$B$6</c:f>
              <c:numCache>
                <c:formatCode>General</c:formatCode>
                <c:ptCount val="5"/>
                <c:pt idx="0">
                  <c:v>-10</c:v>
                </c:pt>
                <c:pt idx="1">
                  <c:v>-9</c:v>
                </c:pt>
                <c:pt idx="2">
                  <c:v>-5</c:v>
                </c:pt>
                <c:pt idx="3">
                  <c:v>-4</c:v>
                </c:pt>
                <c:pt idx="4">
                  <c:v>-5</c:v>
                </c:pt>
              </c:numCache>
            </c:numRef>
          </c:val>
          <c:extLst>
            <c:ext xmlns:c16="http://schemas.microsoft.com/office/drawing/2014/chart" uri="{C3380CC4-5D6E-409C-BE32-E72D297353CC}">
              <c16:uniqueId val="{00000000-C6A9-457B-813C-8719F244D936}"/>
            </c:ext>
          </c:extLst>
        </c:ser>
        <c:ser>
          <c:idx val="1"/>
          <c:order val="1"/>
          <c:tx>
            <c:strRef>
              <c:f>Sheet1!$C$1</c:f>
              <c:strCache>
                <c:ptCount val="1"/>
                <c:pt idx="0">
                  <c:v>Germany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DCI</c:v>
                </c:pt>
                <c:pt idx="1">
                  <c:v>Intrusive</c:v>
                </c:pt>
                <c:pt idx="2">
                  <c:v>Behavioral</c:v>
                </c:pt>
                <c:pt idx="3">
                  <c:v>Sexual</c:v>
                </c:pt>
                <c:pt idx="4">
                  <c:v>Reputational</c:v>
                </c:pt>
              </c:strCache>
            </c:strRef>
          </c:cat>
          <c:val>
            <c:numRef>
              <c:f>Sheet1!$C$2:$C$6</c:f>
              <c:numCache>
                <c:formatCode>General</c:formatCode>
                <c:ptCount val="5"/>
                <c:pt idx="0">
                  <c:v>-8</c:v>
                </c:pt>
                <c:pt idx="1">
                  <c:v>-9</c:v>
                </c:pt>
                <c:pt idx="2">
                  <c:v>-10</c:v>
                </c:pt>
                <c:pt idx="3">
                  <c:v>-2</c:v>
                </c:pt>
                <c:pt idx="4">
                  <c:v>3</c:v>
                </c:pt>
              </c:numCache>
            </c:numRef>
          </c:val>
          <c:extLst>
            <c:ext xmlns:c16="http://schemas.microsoft.com/office/drawing/2014/chart" uri="{C3380CC4-5D6E-409C-BE32-E72D297353CC}">
              <c16:uniqueId val="{00000001-C6A9-457B-813C-8719F244D936}"/>
            </c:ext>
          </c:extLst>
        </c:ser>
        <c:ser>
          <c:idx val="2"/>
          <c:order val="2"/>
          <c:tx>
            <c:strRef>
              <c:f>Sheet1!$D$1</c:f>
              <c:strCache>
                <c:ptCount val="1"/>
                <c:pt idx="0">
                  <c:v>France</c:v>
                </c:pt>
              </c:strCache>
            </c:strRef>
          </c:tx>
          <c:spPr>
            <a:solidFill>
              <a:schemeClr val="accent3"/>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4-C6A9-457B-813C-8719F244D936}"/>
                </c:ext>
              </c:extLst>
            </c:dLbl>
            <c:dLbl>
              <c:idx val="4"/>
              <c:delete val="1"/>
              <c:extLst>
                <c:ext xmlns:c15="http://schemas.microsoft.com/office/drawing/2012/chart" uri="{CE6537A1-D6FC-4f65-9D91-7224C49458BB}"/>
                <c:ext xmlns:c16="http://schemas.microsoft.com/office/drawing/2014/chart" uri="{C3380CC4-5D6E-409C-BE32-E72D297353CC}">
                  <c16:uniqueId val="{00000006-C6A9-457B-813C-8719F244D9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DCI</c:v>
                </c:pt>
                <c:pt idx="1">
                  <c:v>Intrusive</c:v>
                </c:pt>
                <c:pt idx="2">
                  <c:v>Behavioral</c:v>
                </c:pt>
                <c:pt idx="3">
                  <c:v>Sexual</c:v>
                </c:pt>
                <c:pt idx="4">
                  <c:v>Reputational</c:v>
                </c:pt>
              </c:strCache>
            </c:strRef>
          </c:cat>
          <c:val>
            <c:numRef>
              <c:f>Sheet1!$D$2:$D$6</c:f>
              <c:numCache>
                <c:formatCode>General</c:formatCode>
                <c:ptCount val="5"/>
                <c:pt idx="0">
                  <c:v>-6</c:v>
                </c:pt>
                <c:pt idx="1">
                  <c:v>-6</c:v>
                </c:pt>
                <c:pt idx="2">
                  <c:v>-2</c:v>
                </c:pt>
                <c:pt idx="3">
                  <c:v>-0.1</c:v>
                </c:pt>
                <c:pt idx="4">
                  <c:v>-0.5</c:v>
                </c:pt>
              </c:numCache>
            </c:numRef>
          </c:val>
          <c:extLst>
            <c:ext xmlns:c16="http://schemas.microsoft.com/office/drawing/2014/chart" uri="{C3380CC4-5D6E-409C-BE32-E72D297353CC}">
              <c16:uniqueId val="{00000002-C6A9-457B-813C-8719F244D936}"/>
            </c:ext>
          </c:extLst>
        </c:ser>
        <c:ser>
          <c:idx val="3"/>
          <c:order val="3"/>
          <c:tx>
            <c:strRef>
              <c:f>Sheet1!$E$1</c:f>
              <c:strCache>
                <c:ptCount val="1"/>
                <c:pt idx="0">
                  <c:v>Belgium</c:v>
                </c:pt>
              </c:strCache>
            </c:strRef>
          </c:tx>
          <c:spPr>
            <a:solidFill>
              <a:srgbClr val="CCCCFF"/>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5-C6A9-457B-813C-8719F244D93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DCI</c:v>
                </c:pt>
                <c:pt idx="1">
                  <c:v>Intrusive</c:v>
                </c:pt>
                <c:pt idx="2">
                  <c:v>Behavioral</c:v>
                </c:pt>
                <c:pt idx="3">
                  <c:v>Sexual</c:v>
                </c:pt>
                <c:pt idx="4">
                  <c:v>Reputational</c:v>
                </c:pt>
              </c:strCache>
            </c:strRef>
          </c:cat>
          <c:val>
            <c:numRef>
              <c:f>Sheet1!$E$2:$E$6</c:f>
              <c:numCache>
                <c:formatCode>General</c:formatCode>
                <c:ptCount val="5"/>
                <c:pt idx="0">
                  <c:v>-5</c:v>
                </c:pt>
                <c:pt idx="1">
                  <c:v>-9</c:v>
                </c:pt>
                <c:pt idx="2">
                  <c:v>3</c:v>
                </c:pt>
                <c:pt idx="3">
                  <c:v>-0.1</c:v>
                </c:pt>
                <c:pt idx="4">
                  <c:v>3</c:v>
                </c:pt>
              </c:numCache>
            </c:numRef>
          </c:val>
          <c:extLst>
            <c:ext xmlns:c16="http://schemas.microsoft.com/office/drawing/2014/chart" uri="{C3380CC4-5D6E-409C-BE32-E72D297353CC}">
              <c16:uniqueId val="{00000003-C6A9-457B-813C-8719F244D936}"/>
            </c:ext>
          </c:extLst>
        </c:ser>
        <c:dLbls>
          <c:dLblPos val="outEnd"/>
          <c:showLegendKey val="0"/>
          <c:showVal val="1"/>
          <c:showCatName val="0"/>
          <c:showSerName val="0"/>
          <c:showPercent val="0"/>
          <c:showBubbleSize val="0"/>
        </c:dLbls>
        <c:gapWidth val="219"/>
        <c:overlap val="-27"/>
        <c:axId val="809996584"/>
        <c:axId val="809989696"/>
      </c:barChart>
      <c:catAx>
        <c:axId val="809996584"/>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9989696"/>
        <c:crosses val="autoZero"/>
        <c:auto val="1"/>
        <c:lblAlgn val="ctr"/>
        <c:lblOffset val="100"/>
        <c:noMultiLvlLbl val="0"/>
      </c:catAx>
      <c:valAx>
        <c:axId val="809989696"/>
        <c:scaling>
          <c:orientation val="minMax"/>
          <c:max val="5"/>
          <c:min val="-12"/>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9996584"/>
        <c:crosses val="autoZero"/>
        <c:crossBetween val="between"/>
      </c:valAx>
      <c:spPr>
        <a:noFill/>
        <a:ln>
          <a:solidFill>
            <a:schemeClr val="tx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lumMod val="50000"/>
                    <a:lumOff val="50000"/>
                  </a:schemeClr>
                </a:solidFill>
                <a:latin typeface="+mn-lt"/>
                <a:ea typeface="+mn-ea"/>
                <a:cs typeface="+mn-cs"/>
              </a:defRPr>
            </a:pPr>
            <a:r>
              <a:rPr lang="en-US" dirty="0"/>
              <a:t>Addition</a:t>
            </a:r>
            <a:r>
              <a:rPr lang="en-US" baseline="0" dirty="0"/>
              <a:t> of Unwanted sexual risk</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Unwanted sexual attention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Sexual risks (Net)</c:v>
                </c:pt>
              </c:strCache>
            </c:strRef>
          </c:cat>
          <c:val>
            <c:numRef>
              <c:f>Sheet1!$B$2</c:f>
              <c:numCache>
                <c:formatCode>0%</c:formatCode>
                <c:ptCount val="1"/>
                <c:pt idx="0">
                  <c:v>0.33900000000000002</c:v>
                </c:pt>
              </c:numCache>
            </c:numRef>
          </c:val>
          <c:extLst>
            <c:ext xmlns:c16="http://schemas.microsoft.com/office/drawing/2014/chart" uri="{C3380CC4-5D6E-409C-BE32-E72D297353CC}">
              <c16:uniqueId val="{00000000-3C79-4940-B581-A5DBF46B08A0}"/>
            </c:ext>
          </c:extLst>
        </c:ser>
        <c:ser>
          <c:idx val="1"/>
          <c:order val="1"/>
          <c:tx>
            <c:strRef>
              <c:f>Sheet1!$C$1</c:f>
              <c:strCache>
                <c:ptCount val="1"/>
                <c:pt idx="0">
                  <c:v>w/o Unwanted sexual attention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Sexual risks (Net)</c:v>
                </c:pt>
              </c:strCache>
            </c:strRef>
          </c:cat>
          <c:val>
            <c:numRef>
              <c:f>Sheet1!$C$2</c:f>
              <c:numCache>
                <c:formatCode>0%</c:formatCode>
                <c:ptCount val="1"/>
                <c:pt idx="0">
                  <c:v>0.308</c:v>
                </c:pt>
              </c:numCache>
            </c:numRef>
          </c:val>
          <c:extLst>
            <c:ext xmlns:c16="http://schemas.microsoft.com/office/drawing/2014/chart" uri="{C3380CC4-5D6E-409C-BE32-E72D297353CC}">
              <c16:uniqueId val="{00000001-3C79-4940-B581-A5DBF46B08A0}"/>
            </c:ext>
          </c:extLst>
        </c:ser>
        <c:dLbls>
          <c:showLegendKey val="0"/>
          <c:showVal val="0"/>
          <c:showCatName val="0"/>
          <c:showSerName val="0"/>
          <c:showPercent val="0"/>
          <c:showBubbleSize val="0"/>
        </c:dLbls>
        <c:gapWidth val="200"/>
        <c:axId val="661980064"/>
        <c:axId val="661981048"/>
      </c:barChart>
      <c:catAx>
        <c:axId val="661980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50000"/>
                    <a:lumOff val="50000"/>
                  </a:schemeClr>
                </a:solidFill>
                <a:latin typeface="+mn-lt"/>
                <a:ea typeface="+mn-ea"/>
                <a:cs typeface="+mn-cs"/>
              </a:defRPr>
            </a:pPr>
            <a:endParaRPr lang="en-US"/>
          </a:p>
        </c:txPr>
        <c:crossAx val="661981048"/>
        <c:crosses val="autoZero"/>
        <c:auto val="1"/>
        <c:lblAlgn val="ctr"/>
        <c:lblOffset val="100"/>
        <c:noMultiLvlLbl val="0"/>
      </c:catAx>
      <c:valAx>
        <c:axId val="661981048"/>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66198006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DCI</c:v>
                </c:pt>
              </c:strCache>
            </c:strRef>
          </c:tx>
          <c:spPr>
            <a:solidFill>
              <a:schemeClr val="accent1"/>
            </a:solidFill>
            <a:ln>
              <a:noFill/>
            </a:ln>
            <a:effectLst/>
          </c:spPr>
          <c:invertIfNegative val="0"/>
          <c:dPt>
            <c:idx val="1"/>
            <c:invertIfNegative val="0"/>
            <c:bubble3D val="0"/>
            <c:spPr>
              <a:solidFill>
                <a:srgbClr val="FFB900"/>
              </a:solidFill>
              <a:ln>
                <a:noFill/>
              </a:ln>
              <a:effectLst/>
            </c:spPr>
            <c:extLst>
              <c:ext xmlns:c16="http://schemas.microsoft.com/office/drawing/2014/chart" uri="{C3380CC4-5D6E-409C-BE32-E72D297353CC}">
                <c16:uniqueId val="{00000000-A37B-41D8-8502-1C749E992C97}"/>
              </c:ext>
            </c:extLst>
          </c:dPt>
          <c:dPt>
            <c:idx val="2"/>
            <c:invertIfNegative val="0"/>
            <c:bubble3D val="0"/>
            <c:spPr>
              <a:solidFill>
                <a:srgbClr val="FFB900"/>
              </a:solidFill>
              <a:ln>
                <a:noFill/>
              </a:ln>
              <a:effectLst/>
            </c:spPr>
            <c:extLst>
              <c:ext xmlns:c16="http://schemas.microsoft.com/office/drawing/2014/chart" uri="{C3380CC4-5D6E-409C-BE32-E72D297353CC}">
                <c16:uniqueId val="{00000001-A37B-41D8-8502-1C749E992C97}"/>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W2-Total (23)</c:v>
                </c:pt>
                <c:pt idx="1">
                  <c:v>W2-w/o AU, CH, JP (20)</c:v>
                </c:pt>
                <c:pt idx="2">
                  <c:v>W3-w/o CA, SG (20)</c:v>
                </c:pt>
                <c:pt idx="3">
                  <c:v>W3-Total (22)</c:v>
                </c:pt>
              </c:strCache>
            </c:strRef>
          </c:cat>
          <c:val>
            <c:numRef>
              <c:f>Sheet1!$B$2:$B$5</c:f>
              <c:numCache>
                <c:formatCode>0%</c:formatCode>
                <c:ptCount val="4"/>
                <c:pt idx="0">
                  <c:v>0.66</c:v>
                </c:pt>
                <c:pt idx="1">
                  <c:v>0.67585445812670641</c:v>
                </c:pt>
                <c:pt idx="2">
                  <c:v>0.65880000000000005</c:v>
                </c:pt>
                <c:pt idx="3">
                  <c:v>0.65516070271974713</c:v>
                </c:pt>
              </c:numCache>
            </c:numRef>
          </c:val>
          <c:extLst>
            <c:ext xmlns:c16="http://schemas.microsoft.com/office/drawing/2014/chart" uri="{C3380CC4-5D6E-409C-BE32-E72D297353CC}">
              <c16:uniqueId val="{00000000-7507-47F8-A2DF-A327759DCF89}"/>
            </c:ext>
          </c:extLst>
        </c:ser>
        <c:dLbls>
          <c:showLegendKey val="0"/>
          <c:showVal val="0"/>
          <c:showCatName val="0"/>
          <c:showSerName val="0"/>
          <c:showPercent val="0"/>
          <c:showBubbleSize val="0"/>
        </c:dLbls>
        <c:gapWidth val="100"/>
        <c:overlap val="-27"/>
        <c:axId val="693124944"/>
        <c:axId val="693125928"/>
      </c:barChart>
      <c:catAx>
        <c:axId val="69312494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bg1">
                        <a:lumMod val="50000"/>
                        <a:lumOff val="50000"/>
                      </a:schemeClr>
                    </a:solidFill>
                    <a:latin typeface="+mn-lt"/>
                    <a:ea typeface="+mn-ea"/>
                    <a:cs typeface="+mn-cs"/>
                  </a:defRPr>
                </a:pPr>
                <a:r>
                  <a:rPr lang="en-US" dirty="0"/>
                  <a:t>Country</a:t>
                </a:r>
                <a:r>
                  <a:rPr lang="en-US" baseline="0" dirty="0"/>
                  <a:t> composition</a:t>
                </a:r>
                <a:endParaRPr lang="en-US" dirty="0"/>
              </a:p>
            </c:rich>
          </c:tx>
          <c:overlay val="0"/>
          <c:spPr>
            <a:noFill/>
            <a:ln>
              <a:noFill/>
            </a:ln>
            <a:effectLst/>
          </c:spPr>
          <c:txPr>
            <a:bodyPr rot="0" spcFirstLastPara="1" vertOverflow="ellipsis" vert="horz" wrap="square" anchor="ctr" anchorCtr="1"/>
            <a:lstStyle/>
            <a:p>
              <a:pPr>
                <a:defRPr sz="1330" b="0" i="0" u="none" strike="noStrike" kern="1200" baseline="0">
                  <a:solidFill>
                    <a:schemeClr val="bg1">
                      <a:lumMod val="50000"/>
                      <a:lumOff val="50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lumMod val="50000"/>
                    <a:lumOff val="50000"/>
                  </a:schemeClr>
                </a:solidFill>
                <a:latin typeface="+mn-lt"/>
                <a:ea typeface="+mn-ea"/>
                <a:cs typeface="+mn-cs"/>
              </a:defRPr>
            </a:pPr>
            <a:endParaRPr lang="en-US"/>
          </a:p>
        </c:txPr>
        <c:crossAx val="693125928"/>
        <c:crosses val="autoZero"/>
        <c:auto val="1"/>
        <c:lblAlgn val="ctr"/>
        <c:lblOffset val="100"/>
        <c:noMultiLvlLbl val="0"/>
      </c:catAx>
      <c:valAx>
        <c:axId val="693125928"/>
        <c:scaling>
          <c:orientation val="minMax"/>
          <c:max val="0.70000000000000007"/>
          <c:min val="0.5"/>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bg1">
                        <a:lumMod val="50000"/>
                        <a:lumOff val="50000"/>
                      </a:schemeClr>
                    </a:solidFill>
                    <a:latin typeface="+mn-lt"/>
                    <a:ea typeface="+mn-ea"/>
                    <a:cs typeface="+mn-cs"/>
                  </a:defRPr>
                </a:pPr>
                <a:r>
                  <a:rPr lang="en-US" dirty="0"/>
                  <a:t>DCI</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bg1">
                      <a:lumMod val="50000"/>
                      <a:lumOff val="50000"/>
                    </a:schemeClr>
                  </a:solidFill>
                  <a:latin typeface="+mn-lt"/>
                  <a:ea typeface="+mn-ea"/>
                  <a:cs typeface="+mn-cs"/>
                </a:defRPr>
              </a:pPr>
              <a:endParaRPr lang="en-US"/>
            </a:p>
          </c:txPr>
        </c:title>
        <c:numFmt formatCode="0%" sourceLinked="1"/>
        <c:majorTickMark val="out"/>
        <c:minorTickMark val="none"/>
        <c:tickLblPos val="nextTo"/>
        <c:crossAx val="693124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sz="1800" dirty="0"/>
              <a:t>Risk exposure 2016-2018</a:t>
            </a:r>
          </a:p>
        </c:rich>
      </c:tx>
      <c:layout>
        <c:manualLayout>
          <c:xMode val="edge"/>
          <c:yMode val="edge"/>
          <c:x val="1.3888888888888888E-2"/>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3.0555555555555555E-2"/>
          <c:y val="0.11737457096709066"/>
          <c:w val="0.58333333333333337"/>
          <c:h val="0.78863504441752474"/>
        </c:manualLayout>
      </c:layout>
      <c:lineChart>
        <c:grouping val="standard"/>
        <c:varyColors val="0"/>
        <c:ser>
          <c:idx val="0"/>
          <c:order val="0"/>
          <c:tx>
            <c:strRef>
              <c:f>Sheet1!$A$2</c:f>
              <c:strCache>
                <c:ptCount val="1"/>
                <c:pt idx="0">
                  <c:v>Happened to me</c:v>
                </c:pt>
              </c:strCache>
            </c:strRef>
          </c:tx>
          <c:spPr>
            <a:ln w="76200" cap="rnd">
              <a:solidFill>
                <a:srgbClr val="002050">
                  <a:alpha val="40000"/>
                </a:srgbClr>
              </a:solidFill>
              <a:round/>
            </a:ln>
            <a:effectLst/>
          </c:spPr>
          <c:marker>
            <c:symbol val="circle"/>
            <c:size val="11"/>
            <c:spPr>
              <a:solidFill>
                <a:srgbClr val="002050"/>
              </a:solidFill>
              <a:ln w="12700">
                <a:no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2016</c:v>
                </c:pt>
                <c:pt idx="1">
                  <c:v>2017*</c:v>
                </c:pt>
                <c:pt idx="2">
                  <c:v>2018*</c:v>
                </c:pt>
              </c:strCache>
            </c:strRef>
          </c:cat>
          <c:val>
            <c:numRef>
              <c:f>Sheet1!$B$2:$D$2</c:f>
              <c:numCache>
                <c:formatCode>0%</c:formatCode>
                <c:ptCount val="3"/>
                <c:pt idx="0">
                  <c:v>0.65</c:v>
                </c:pt>
                <c:pt idx="1">
                  <c:v>0.67585445812670641</c:v>
                </c:pt>
                <c:pt idx="2">
                  <c:v>0.65884224586076012</c:v>
                </c:pt>
              </c:numCache>
            </c:numRef>
          </c:val>
          <c:smooth val="0"/>
          <c:extLst>
            <c:ext xmlns:c16="http://schemas.microsoft.com/office/drawing/2014/chart" uri="{C3380CC4-5D6E-409C-BE32-E72D297353CC}">
              <c16:uniqueId val="{00000003-5304-41A4-84C3-30F7B975BE34}"/>
            </c:ext>
          </c:extLst>
        </c:ser>
        <c:ser>
          <c:idx val="1"/>
          <c:order val="1"/>
          <c:tx>
            <c:strRef>
              <c:f>Sheet1!$A$3</c:f>
              <c:strCache>
                <c:ptCount val="1"/>
                <c:pt idx="0">
                  <c:v>Family or friend</c:v>
                </c:pt>
              </c:strCache>
            </c:strRef>
          </c:tx>
          <c:spPr>
            <a:ln w="76200" cap="rnd">
              <a:solidFill>
                <a:srgbClr val="FFB900">
                  <a:alpha val="40000"/>
                </a:srgbClr>
              </a:solidFill>
              <a:round/>
            </a:ln>
            <a:effectLst/>
          </c:spPr>
          <c:marker>
            <c:symbol val="circle"/>
            <c:size val="11"/>
            <c:spPr>
              <a:solidFill>
                <a:srgbClr val="FFB900"/>
              </a:solidFill>
              <a:ln w="12700">
                <a:no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Sheet1!$B$3:$D$3</c:f>
              <c:numCache>
                <c:formatCode>0%</c:formatCode>
                <c:ptCount val="3"/>
                <c:pt idx="0">
                  <c:v>0.61</c:v>
                </c:pt>
                <c:pt idx="1">
                  <c:v>0.67845981217037155</c:v>
                </c:pt>
                <c:pt idx="2">
                  <c:v>0.62971082325902883</c:v>
                </c:pt>
              </c:numCache>
            </c:numRef>
          </c:val>
          <c:smooth val="0"/>
          <c:extLst>
            <c:ext xmlns:c16="http://schemas.microsoft.com/office/drawing/2014/chart" uri="{C3380CC4-5D6E-409C-BE32-E72D297353CC}">
              <c16:uniqueId val="{00000004-5304-41A4-84C3-30F7B975BE34}"/>
            </c:ext>
          </c:extLst>
        </c:ser>
        <c:ser>
          <c:idx val="2"/>
          <c:order val="2"/>
          <c:tx>
            <c:strRef>
              <c:f>Sheet1!$A$4</c:f>
              <c:strCache>
                <c:ptCount val="1"/>
                <c:pt idx="0">
                  <c:v>Me, family or friend</c:v>
                </c:pt>
              </c:strCache>
            </c:strRef>
          </c:tx>
          <c:spPr>
            <a:ln w="76200" cap="rnd">
              <a:solidFill>
                <a:schemeClr val="accent3">
                  <a:alpha val="40000"/>
                </a:schemeClr>
              </a:solidFill>
              <a:round/>
            </a:ln>
            <a:effectLst/>
          </c:spPr>
          <c:marker>
            <c:symbol val="circle"/>
            <c:size val="11"/>
            <c:spPr>
              <a:solidFill>
                <a:srgbClr val="107C10"/>
              </a:solidFill>
              <a:ln w="12700">
                <a:no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Sheet1!$B$4:$D$4</c:f>
              <c:numCache>
                <c:formatCode>0%</c:formatCode>
                <c:ptCount val="3"/>
                <c:pt idx="0">
                  <c:v>0.78</c:v>
                </c:pt>
                <c:pt idx="1">
                  <c:v>0.82438041991071898</c:v>
                </c:pt>
                <c:pt idx="2">
                  <c:v>0.79043360275487762</c:v>
                </c:pt>
              </c:numCache>
            </c:numRef>
          </c:val>
          <c:smooth val="0"/>
          <c:extLst>
            <c:ext xmlns:c16="http://schemas.microsoft.com/office/drawing/2014/chart" uri="{C3380CC4-5D6E-409C-BE32-E72D297353CC}">
              <c16:uniqueId val="{00000005-5304-41A4-84C3-30F7B975BE34}"/>
            </c:ext>
          </c:extLst>
        </c:ser>
        <c:dLbls>
          <c:showLegendKey val="0"/>
          <c:showVal val="1"/>
          <c:showCatName val="0"/>
          <c:showSerName val="0"/>
          <c:showPercent val="0"/>
          <c:showBubbleSize val="0"/>
        </c:dLbls>
        <c:marker val="1"/>
        <c:smooth val="0"/>
        <c:axId val="830347024"/>
        <c:axId val="830348336"/>
      </c:lineChart>
      <c:catAx>
        <c:axId val="83034702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30348336"/>
        <c:crosses val="autoZero"/>
        <c:auto val="1"/>
        <c:lblAlgn val="ctr"/>
        <c:lblOffset val="100"/>
        <c:noMultiLvlLbl val="0"/>
      </c:catAx>
      <c:valAx>
        <c:axId val="830348336"/>
        <c:scaling>
          <c:orientation val="minMax"/>
          <c:min val="0.5"/>
        </c:scaling>
        <c:delete val="1"/>
        <c:axPos val="l"/>
        <c:numFmt formatCode="0%" sourceLinked="1"/>
        <c:majorTickMark val="out"/>
        <c:minorTickMark val="none"/>
        <c:tickLblPos val="nextTo"/>
        <c:crossAx val="830347024"/>
        <c:crosses val="autoZero"/>
        <c:crossBetween val="between"/>
      </c:valAx>
      <c:spPr>
        <a:noFill/>
        <a:ln>
          <a:noFill/>
        </a:ln>
        <a:effectLst/>
      </c:spPr>
    </c:plotArea>
    <c:plotVisOnly val="1"/>
    <c:dispBlanksAs val="gap"/>
    <c:showDLblsOverMax val="0"/>
  </c:chart>
  <c:spPr>
    <a:noFill/>
    <a:ln>
      <a:solidFill>
        <a:schemeClr val="bg1"/>
      </a:solidFill>
    </a:ln>
    <a:effectLst>
      <a:outerShdw blurRad="50800" dist="38100" algn="l" rotWithShape="0">
        <a:prstClr val="black">
          <a:alpha val="40000"/>
        </a:prstClr>
      </a:outerShdw>
    </a:effectLst>
  </c:spPr>
  <c:txPr>
    <a:bodyPr/>
    <a:lstStyle/>
    <a:p>
      <a:pPr>
        <a:defRPr sz="14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sz="1800" dirty="0"/>
              <a:t>Average number of risks </a:t>
            </a:r>
          </a:p>
          <a:p>
            <a:pPr>
              <a:defRPr sz="1800"/>
            </a:pPr>
            <a:r>
              <a:rPr lang="en-US" sz="1800" dirty="0"/>
              <a:t>2016-2018</a:t>
            </a:r>
          </a:p>
        </c:rich>
      </c:tx>
      <c:layout>
        <c:manualLayout>
          <c:xMode val="edge"/>
          <c:yMode val="edge"/>
          <c:x val="2.6302055993000877E-2"/>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3.0555555555555555E-2"/>
          <c:y val="0.1813301282051282"/>
          <c:w val="0.56666666666666665"/>
          <c:h val="0.72467948717948716"/>
        </c:manualLayout>
      </c:layout>
      <c:lineChart>
        <c:grouping val="standard"/>
        <c:varyColors val="0"/>
        <c:ser>
          <c:idx val="0"/>
          <c:order val="0"/>
          <c:tx>
            <c:strRef>
              <c:f>Sheet1!$A$2</c:f>
              <c:strCache>
                <c:ptCount val="1"/>
                <c:pt idx="0">
                  <c:v>Happened to me</c:v>
                </c:pt>
              </c:strCache>
            </c:strRef>
          </c:tx>
          <c:spPr>
            <a:ln w="76200" cap="rnd">
              <a:solidFill>
                <a:srgbClr val="002050">
                  <a:alpha val="40000"/>
                </a:srgbClr>
              </a:solidFill>
              <a:round/>
            </a:ln>
            <a:effectLst/>
          </c:spPr>
          <c:marker>
            <c:symbol val="circle"/>
            <c:size val="11"/>
            <c:spPr>
              <a:solidFill>
                <a:srgbClr val="002050"/>
              </a:solidFill>
              <a:ln w="12700">
                <a:no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2016</c:v>
                </c:pt>
                <c:pt idx="1">
                  <c:v>2017*</c:v>
                </c:pt>
                <c:pt idx="2">
                  <c:v>2018*</c:v>
                </c:pt>
              </c:strCache>
            </c:strRef>
          </c:cat>
          <c:val>
            <c:numRef>
              <c:f>Sheet1!$B$2:$D$2</c:f>
              <c:numCache>
                <c:formatCode>0.0</c:formatCode>
                <c:ptCount val="3"/>
                <c:pt idx="0">
                  <c:v>2.2000000000000002</c:v>
                </c:pt>
                <c:pt idx="1">
                  <c:v>2.7</c:v>
                </c:pt>
                <c:pt idx="2">
                  <c:v>2.8</c:v>
                </c:pt>
              </c:numCache>
            </c:numRef>
          </c:val>
          <c:smooth val="0"/>
          <c:extLst>
            <c:ext xmlns:c16="http://schemas.microsoft.com/office/drawing/2014/chart" uri="{C3380CC4-5D6E-409C-BE32-E72D297353CC}">
              <c16:uniqueId val="{00000000-D3D7-43E3-A2B1-0945B578298A}"/>
            </c:ext>
          </c:extLst>
        </c:ser>
        <c:ser>
          <c:idx val="1"/>
          <c:order val="1"/>
          <c:tx>
            <c:strRef>
              <c:f>Sheet1!$A$3</c:f>
              <c:strCache>
                <c:ptCount val="1"/>
                <c:pt idx="0">
                  <c:v>Happened to family or friend</c:v>
                </c:pt>
              </c:strCache>
            </c:strRef>
          </c:tx>
          <c:spPr>
            <a:ln w="76200" cap="rnd">
              <a:solidFill>
                <a:srgbClr val="FFB900">
                  <a:alpha val="40000"/>
                </a:srgbClr>
              </a:solidFill>
              <a:round/>
            </a:ln>
            <a:effectLst/>
          </c:spPr>
          <c:marker>
            <c:symbol val="circle"/>
            <c:size val="11"/>
            <c:spPr>
              <a:solidFill>
                <a:srgbClr val="FFB900"/>
              </a:solidFill>
              <a:ln w="12700">
                <a:no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Sheet1!$B$3:$D$3</c:f>
              <c:numCache>
                <c:formatCode>0.0</c:formatCode>
                <c:ptCount val="3"/>
                <c:pt idx="0">
                  <c:v>2.7</c:v>
                </c:pt>
                <c:pt idx="1">
                  <c:v>3.5</c:v>
                </c:pt>
                <c:pt idx="2">
                  <c:v>3.2</c:v>
                </c:pt>
              </c:numCache>
            </c:numRef>
          </c:val>
          <c:smooth val="0"/>
          <c:extLst>
            <c:ext xmlns:c16="http://schemas.microsoft.com/office/drawing/2014/chart" uri="{C3380CC4-5D6E-409C-BE32-E72D297353CC}">
              <c16:uniqueId val="{00000001-D3D7-43E3-A2B1-0945B578298A}"/>
            </c:ext>
          </c:extLst>
        </c:ser>
        <c:ser>
          <c:idx val="2"/>
          <c:order val="2"/>
          <c:tx>
            <c:strRef>
              <c:f>Sheet1!$A$4</c:f>
              <c:strCache>
                <c:ptCount val="1"/>
                <c:pt idx="0">
                  <c:v>Happened to me, family or friend</c:v>
                </c:pt>
              </c:strCache>
            </c:strRef>
          </c:tx>
          <c:spPr>
            <a:ln w="76200" cap="rnd">
              <a:solidFill>
                <a:srgbClr val="00B294">
                  <a:alpha val="40000"/>
                </a:srgbClr>
              </a:solidFill>
              <a:round/>
            </a:ln>
            <a:effectLst/>
          </c:spPr>
          <c:marker>
            <c:symbol val="circle"/>
            <c:size val="11"/>
            <c:spPr>
              <a:solidFill>
                <a:srgbClr val="107C10"/>
              </a:solidFill>
              <a:ln w="12700">
                <a:noFill/>
                <a:round/>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Sheet1!$B$4:$D$4</c:f>
              <c:numCache>
                <c:formatCode>0.0</c:formatCode>
                <c:ptCount val="3"/>
                <c:pt idx="0">
                  <c:v>4.9000000000000004</c:v>
                </c:pt>
                <c:pt idx="1">
                  <c:v>6.2</c:v>
                </c:pt>
                <c:pt idx="2">
                  <c:v>6</c:v>
                </c:pt>
              </c:numCache>
            </c:numRef>
          </c:val>
          <c:smooth val="0"/>
          <c:extLst>
            <c:ext xmlns:c16="http://schemas.microsoft.com/office/drawing/2014/chart" uri="{C3380CC4-5D6E-409C-BE32-E72D297353CC}">
              <c16:uniqueId val="{00000002-D3D7-43E3-A2B1-0945B578298A}"/>
            </c:ext>
          </c:extLst>
        </c:ser>
        <c:dLbls>
          <c:showLegendKey val="0"/>
          <c:showVal val="1"/>
          <c:showCatName val="0"/>
          <c:showSerName val="0"/>
          <c:showPercent val="0"/>
          <c:showBubbleSize val="0"/>
        </c:dLbls>
        <c:marker val="1"/>
        <c:smooth val="0"/>
        <c:axId val="830347024"/>
        <c:axId val="830348336"/>
      </c:lineChart>
      <c:catAx>
        <c:axId val="83034702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830348336"/>
        <c:crosses val="autoZero"/>
        <c:auto val="1"/>
        <c:lblAlgn val="ctr"/>
        <c:lblOffset val="100"/>
        <c:noMultiLvlLbl val="0"/>
      </c:catAx>
      <c:valAx>
        <c:axId val="830348336"/>
        <c:scaling>
          <c:orientation val="minMax"/>
          <c:min val="0.5"/>
        </c:scaling>
        <c:delete val="1"/>
        <c:axPos val="l"/>
        <c:numFmt formatCode="0.0" sourceLinked="1"/>
        <c:majorTickMark val="out"/>
        <c:minorTickMark val="none"/>
        <c:tickLblPos val="nextTo"/>
        <c:crossAx val="830347024"/>
        <c:crosses val="autoZero"/>
        <c:crossBetween val="between"/>
      </c:valAx>
      <c:spPr>
        <a:noFill/>
        <a:ln>
          <a:noFill/>
        </a:ln>
        <a:effectLst/>
      </c:spPr>
    </c:plotArea>
    <c:plotVisOnly val="1"/>
    <c:dispBlanksAs val="gap"/>
    <c:showDLblsOverMax val="0"/>
  </c:chart>
  <c:spPr>
    <a:noFill/>
    <a:ln>
      <a:solidFill>
        <a:schemeClr val="bg1"/>
      </a:solidFill>
    </a:ln>
    <a:effectLst>
      <a:outerShdw blurRad="50800" dist="38100" algn="l" rotWithShape="0">
        <a:prstClr val="black">
          <a:alpha val="40000"/>
        </a:prstClr>
      </a:outerShdw>
    </a:effectLst>
  </c:spPr>
  <c:txPr>
    <a:bodyPr/>
    <a:lstStyle/>
    <a:p>
      <a:pPr>
        <a:defRPr sz="14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sz="1800" dirty="0"/>
              <a:t>Intrusive risks</a:t>
            </a:r>
          </a:p>
        </c:rich>
      </c:tx>
      <c:layout>
        <c:manualLayout>
          <c:xMode val="edge"/>
          <c:yMode val="edge"/>
          <c:x val="2.0746500437445321E-2"/>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Intrusive risks</c:v>
                </c:pt>
              </c:strCache>
            </c:strRef>
          </c:tx>
          <c:spPr>
            <a:ln w="76200" cap="rnd">
              <a:solidFill>
                <a:srgbClr val="002050">
                  <a:alpha val="50000"/>
                </a:srgbClr>
              </a:solidFill>
              <a:round/>
            </a:ln>
            <a:effectLst/>
          </c:spPr>
          <c:marker>
            <c:symbol val="diamond"/>
            <c:size val="14"/>
            <c:spPr>
              <a:solidFill>
                <a:srgbClr val="002050"/>
              </a:solidFill>
              <a:ln w="12700">
                <a:no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2016</c:v>
                </c:pt>
                <c:pt idx="1">
                  <c:v>2017*</c:v>
                </c:pt>
                <c:pt idx="2">
                  <c:v>2018*</c:v>
                </c:pt>
              </c:strCache>
            </c:strRef>
          </c:cat>
          <c:val>
            <c:numRef>
              <c:f>Sheet1!$B$2:$D$2</c:f>
              <c:numCache>
                <c:formatCode>0%</c:formatCode>
                <c:ptCount val="3"/>
                <c:pt idx="0">
                  <c:v>0.503</c:v>
                </c:pt>
                <c:pt idx="1">
                  <c:v>0.58363595663055057</c:v>
                </c:pt>
                <c:pt idx="2">
                  <c:v>0.55735008639620653</c:v>
                </c:pt>
              </c:numCache>
            </c:numRef>
          </c:val>
          <c:smooth val="0"/>
          <c:extLst>
            <c:ext xmlns:c16="http://schemas.microsoft.com/office/drawing/2014/chart" uri="{C3380CC4-5D6E-409C-BE32-E72D297353CC}">
              <c16:uniqueId val="{00000003-5304-41A4-84C3-30F7B975BE34}"/>
            </c:ext>
          </c:extLst>
        </c:ser>
        <c:ser>
          <c:idx val="1"/>
          <c:order val="1"/>
          <c:tx>
            <c:strRef>
              <c:f>Sheet1!$A$3</c:f>
              <c:strCache>
                <c:ptCount val="1"/>
                <c:pt idx="0">
                  <c:v>Unwanted contact</c:v>
                </c:pt>
              </c:strCache>
            </c:strRef>
          </c:tx>
          <c:spPr>
            <a:ln w="76200" cap="rnd">
              <a:solidFill>
                <a:srgbClr val="FFB900">
                  <a:alpha val="40000"/>
                </a:srgbClr>
              </a:solidFill>
              <a:round/>
            </a:ln>
            <a:effectLst/>
          </c:spPr>
          <c:marker>
            <c:symbol val="circle"/>
            <c:size val="11"/>
            <c:spPr>
              <a:solidFill>
                <a:srgbClr val="FFB900"/>
              </a:solidFill>
              <a:ln w="12700">
                <a:no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Sheet1!$B$3:$D$3</c:f>
              <c:numCache>
                <c:formatCode>0%</c:formatCode>
                <c:ptCount val="3"/>
                <c:pt idx="0">
                  <c:v>0.43</c:v>
                </c:pt>
                <c:pt idx="1">
                  <c:v>0.43944206378318218</c:v>
                </c:pt>
                <c:pt idx="2">
                  <c:v>0.39605037747254068</c:v>
                </c:pt>
              </c:numCache>
            </c:numRef>
          </c:val>
          <c:smooth val="0"/>
          <c:extLst>
            <c:ext xmlns:c16="http://schemas.microsoft.com/office/drawing/2014/chart" uri="{C3380CC4-5D6E-409C-BE32-E72D297353CC}">
              <c16:uniqueId val="{00000004-5304-41A4-84C3-30F7B975BE34}"/>
            </c:ext>
          </c:extLst>
        </c:ser>
        <c:ser>
          <c:idx val="2"/>
          <c:order val="2"/>
          <c:tx>
            <c:strRef>
              <c:f>Sheet1!$A$4</c:f>
              <c:strCache>
                <c:ptCount val="1"/>
                <c:pt idx="0">
                  <c:v>Hoaxes/frauds/scams</c:v>
                </c:pt>
              </c:strCache>
            </c:strRef>
          </c:tx>
          <c:spPr>
            <a:ln w="76200" cap="rnd">
              <a:solidFill>
                <a:schemeClr val="accent3">
                  <a:alpha val="30000"/>
                </a:schemeClr>
              </a:solidFill>
              <a:round/>
            </a:ln>
            <a:effectLst/>
          </c:spPr>
          <c:marker>
            <c:symbol val="circle"/>
            <c:size val="11"/>
            <c:spPr>
              <a:solidFill>
                <a:srgbClr val="107C10"/>
              </a:solidFill>
              <a:ln w="12700">
                <a:no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Sheet1!$B$4:$D$4</c:f>
              <c:numCache>
                <c:formatCode>0%</c:formatCode>
                <c:ptCount val="3"/>
                <c:pt idx="1">
                  <c:v>0.28098273306463134</c:v>
                </c:pt>
                <c:pt idx="2">
                  <c:v>0.28413827529416624</c:v>
                </c:pt>
              </c:numCache>
            </c:numRef>
          </c:val>
          <c:smooth val="0"/>
          <c:extLst>
            <c:ext xmlns:c16="http://schemas.microsoft.com/office/drawing/2014/chart" uri="{C3380CC4-5D6E-409C-BE32-E72D297353CC}">
              <c16:uniqueId val="{00000005-5304-41A4-84C3-30F7B975BE34}"/>
            </c:ext>
          </c:extLst>
        </c:ser>
        <c:ser>
          <c:idx val="3"/>
          <c:order val="3"/>
          <c:tx>
            <c:strRef>
              <c:f>Sheet1!$A$5</c:f>
              <c:strCache>
                <c:ptCount val="1"/>
                <c:pt idx="0">
                  <c:v>Hate speech</c:v>
                </c:pt>
              </c:strCache>
            </c:strRef>
          </c:tx>
          <c:spPr>
            <a:ln w="76200" cap="rnd">
              <a:solidFill>
                <a:srgbClr val="002050">
                  <a:alpha val="30000"/>
                </a:srgbClr>
              </a:solidFill>
              <a:round/>
            </a:ln>
            <a:effectLst/>
          </c:spPr>
          <c:marker>
            <c:symbol val="circle"/>
            <c:size val="11"/>
            <c:spPr>
              <a:solidFill>
                <a:schemeClr val="accent4">
                  <a:shade val="80000"/>
                  <a:satMod val="180000"/>
                </a:schemeClr>
              </a:solidFill>
              <a:ln w="12700">
                <a:solidFill>
                  <a:schemeClr val="lt2"/>
                </a:solidFill>
                <a:round/>
              </a:ln>
              <a:effectLst/>
            </c:spPr>
          </c:marker>
          <c:dPt>
            <c:idx val="2"/>
            <c:marker>
              <c:symbol val="circle"/>
              <c:size val="11"/>
              <c:spPr>
                <a:solidFill>
                  <a:srgbClr val="0072C6"/>
                </a:solidFill>
                <a:ln w="12700">
                  <a:solidFill>
                    <a:schemeClr val="lt2"/>
                  </a:solidFill>
                  <a:round/>
                </a:ln>
                <a:effectLst/>
              </c:spPr>
            </c:marker>
            <c:bubble3D val="0"/>
            <c:spPr>
              <a:ln w="76200" cap="rnd">
                <a:solidFill>
                  <a:srgbClr val="0072C6">
                    <a:alpha val="30000"/>
                  </a:srgbClr>
                </a:solidFill>
                <a:round/>
              </a:ln>
              <a:effectLst/>
            </c:spPr>
            <c:extLst>
              <c:ext xmlns:c16="http://schemas.microsoft.com/office/drawing/2014/chart" uri="{C3380CC4-5D6E-409C-BE32-E72D297353CC}">
                <c16:uniqueId val="{00000004-A748-4B75-9D7B-94DB964633E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Sheet1!$B$5:$D$5</c:f>
              <c:numCache>
                <c:formatCode>0%</c:formatCode>
                <c:ptCount val="3"/>
                <c:pt idx="0">
                  <c:v>0.16</c:v>
                </c:pt>
                <c:pt idx="1">
                  <c:v>0.17503446777838616</c:v>
                </c:pt>
                <c:pt idx="2">
                  <c:v>0.1665300498164444</c:v>
                </c:pt>
              </c:numCache>
            </c:numRef>
          </c:val>
          <c:smooth val="0"/>
          <c:extLst>
            <c:ext xmlns:c16="http://schemas.microsoft.com/office/drawing/2014/chart" uri="{C3380CC4-5D6E-409C-BE32-E72D297353CC}">
              <c16:uniqueId val="{00000000-A748-4B75-9D7B-94DB964633E3}"/>
            </c:ext>
          </c:extLst>
        </c:ser>
        <c:ser>
          <c:idx val="4"/>
          <c:order val="4"/>
          <c:tx>
            <c:strRef>
              <c:f>Sheet1!$A$6</c:f>
              <c:strCache>
                <c:ptCount val="1"/>
                <c:pt idx="0">
                  <c:v>Discrimination</c:v>
                </c:pt>
              </c:strCache>
            </c:strRef>
          </c:tx>
          <c:spPr>
            <a:ln w="76200" cap="rnd">
              <a:solidFill>
                <a:schemeClr val="bg1">
                  <a:lumMod val="95000"/>
                  <a:alpha val="30000"/>
                </a:schemeClr>
              </a:solidFill>
              <a:round/>
            </a:ln>
            <a:effectLst/>
          </c:spPr>
          <c:marker>
            <c:symbol val="circle"/>
            <c:size val="11"/>
            <c:spPr>
              <a:solidFill>
                <a:srgbClr val="1048E1"/>
              </a:solidFill>
              <a:ln w="12700">
                <a:solidFill>
                  <a:schemeClr val="lt2"/>
                </a:solidFill>
                <a:round/>
              </a:ln>
              <a:effectLst/>
            </c:spPr>
          </c:marker>
          <c:dLbls>
            <c:dLbl>
              <c:idx val="0"/>
              <c:layout>
                <c:manualLayout>
                  <c:x val="-9.3237915573053387E-2"/>
                  <c:y val="-3.7286324786324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1DB-4278-86C0-30C58BFA2EA8}"/>
                </c:ext>
              </c:extLst>
            </c:dLbl>
            <c:dLbl>
              <c:idx val="1"/>
              <c:layout>
                <c:manualLayout>
                  <c:x val="-7.5876804461942254E-2"/>
                  <c:y val="-3.19444444444445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748-4B75-9D7B-94DB964633E3}"/>
                </c:ext>
              </c:extLst>
            </c:dLbl>
            <c:dLbl>
              <c:idx val="2"/>
              <c:layout>
                <c:manualLayout>
                  <c:x val="-1.7361111111111112E-2"/>
                  <c:y val="-2.40384615384615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177-4056-A8AA-5C9CECB52C0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2016</c:v>
                </c:pt>
                <c:pt idx="1">
                  <c:v>2017*</c:v>
                </c:pt>
                <c:pt idx="2">
                  <c:v>2018*</c:v>
                </c:pt>
              </c:strCache>
            </c:strRef>
          </c:cat>
          <c:val>
            <c:numRef>
              <c:f>Sheet1!$B$6:$D$6</c:f>
              <c:numCache>
                <c:formatCode>0%</c:formatCode>
                <c:ptCount val="3"/>
                <c:pt idx="0">
                  <c:v>0.1</c:v>
                </c:pt>
                <c:pt idx="1">
                  <c:v>0.11738951775703456</c:v>
                </c:pt>
                <c:pt idx="2">
                  <c:v>0.12989169340250312</c:v>
                </c:pt>
              </c:numCache>
            </c:numRef>
          </c:val>
          <c:smooth val="0"/>
          <c:extLst>
            <c:ext xmlns:c16="http://schemas.microsoft.com/office/drawing/2014/chart" uri="{C3380CC4-5D6E-409C-BE32-E72D297353CC}">
              <c16:uniqueId val="{00000001-A748-4B75-9D7B-94DB964633E3}"/>
            </c:ext>
          </c:extLst>
        </c:ser>
        <c:ser>
          <c:idx val="5"/>
          <c:order val="5"/>
          <c:tx>
            <c:strRef>
              <c:f>Sheet1!$A$7</c:f>
              <c:strCache>
                <c:ptCount val="1"/>
                <c:pt idx="0">
                  <c:v>Misogyny</c:v>
                </c:pt>
              </c:strCache>
            </c:strRef>
          </c:tx>
          <c:spPr>
            <a:ln w="76200" cap="rnd">
              <a:solidFill>
                <a:srgbClr val="FF8C00">
                  <a:alpha val="30000"/>
                </a:srgbClr>
              </a:solidFill>
              <a:round/>
            </a:ln>
            <a:effectLst/>
          </c:spPr>
          <c:marker>
            <c:symbol val="circle"/>
            <c:size val="11"/>
            <c:spPr>
              <a:solidFill>
                <a:srgbClr val="FF8C00"/>
              </a:solidFill>
              <a:ln w="12700">
                <a:solidFill>
                  <a:schemeClr val="l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Sheet1!$B$7:$D$7</c:f>
              <c:numCache>
                <c:formatCode>0%</c:formatCode>
                <c:ptCount val="3"/>
                <c:pt idx="1">
                  <c:v>6.3708286598214439E-2</c:v>
                </c:pt>
                <c:pt idx="2">
                  <c:v>6.1393397858162224E-2</c:v>
                </c:pt>
              </c:numCache>
            </c:numRef>
          </c:val>
          <c:smooth val="0"/>
          <c:extLst>
            <c:ext xmlns:c16="http://schemas.microsoft.com/office/drawing/2014/chart" uri="{C3380CC4-5D6E-409C-BE32-E72D297353CC}">
              <c16:uniqueId val="{00000002-A748-4B75-9D7B-94DB964633E3}"/>
            </c:ext>
          </c:extLst>
        </c:ser>
        <c:ser>
          <c:idx val="6"/>
          <c:order val="6"/>
          <c:tx>
            <c:strRef>
              <c:f>Sheet1!$A$8</c:f>
              <c:strCache>
                <c:ptCount val="1"/>
                <c:pt idx="0">
                  <c:v>Terrorism recruiting</c:v>
                </c:pt>
              </c:strCache>
            </c:strRef>
          </c:tx>
          <c:spPr>
            <a:ln w="76200" cap="rnd">
              <a:solidFill>
                <a:srgbClr val="FF8C00">
                  <a:alpha val="30000"/>
                </a:srgbClr>
              </a:solidFill>
              <a:round/>
            </a:ln>
            <a:effectLst/>
          </c:spPr>
          <c:marker>
            <c:symbol val="circle"/>
            <c:size val="11"/>
            <c:spPr>
              <a:solidFill>
                <a:schemeClr val="accent1">
                  <a:lumMod val="60000"/>
                  <a:shade val="80000"/>
                  <a:satMod val="180000"/>
                </a:schemeClr>
              </a:solidFill>
              <a:ln w="12700">
                <a:solidFill>
                  <a:schemeClr val="l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Sheet1!$B$8:$D$8</c:f>
              <c:numCache>
                <c:formatCode>0%</c:formatCode>
                <c:ptCount val="3"/>
                <c:pt idx="0">
                  <c:v>0.01</c:v>
                </c:pt>
                <c:pt idx="1">
                  <c:v>8.9799518072067059E-3</c:v>
                </c:pt>
                <c:pt idx="2">
                  <c:v>8.5398228327003538E-3</c:v>
                </c:pt>
              </c:numCache>
            </c:numRef>
          </c:val>
          <c:smooth val="0"/>
          <c:extLst>
            <c:ext xmlns:c16="http://schemas.microsoft.com/office/drawing/2014/chart" uri="{C3380CC4-5D6E-409C-BE32-E72D297353CC}">
              <c16:uniqueId val="{00000000-C1DB-4278-86C0-30C58BFA2EA8}"/>
            </c:ext>
          </c:extLst>
        </c:ser>
        <c:dLbls>
          <c:showLegendKey val="0"/>
          <c:showVal val="1"/>
          <c:showCatName val="0"/>
          <c:showSerName val="0"/>
          <c:showPercent val="0"/>
          <c:showBubbleSize val="0"/>
        </c:dLbls>
        <c:marker val="1"/>
        <c:smooth val="0"/>
        <c:axId val="830347024"/>
        <c:axId val="830348336"/>
      </c:lineChart>
      <c:catAx>
        <c:axId val="83034702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30348336"/>
        <c:crosses val="autoZero"/>
        <c:auto val="1"/>
        <c:lblAlgn val="ctr"/>
        <c:lblOffset val="100"/>
        <c:noMultiLvlLbl val="0"/>
      </c:catAx>
      <c:valAx>
        <c:axId val="830348336"/>
        <c:scaling>
          <c:orientation val="minMax"/>
          <c:max val="0.60000000000000009"/>
          <c:min val="0"/>
        </c:scaling>
        <c:delete val="1"/>
        <c:axPos val="l"/>
        <c:numFmt formatCode="0%" sourceLinked="1"/>
        <c:majorTickMark val="out"/>
        <c:minorTickMark val="none"/>
        <c:tickLblPos val="nextTo"/>
        <c:crossAx val="83034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tx2"/>
                </a:solidFill>
                <a:latin typeface="+mn-lt"/>
                <a:ea typeface="+mn-ea"/>
                <a:cs typeface="+mn-cs"/>
              </a:defRPr>
            </a:pPr>
            <a:r>
              <a:rPr lang="en-US" sz="1800" dirty="0"/>
              <a:t>Behavioral risks </a:t>
            </a:r>
          </a:p>
        </c:rich>
      </c:tx>
      <c:layout>
        <c:manualLayout>
          <c:xMode val="edge"/>
          <c:yMode val="edge"/>
          <c:x val="2.6302055993000877E-2"/>
          <c:y val="0"/>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Behavioral risks</c:v>
                </c:pt>
              </c:strCache>
            </c:strRef>
          </c:tx>
          <c:spPr>
            <a:ln w="76200" cap="rnd">
              <a:solidFill>
                <a:srgbClr val="002050">
                  <a:alpha val="50000"/>
                </a:srgbClr>
              </a:solidFill>
              <a:round/>
            </a:ln>
            <a:effectLst/>
          </c:spPr>
          <c:marker>
            <c:symbol val="diamond"/>
            <c:size val="14"/>
            <c:spPr>
              <a:solidFill>
                <a:srgbClr val="002050"/>
              </a:solidFill>
              <a:ln w="12700">
                <a:no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2016</c:v>
                </c:pt>
                <c:pt idx="1">
                  <c:v>2017*</c:v>
                </c:pt>
                <c:pt idx="2">
                  <c:v>2018*</c:v>
                </c:pt>
              </c:strCache>
            </c:strRef>
          </c:cat>
          <c:val>
            <c:numRef>
              <c:f>Sheet1!$B$2:$D$2</c:f>
              <c:numCache>
                <c:formatCode>0%</c:formatCode>
                <c:ptCount val="3"/>
                <c:pt idx="0">
                  <c:v>0.39</c:v>
                </c:pt>
                <c:pt idx="1">
                  <c:v>0.40276177984026568</c:v>
                </c:pt>
                <c:pt idx="2">
                  <c:v>0.39944182965416031</c:v>
                </c:pt>
              </c:numCache>
            </c:numRef>
          </c:val>
          <c:smooth val="0"/>
          <c:extLst>
            <c:ext xmlns:c16="http://schemas.microsoft.com/office/drawing/2014/chart" uri="{C3380CC4-5D6E-409C-BE32-E72D297353CC}">
              <c16:uniqueId val="{00000000-D3D7-43E3-A2B1-0945B578298A}"/>
            </c:ext>
          </c:extLst>
        </c:ser>
        <c:ser>
          <c:idx val="1"/>
          <c:order val="1"/>
          <c:tx>
            <c:strRef>
              <c:f>Sheet1!$A$3</c:f>
              <c:strCache>
                <c:ptCount val="1"/>
                <c:pt idx="0">
                  <c:v>Treated mean</c:v>
                </c:pt>
              </c:strCache>
            </c:strRef>
          </c:tx>
          <c:spPr>
            <a:ln w="76200" cap="rnd">
              <a:solidFill>
                <a:srgbClr val="FFB900">
                  <a:alpha val="40000"/>
                </a:srgbClr>
              </a:solidFill>
              <a:round/>
            </a:ln>
            <a:effectLst/>
          </c:spPr>
          <c:marker>
            <c:symbol val="circle"/>
            <c:size val="11"/>
            <c:spPr>
              <a:solidFill>
                <a:srgbClr val="FFB900"/>
              </a:solidFill>
              <a:ln w="12700">
                <a:noFill/>
                <a:round/>
              </a:ln>
              <a:effectLst/>
            </c:spPr>
          </c:marker>
          <c:dLbls>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E8-43B0-B28A-5B48BC2F1B6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Sheet1!$B$3:$D$3</c:f>
              <c:numCache>
                <c:formatCode>0%</c:formatCode>
                <c:ptCount val="3"/>
                <c:pt idx="0">
                  <c:v>0.22</c:v>
                </c:pt>
                <c:pt idx="1">
                  <c:v>0.2222906081964599</c:v>
                </c:pt>
                <c:pt idx="2">
                  <c:v>0.22792475050902725</c:v>
                </c:pt>
              </c:numCache>
            </c:numRef>
          </c:val>
          <c:smooth val="0"/>
          <c:extLst>
            <c:ext xmlns:c16="http://schemas.microsoft.com/office/drawing/2014/chart" uri="{C3380CC4-5D6E-409C-BE32-E72D297353CC}">
              <c16:uniqueId val="{00000001-D3D7-43E3-A2B1-0945B578298A}"/>
            </c:ext>
          </c:extLst>
        </c:ser>
        <c:ser>
          <c:idx val="2"/>
          <c:order val="2"/>
          <c:tx>
            <c:strRef>
              <c:f>Sheet1!$A$4</c:f>
              <c:strCache>
                <c:ptCount val="1"/>
                <c:pt idx="0">
                  <c:v>Trolling</c:v>
                </c:pt>
              </c:strCache>
            </c:strRef>
          </c:tx>
          <c:spPr>
            <a:ln w="76200" cap="rnd">
              <a:solidFill>
                <a:schemeClr val="accent3">
                  <a:alpha val="30000"/>
                </a:schemeClr>
              </a:solidFill>
              <a:round/>
            </a:ln>
            <a:effectLst/>
          </c:spPr>
          <c:marker>
            <c:symbol val="circle"/>
            <c:size val="11"/>
            <c:spPr>
              <a:solidFill>
                <a:srgbClr val="107C10"/>
              </a:solidFill>
              <a:ln w="12700">
                <a:no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Sheet1!$B$4:$D$4</c:f>
              <c:numCache>
                <c:formatCode>0%</c:formatCode>
                <c:ptCount val="3"/>
                <c:pt idx="0">
                  <c:v>0.21</c:v>
                </c:pt>
                <c:pt idx="1">
                  <c:v>0.19800255956091298</c:v>
                </c:pt>
                <c:pt idx="2">
                  <c:v>0.18781274692397867</c:v>
                </c:pt>
              </c:numCache>
            </c:numRef>
          </c:val>
          <c:smooth val="0"/>
          <c:extLst>
            <c:ext xmlns:c16="http://schemas.microsoft.com/office/drawing/2014/chart" uri="{C3380CC4-5D6E-409C-BE32-E72D297353CC}">
              <c16:uniqueId val="{00000002-D3D7-43E3-A2B1-0945B578298A}"/>
            </c:ext>
          </c:extLst>
        </c:ser>
        <c:ser>
          <c:idx val="3"/>
          <c:order val="3"/>
          <c:tx>
            <c:strRef>
              <c:f>Sheet1!$A$5</c:f>
              <c:strCache>
                <c:ptCount val="1"/>
                <c:pt idx="0">
                  <c:v>Online harassment</c:v>
                </c:pt>
              </c:strCache>
            </c:strRef>
          </c:tx>
          <c:spPr>
            <a:ln w="76200" cap="rnd">
              <a:solidFill>
                <a:schemeClr val="accent4">
                  <a:alpha val="30000"/>
                </a:schemeClr>
              </a:solidFill>
              <a:round/>
            </a:ln>
            <a:effectLst/>
          </c:spPr>
          <c:marker>
            <c:symbol val="circle"/>
            <c:size val="11"/>
            <c:spPr>
              <a:solidFill>
                <a:schemeClr val="accent4">
                  <a:shade val="80000"/>
                  <a:satMod val="180000"/>
                </a:schemeClr>
              </a:solidFill>
              <a:ln w="12700">
                <a:solidFill>
                  <a:schemeClr val="l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Sheet1!$B$5:$D$5</c:f>
              <c:numCache>
                <c:formatCode>0%</c:formatCode>
                <c:ptCount val="3"/>
                <c:pt idx="0">
                  <c:v>0.17</c:v>
                </c:pt>
                <c:pt idx="1">
                  <c:v>0.14895266279983865</c:v>
                </c:pt>
                <c:pt idx="2">
                  <c:v>0.15407425892913665</c:v>
                </c:pt>
              </c:numCache>
            </c:numRef>
          </c:val>
          <c:smooth val="0"/>
          <c:extLst>
            <c:ext xmlns:c16="http://schemas.microsoft.com/office/drawing/2014/chart" uri="{C3380CC4-5D6E-409C-BE32-E72D297353CC}">
              <c16:uniqueId val="{00000000-6C13-4BD5-9770-D5A532DA4D56}"/>
            </c:ext>
          </c:extLst>
        </c:ser>
        <c:ser>
          <c:idx val="4"/>
          <c:order val="4"/>
          <c:tx>
            <c:strRef>
              <c:f>Sheet1!$A$6</c:f>
              <c:strCache>
                <c:ptCount val="1"/>
                <c:pt idx="0">
                  <c:v>Microagression</c:v>
                </c:pt>
              </c:strCache>
            </c:strRef>
          </c:tx>
          <c:spPr>
            <a:ln w="76200" cap="rnd">
              <a:solidFill>
                <a:schemeClr val="accent6">
                  <a:alpha val="30000"/>
                </a:schemeClr>
              </a:solidFill>
              <a:round/>
            </a:ln>
            <a:effectLst/>
          </c:spPr>
          <c:marker>
            <c:symbol val="circle"/>
            <c:size val="11"/>
            <c:spPr>
              <a:solidFill>
                <a:schemeClr val="accent5">
                  <a:shade val="80000"/>
                  <a:satMod val="180000"/>
                </a:schemeClr>
              </a:solidFill>
              <a:ln w="12700">
                <a:solidFill>
                  <a:schemeClr val="lt2"/>
                </a:solidFill>
                <a:round/>
              </a:ln>
              <a:effectLst/>
            </c:spPr>
          </c:marker>
          <c:dLbls>
            <c:dLbl>
              <c:idx val="2"/>
              <c:layout>
                <c:manualLayout>
                  <c:x val="0"/>
                  <c:y val="-2.13675213675214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13-4BD5-9770-D5A532DA4D5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2016</c:v>
                </c:pt>
                <c:pt idx="1">
                  <c:v>2017*</c:v>
                </c:pt>
                <c:pt idx="2">
                  <c:v>2018*</c:v>
                </c:pt>
              </c:strCache>
            </c:strRef>
          </c:cat>
          <c:val>
            <c:numRef>
              <c:f>Sheet1!$B$6:$D$6</c:f>
              <c:numCache>
                <c:formatCode>0%</c:formatCode>
                <c:ptCount val="3"/>
                <c:pt idx="1">
                  <c:v>0.12603351439793314</c:v>
                </c:pt>
                <c:pt idx="2">
                  <c:v>0.10910298967907876</c:v>
                </c:pt>
              </c:numCache>
            </c:numRef>
          </c:val>
          <c:smooth val="0"/>
          <c:extLst>
            <c:ext xmlns:c16="http://schemas.microsoft.com/office/drawing/2014/chart" uri="{C3380CC4-5D6E-409C-BE32-E72D297353CC}">
              <c16:uniqueId val="{00000001-6C13-4BD5-9770-D5A532DA4D56}"/>
            </c:ext>
          </c:extLst>
        </c:ser>
        <c:ser>
          <c:idx val="5"/>
          <c:order val="5"/>
          <c:tx>
            <c:strRef>
              <c:f>Sheet1!$A$7</c:f>
              <c:strCache>
                <c:ptCount val="1"/>
                <c:pt idx="0">
                  <c:v>Cyberbullying</c:v>
                </c:pt>
              </c:strCache>
            </c:strRef>
          </c:tx>
          <c:spPr>
            <a:ln w="76200" cap="rnd">
              <a:solidFill>
                <a:schemeClr val="accent6">
                  <a:alpha val="30000"/>
                </a:schemeClr>
              </a:solidFill>
              <a:round/>
            </a:ln>
            <a:effectLst/>
          </c:spPr>
          <c:marker>
            <c:symbol val="circle"/>
            <c:size val="11"/>
            <c:spPr>
              <a:solidFill>
                <a:schemeClr val="accent6">
                  <a:shade val="80000"/>
                  <a:satMod val="180000"/>
                </a:schemeClr>
              </a:solidFill>
              <a:ln w="12700">
                <a:solidFill>
                  <a:schemeClr val="l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Sheet1!$B$7:$D$7</c:f>
              <c:numCache>
                <c:formatCode>0%</c:formatCode>
                <c:ptCount val="3"/>
                <c:pt idx="0">
                  <c:v>0.09</c:v>
                </c:pt>
                <c:pt idx="1">
                  <c:v>8.7738127464308147E-2</c:v>
                </c:pt>
                <c:pt idx="2">
                  <c:v>9.5643549521118809E-2</c:v>
                </c:pt>
              </c:numCache>
            </c:numRef>
          </c:val>
          <c:smooth val="0"/>
          <c:extLst>
            <c:ext xmlns:c16="http://schemas.microsoft.com/office/drawing/2014/chart" uri="{C3380CC4-5D6E-409C-BE32-E72D297353CC}">
              <c16:uniqueId val="{00000002-6C13-4BD5-9770-D5A532DA4D56}"/>
            </c:ext>
          </c:extLst>
        </c:ser>
        <c:ser>
          <c:idx val="6"/>
          <c:order val="6"/>
          <c:tx>
            <c:strRef>
              <c:f>Sheet1!$A$8</c:f>
              <c:strCache>
                <c:ptCount val="1"/>
                <c:pt idx="0">
                  <c:v>Swatting</c:v>
                </c:pt>
              </c:strCache>
            </c:strRef>
          </c:tx>
          <c:spPr>
            <a:ln w="76200" cap="rnd">
              <a:solidFill>
                <a:schemeClr val="bg1">
                  <a:alpha val="30000"/>
                </a:schemeClr>
              </a:solidFill>
              <a:round/>
            </a:ln>
            <a:effectLst/>
          </c:spPr>
          <c:marker>
            <c:symbol val="circle"/>
            <c:size val="11"/>
            <c:spPr>
              <a:solidFill>
                <a:schemeClr val="accent1">
                  <a:lumMod val="60000"/>
                  <a:shade val="80000"/>
                  <a:satMod val="180000"/>
                </a:schemeClr>
              </a:solidFill>
              <a:ln w="12700">
                <a:solidFill>
                  <a:schemeClr val="l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Sheet1!$B$8:$D$8</c:f>
              <c:numCache>
                <c:formatCode>0%</c:formatCode>
                <c:ptCount val="3"/>
                <c:pt idx="0">
                  <c:v>0.03</c:v>
                </c:pt>
                <c:pt idx="1">
                  <c:v>2.7982276935586022E-2</c:v>
                </c:pt>
                <c:pt idx="2">
                  <c:v>2.4762609647778308E-2</c:v>
                </c:pt>
              </c:numCache>
            </c:numRef>
          </c:val>
          <c:smooth val="0"/>
          <c:extLst>
            <c:ext xmlns:c16="http://schemas.microsoft.com/office/drawing/2014/chart" uri="{C3380CC4-5D6E-409C-BE32-E72D297353CC}">
              <c16:uniqueId val="{00000003-6C13-4BD5-9770-D5A532DA4D56}"/>
            </c:ext>
          </c:extLst>
        </c:ser>
        <c:dLbls>
          <c:showLegendKey val="0"/>
          <c:showVal val="1"/>
          <c:showCatName val="0"/>
          <c:showSerName val="0"/>
          <c:showPercent val="0"/>
          <c:showBubbleSize val="0"/>
        </c:dLbls>
        <c:marker val="1"/>
        <c:smooth val="0"/>
        <c:axId val="830347024"/>
        <c:axId val="830348336"/>
      </c:lineChart>
      <c:catAx>
        <c:axId val="83034702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30348336"/>
        <c:crosses val="autoZero"/>
        <c:auto val="1"/>
        <c:lblAlgn val="ctr"/>
        <c:lblOffset val="100"/>
        <c:noMultiLvlLbl val="0"/>
      </c:catAx>
      <c:valAx>
        <c:axId val="830348336"/>
        <c:scaling>
          <c:orientation val="minMax"/>
          <c:max val="0.5"/>
          <c:min val="0"/>
        </c:scaling>
        <c:delete val="1"/>
        <c:axPos val="l"/>
        <c:numFmt formatCode="0%" sourceLinked="1"/>
        <c:majorTickMark val="out"/>
        <c:minorTickMark val="none"/>
        <c:tickLblPos val="nextTo"/>
        <c:crossAx val="83034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Any</c:v>
                </c:pt>
              </c:strCache>
            </c:strRef>
          </c:tx>
          <c:spPr>
            <a:solidFill>
              <a:srgbClr val="FFB900"/>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Behavioral</c:v>
                </c:pt>
                <c:pt idx="1">
                  <c:v>Unwanted contact</c:v>
                </c:pt>
                <c:pt idx="2">
                  <c:v>Sexual</c:v>
                </c:pt>
                <c:pt idx="3">
                  <c:v>Hoaxes, scams &amp; frauds</c:v>
                </c:pt>
              </c:strCache>
            </c:strRef>
          </c:cat>
          <c:val>
            <c:numRef>
              <c:f>Sheet1!$B$2:$B$5</c:f>
              <c:numCache>
                <c:formatCode>0%</c:formatCode>
                <c:ptCount val="4"/>
                <c:pt idx="0">
                  <c:v>0.39944182965416031</c:v>
                </c:pt>
                <c:pt idx="1">
                  <c:v>0.39605037747254068</c:v>
                </c:pt>
                <c:pt idx="2">
                  <c:v>0.34</c:v>
                </c:pt>
                <c:pt idx="3">
                  <c:v>0.28000000000000003</c:v>
                </c:pt>
              </c:numCache>
            </c:numRef>
          </c:val>
          <c:extLst>
            <c:ext xmlns:c16="http://schemas.microsoft.com/office/drawing/2014/chart" uri="{C3380CC4-5D6E-409C-BE32-E72D297353CC}">
              <c16:uniqueId val="{00000000-B9FF-404F-A39B-98A8D38EE17A}"/>
            </c:ext>
          </c:extLst>
        </c:ser>
        <c:dLbls>
          <c:showLegendKey val="0"/>
          <c:showVal val="1"/>
          <c:showCatName val="0"/>
          <c:showSerName val="0"/>
          <c:showPercent val="0"/>
          <c:showBubbleSize val="0"/>
        </c:dLbls>
        <c:gapWidth val="50"/>
        <c:axId val="845376336"/>
        <c:axId val="845375680"/>
      </c:barChart>
      <c:catAx>
        <c:axId val="845376336"/>
        <c:scaling>
          <c:orientation val="minMax"/>
        </c:scaling>
        <c:delete val="1"/>
        <c:axPos val="b"/>
        <c:numFmt formatCode="General" sourceLinked="1"/>
        <c:majorTickMark val="out"/>
        <c:minorTickMark val="none"/>
        <c:tickLblPos val="nextTo"/>
        <c:crossAx val="845375680"/>
        <c:crosses val="autoZero"/>
        <c:auto val="1"/>
        <c:lblAlgn val="ctr"/>
        <c:lblOffset val="100"/>
        <c:noMultiLvlLbl val="0"/>
      </c:catAx>
      <c:valAx>
        <c:axId val="845375680"/>
        <c:scaling>
          <c:orientation val="minMax"/>
          <c:max val="0.5"/>
        </c:scaling>
        <c:delete val="1"/>
        <c:axPos val="l"/>
        <c:numFmt formatCode="0%" sourceLinked="1"/>
        <c:majorTickMark val="out"/>
        <c:minorTickMark val="none"/>
        <c:tickLblPos val="nextTo"/>
        <c:crossAx val="84537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r>
              <a:rPr lang="en-US" sz="1800" dirty="0"/>
              <a:t>Sexual risks</a:t>
            </a:r>
          </a:p>
        </c:rich>
      </c:tx>
      <c:layout>
        <c:manualLayout>
          <c:xMode val="edge"/>
          <c:yMode val="edge"/>
          <c:x val="2.0746500437445321E-2"/>
          <c:y val="0"/>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Sexual risks</c:v>
                </c:pt>
              </c:strCache>
            </c:strRef>
          </c:tx>
          <c:spPr>
            <a:ln w="76200" cap="rnd">
              <a:solidFill>
                <a:srgbClr val="002050">
                  <a:alpha val="50000"/>
                </a:srgbClr>
              </a:solidFill>
              <a:round/>
            </a:ln>
            <a:effectLst/>
          </c:spPr>
          <c:marker>
            <c:symbol val="diamond"/>
            <c:size val="14"/>
            <c:spPr>
              <a:solidFill>
                <a:srgbClr val="002050"/>
              </a:solidFill>
              <a:ln w="12700">
                <a:no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2016</c:v>
                </c:pt>
                <c:pt idx="1">
                  <c:v>2017*</c:v>
                </c:pt>
                <c:pt idx="2">
                  <c:v>2018*</c:v>
                </c:pt>
              </c:strCache>
            </c:strRef>
          </c:cat>
          <c:val>
            <c:numRef>
              <c:f>Sheet1!$B$2:$D$2</c:f>
              <c:numCache>
                <c:formatCode>0%</c:formatCode>
                <c:ptCount val="3"/>
                <c:pt idx="0">
                  <c:v>0.3</c:v>
                </c:pt>
                <c:pt idx="1">
                  <c:v>0.31828551061012317</c:v>
                </c:pt>
                <c:pt idx="2">
                  <c:v>0.33853821976627119</c:v>
                </c:pt>
              </c:numCache>
            </c:numRef>
          </c:val>
          <c:smooth val="0"/>
          <c:extLst>
            <c:ext xmlns:c16="http://schemas.microsoft.com/office/drawing/2014/chart" uri="{C3380CC4-5D6E-409C-BE32-E72D297353CC}">
              <c16:uniqueId val="{00000003-5304-41A4-84C3-30F7B975BE34}"/>
            </c:ext>
          </c:extLst>
        </c:ser>
        <c:ser>
          <c:idx val="1"/>
          <c:order val="1"/>
          <c:tx>
            <c:strRef>
              <c:f>Sheet1!$A$3</c:f>
              <c:strCache>
                <c:ptCount val="1"/>
                <c:pt idx="0">
                  <c:v>Sexting (any)</c:v>
                </c:pt>
              </c:strCache>
            </c:strRef>
          </c:tx>
          <c:spPr>
            <a:ln w="76200" cap="rnd">
              <a:solidFill>
                <a:srgbClr val="FFB900">
                  <a:alpha val="40000"/>
                </a:srgbClr>
              </a:solidFill>
              <a:round/>
            </a:ln>
            <a:effectLst/>
          </c:spPr>
          <c:marker>
            <c:symbol val="circle"/>
            <c:size val="11"/>
            <c:spPr>
              <a:solidFill>
                <a:srgbClr val="FFB900"/>
              </a:solidFill>
              <a:ln w="12700">
                <a:no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Sheet1!$B$3:$D$3</c:f>
              <c:numCache>
                <c:formatCode>0%</c:formatCode>
                <c:ptCount val="3"/>
                <c:pt idx="0">
                  <c:v>0.24</c:v>
                </c:pt>
                <c:pt idx="1">
                  <c:v>0.26</c:v>
                </c:pt>
                <c:pt idx="2">
                  <c:v>0.25</c:v>
                </c:pt>
              </c:numCache>
            </c:numRef>
          </c:val>
          <c:smooth val="0"/>
          <c:extLst>
            <c:ext xmlns:c16="http://schemas.microsoft.com/office/drawing/2014/chart" uri="{C3380CC4-5D6E-409C-BE32-E72D297353CC}">
              <c16:uniqueId val="{00000004-5304-41A4-84C3-30F7B975BE34}"/>
            </c:ext>
          </c:extLst>
        </c:ser>
        <c:ser>
          <c:idx val="2"/>
          <c:order val="2"/>
          <c:tx>
            <c:strRef>
              <c:f>Sheet1!$A$4</c:f>
              <c:strCache>
                <c:ptCount val="1"/>
                <c:pt idx="0">
                  <c:v>Unwanted sexual attention</c:v>
                </c:pt>
              </c:strCache>
            </c:strRef>
          </c:tx>
          <c:spPr>
            <a:ln w="76200" cap="rnd">
              <a:solidFill>
                <a:schemeClr val="accent3">
                  <a:alpha val="30000"/>
                </a:schemeClr>
              </a:solidFill>
              <a:round/>
            </a:ln>
            <a:effectLst/>
          </c:spPr>
          <c:marker>
            <c:symbol val="circle"/>
            <c:size val="11"/>
            <c:spPr>
              <a:solidFill>
                <a:srgbClr val="107C10"/>
              </a:solidFill>
              <a:ln w="12700">
                <a:noFill/>
                <a:round/>
              </a:ln>
              <a:effectLst/>
            </c:spPr>
          </c:marker>
          <c:dLbls>
            <c:dLbl>
              <c:idx val="2"/>
              <c:layout>
                <c:manualLayout>
                  <c:x val="-7.2404582239720031E-2"/>
                  <c:y val="-3.7286324786324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BC-4E8F-8416-7F2B9A9FCC4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Sheet1!$B$4:$D$4</c:f>
              <c:numCache>
                <c:formatCode>General</c:formatCode>
                <c:ptCount val="3"/>
                <c:pt idx="2" formatCode="0%">
                  <c:v>0.16086396219196253</c:v>
                </c:pt>
              </c:numCache>
            </c:numRef>
          </c:val>
          <c:smooth val="0"/>
          <c:extLst>
            <c:ext xmlns:c16="http://schemas.microsoft.com/office/drawing/2014/chart" uri="{C3380CC4-5D6E-409C-BE32-E72D297353CC}">
              <c16:uniqueId val="{00000005-5304-41A4-84C3-30F7B975BE34}"/>
            </c:ext>
          </c:extLst>
        </c:ser>
        <c:ser>
          <c:idx val="3"/>
          <c:order val="3"/>
          <c:tx>
            <c:strRef>
              <c:f>Sheet1!$A$5</c:f>
              <c:strCache>
                <c:ptCount val="1"/>
                <c:pt idx="0">
                  <c:v>Sexual solicitation</c:v>
                </c:pt>
              </c:strCache>
            </c:strRef>
          </c:tx>
          <c:spPr>
            <a:ln w="76200" cap="rnd">
              <a:solidFill>
                <a:srgbClr val="002050">
                  <a:alpha val="30000"/>
                </a:srgbClr>
              </a:solidFill>
              <a:round/>
            </a:ln>
            <a:effectLst/>
          </c:spPr>
          <c:marker>
            <c:symbol val="circle"/>
            <c:size val="11"/>
            <c:spPr>
              <a:solidFill>
                <a:schemeClr val="accent4">
                  <a:shade val="80000"/>
                  <a:satMod val="180000"/>
                </a:schemeClr>
              </a:solidFill>
              <a:ln w="12700">
                <a:solidFill>
                  <a:schemeClr val="lt2"/>
                </a:solidFill>
                <a:round/>
              </a:ln>
              <a:effectLst/>
            </c:spPr>
          </c:marker>
          <c:dPt>
            <c:idx val="2"/>
            <c:marker>
              <c:symbol val="circle"/>
              <c:size val="11"/>
              <c:spPr>
                <a:solidFill>
                  <a:srgbClr val="0072C6"/>
                </a:solidFill>
                <a:ln w="12700">
                  <a:solidFill>
                    <a:schemeClr val="lt2"/>
                  </a:solidFill>
                  <a:round/>
                </a:ln>
                <a:effectLst/>
              </c:spPr>
            </c:marker>
            <c:bubble3D val="0"/>
            <c:spPr>
              <a:ln w="76200" cap="rnd">
                <a:solidFill>
                  <a:srgbClr val="0072C6">
                    <a:alpha val="30000"/>
                  </a:srgbClr>
                </a:solidFill>
                <a:round/>
              </a:ln>
              <a:effectLst/>
            </c:spPr>
            <c:extLst>
              <c:ext xmlns:c16="http://schemas.microsoft.com/office/drawing/2014/chart" uri="{C3380CC4-5D6E-409C-BE32-E72D297353CC}">
                <c16:uniqueId val="{00000004-A748-4B75-9D7B-94DB964633E3}"/>
              </c:ext>
            </c:extLst>
          </c:dPt>
          <c:dLbls>
            <c:dLbl>
              <c:idx val="2"/>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748-4B75-9D7B-94DB964633E3}"/>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Sheet1!$B$5:$D$5</c:f>
              <c:numCache>
                <c:formatCode>0%</c:formatCode>
                <c:ptCount val="3"/>
                <c:pt idx="0">
                  <c:v>0.14230000000000001</c:v>
                </c:pt>
                <c:pt idx="1">
                  <c:v>0.1571135323117889</c:v>
                </c:pt>
                <c:pt idx="2">
                  <c:v>0.14726217198741781</c:v>
                </c:pt>
              </c:numCache>
            </c:numRef>
          </c:val>
          <c:smooth val="0"/>
          <c:extLst>
            <c:ext xmlns:c16="http://schemas.microsoft.com/office/drawing/2014/chart" uri="{C3380CC4-5D6E-409C-BE32-E72D297353CC}">
              <c16:uniqueId val="{00000000-A748-4B75-9D7B-94DB964633E3}"/>
            </c:ext>
          </c:extLst>
        </c:ser>
        <c:ser>
          <c:idx val="4"/>
          <c:order val="4"/>
          <c:tx>
            <c:strRef>
              <c:f>Sheet1!$A$6</c:f>
              <c:strCache>
                <c:ptCount val="1"/>
                <c:pt idx="0">
                  <c:v>Sextortion</c:v>
                </c:pt>
              </c:strCache>
            </c:strRef>
          </c:tx>
          <c:spPr>
            <a:ln w="76200" cap="rnd">
              <a:solidFill>
                <a:schemeClr val="bg1">
                  <a:lumMod val="95000"/>
                  <a:alpha val="30000"/>
                </a:schemeClr>
              </a:solidFill>
              <a:round/>
            </a:ln>
            <a:effectLst/>
          </c:spPr>
          <c:marker>
            <c:symbol val="circle"/>
            <c:size val="11"/>
            <c:spPr>
              <a:solidFill>
                <a:srgbClr val="1048E1"/>
              </a:solidFill>
              <a:ln w="12700">
                <a:solidFill>
                  <a:schemeClr val="l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Sheet1!$B$6:$D$6</c:f>
              <c:numCache>
                <c:formatCode>0%</c:formatCode>
                <c:ptCount val="3"/>
                <c:pt idx="0">
                  <c:v>2.4799999999999999E-2</c:v>
                </c:pt>
                <c:pt idx="1">
                  <c:v>2.7539651135080282E-2</c:v>
                </c:pt>
                <c:pt idx="2">
                  <c:v>2.6143610197256351E-2</c:v>
                </c:pt>
              </c:numCache>
            </c:numRef>
          </c:val>
          <c:smooth val="0"/>
          <c:extLst>
            <c:ext xmlns:c16="http://schemas.microsoft.com/office/drawing/2014/chart" uri="{C3380CC4-5D6E-409C-BE32-E72D297353CC}">
              <c16:uniqueId val="{00000001-A748-4B75-9D7B-94DB964633E3}"/>
            </c:ext>
          </c:extLst>
        </c:ser>
        <c:ser>
          <c:idx val="5"/>
          <c:order val="5"/>
          <c:tx>
            <c:strRef>
              <c:f>Sheet1!$A$7</c:f>
              <c:strCache>
                <c:ptCount val="1"/>
                <c:pt idx="0">
                  <c:v>"Revenge porn"</c:v>
                </c:pt>
              </c:strCache>
            </c:strRef>
          </c:tx>
          <c:spPr>
            <a:ln w="76200" cap="rnd">
              <a:solidFill>
                <a:srgbClr val="FF8C00">
                  <a:alpha val="30000"/>
                </a:srgbClr>
              </a:solidFill>
              <a:round/>
            </a:ln>
            <a:effectLst/>
          </c:spPr>
          <c:marker>
            <c:symbol val="circle"/>
            <c:size val="11"/>
            <c:spPr>
              <a:solidFill>
                <a:srgbClr val="FF8C00"/>
              </a:solidFill>
              <a:ln w="12700">
                <a:solidFill>
                  <a:schemeClr val="lt2"/>
                </a:solidFill>
                <a:round/>
              </a:ln>
              <a:effectLst/>
            </c:spPr>
          </c:marker>
          <c:cat>
            <c:strRef>
              <c:f>Sheet1!$B$1:$D$1</c:f>
              <c:strCache>
                <c:ptCount val="3"/>
                <c:pt idx="0">
                  <c:v>2016</c:v>
                </c:pt>
                <c:pt idx="1">
                  <c:v>2017*</c:v>
                </c:pt>
                <c:pt idx="2">
                  <c:v>2018*</c:v>
                </c:pt>
              </c:strCache>
            </c:strRef>
          </c:cat>
          <c:val>
            <c:numRef>
              <c:f>Sheet1!$B$7:$D$7</c:f>
              <c:numCache>
                <c:formatCode>0%</c:formatCode>
                <c:ptCount val="3"/>
                <c:pt idx="0">
                  <c:v>2.4199999999999999E-2</c:v>
                </c:pt>
                <c:pt idx="1">
                  <c:v>2.7145673529451783E-2</c:v>
                </c:pt>
                <c:pt idx="2">
                  <c:v>2.5479767179560787E-2</c:v>
                </c:pt>
              </c:numCache>
            </c:numRef>
          </c:val>
          <c:smooth val="0"/>
          <c:extLst>
            <c:ext xmlns:c16="http://schemas.microsoft.com/office/drawing/2014/chart" uri="{C3380CC4-5D6E-409C-BE32-E72D297353CC}">
              <c16:uniqueId val="{00000002-A748-4B75-9D7B-94DB964633E3}"/>
            </c:ext>
          </c:extLst>
        </c:ser>
        <c:ser>
          <c:idx val="6"/>
          <c:order val="6"/>
          <c:tx>
            <c:strRef>
              <c:f>Sheet1!$A$8</c:f>
              <c:strCache>
                <c:ptCount val="1"/>
                <c:pt idx="0">
                  <c:v>w/o Unwanted sexual attention</c:v>
                </c:pt>
              </c:strCache>
            </c:strRef>
          </c:tx>
          <c:spPr>
            <a:ln w="12700" cap="rnd">
              <a:solidFill>
                <a:schemeClr val="bg1"/>
              </a:solidFill>
              <a:prstDash val="sysDash"/>
              <a:round/>
            </a:ln>
            <a:effectLst/>
          </c:spPr>
          <c:marker>
            <c:symbol val="circle"/>
            <c:size val="11"/>
            <c:spPr>
              <a:solidFill>
                <a:schemeClr val="accent1">
                  <a:lumMod val="60000"/>
                  <a:shade val="80000"/>
                  <a:satMod val="180000"/>
                </a:schemeClr>
              </a:solidFill>
              <a:ln w="12700">
                <a:solidFill>
                  <a:schemeClr val="lt2"/>
                </a:solidFill>
                <a:round/>
              </a:ln>
              <a:effectLst/>
            </c:spPr>
          </c:marker>
          <c:dLbls>
            <c:dLbl>
              <c:idx val="1"/>
              <c:delete val="1"/>
              <c:extLst>
                <c:ext xmlns:c15="http://schemas.microsoft.com/office/drawing/2012/chart" uri="{CE6537A1-D6FC-4f65-9D91-7224C49458BB}"/>
                <c:ext xmlns:c16="http://schemas.microsoft.com/office/drawing/2014/chart" uri="{C3380CC4-5D6E-409C-BE32-E72D297353CC}">
                  <c16:uniqueId val="{00000004-6CB5-48E6-B695-AB242D73AAD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Sheet1!$B$8:$D$8</c:f>
              <c:numCache>
                <c:formatCode>0%</c:formatCode>
                <c:ptCount val="3"/>
                <c:pt idx="1">
                  <c:v>0.32</c:v>
                </c:pt>
                <c:pt idx="2">
                  <c:v>0.30773620778606159</c:v>
                </c:pt>
              </c:numCache>
            </c:numRef>
          </c:val>
          <c:smooth val="0"/>
          <c:extLst>
            <c:ext xmlns:c16="http://schemas.microsoft.com/office/drawing/2014/chart" uri="{C3380CC4-5D6E-409C-BE32-E72D297353CC}">
              <c16:uniqueId val="{00000008-A748-4B75-9D7B-94DB964633E3}"/>
            </c:ext>
          </c:extLst>
        </c:ser>
        <c:dLbls>
          <c:showLegendKey val="0"/>
          <c:showVal val="0"/>
          <c:showCatName val="0"/>
          <c:showSerName val="0"/>
          <c:showPercent val="0"/>
          <c:showBubbleSize val="0"/>
        </c:dLbls>
        <c:marker val="1"/>
        <c:smooth val="0"/>
        <c:axId val="830347024"/>
        <c:axId val="830348336"/>
      </c:lineChart>
      <c:catAx>
        <c:axId val="83034702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30348336"/>
        <c:crosses val="autoZero"/>
        <c:auto val="1"/>
        <c:lblAlgn val="ctr"/>
        <c:lblOffset val="100"/>
        <c:noMultiLvlLbl val="0"/>
      </c:catAx>
      <c:valAx>
        <c:axId val="830348336"/>
        <c:scaling>
          <c:orientation val="minMax"/>
          <c:max val="0.4"/>
          <c:min val="0"/>
        </c:scaling>
        <c:delete val="1"/>
        <c:axPos val="l"/>
        <c:numFmt formatCode="0%" sourceLinked="1"/>
        <c:majorTickMark val="out"/>
        <c:minorTickMark val="none"/>
        <c:tickLblPos val="nextTo"/>
        <c:crossAx val="83034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tx2"/>
                </a:solidFill>
                <a:latin typeface="+mn-lt"/>
                <a:ea typeface="+mn-ea"/>
                <a:cs typeface="+mn-cs"/>
              </a:defRPr>
            </a:pPr>
            <a:r>
              <a:rPr lang="en-US" sz="1800" dirty="0"/>
              <a:t>Reputational risks </a:t>
            </a:r>
          </a:p>
        </c:rich>
      </c:tx>
      <c:layout>
        <c:manualLayout>
          <c:xMode val="edge"/>
          <c:yMode val="edge"/>
          <c:x val="2.6302055993000877E-2"/>
          <c:y val="0"/>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Reputational risks</c:v>
                </c:pt>
              </c:strCache>
            </c:strRef>
          </c:tx>
          <c:spPr>
            <a:ln w="76200" cap="rnd">
              <a:solidFill>
                <a:srgbClr val="002050">
                  <a:alpha val="50000"/>
                </a:srgbClr>
              </a:solidFill>
              <a:round/>
            </a:ln>
            <a:effectLst/>
          </c:spPr>
          <c:marker>
            <c:symbol val="diamond"/>
            <c:size val="14"/>
            <c:spPr>
              <a:solidFill>
                <a:srgbClr val="002050"/>
              </a:solidFill>
              <a:ln w="12700">
                <a:no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2016</c:v>
                </c:pt>
                <c:pt idx="1">
                  <c:v>2017*</c:v>
                </c:pt>
                <c:pt idx="2">
                  <c:v>2018*</c:v>
                </c:pt>
              </c:strCache>
            </c:strRef>
          </c:cat>
          <c:val>
            <c:numRef>
              <c:f>Sheet1!$B$2:$D$2</c:f>
              <c:numCache>
                <c:formatCode>0%</c:formatCode>
                <c:ptCount val="3"/>
                <c:pt idx="0">
                  <c:v>0.186</c:v>
                </c:pt>
                <c:pt idx="1">
                  <c:v>0.17208136624227655</c:v>
                </c:pt>
                <c:pt idx="2">
                  <c:v>0.17918693758404686</c:v>
                </c:pt>
              </c:numCache>
            </c:numRef>
          </c:val>
          <c:smooth val="0"/>
          <c:extLst>
            <c:ext xmlns:c16="http://schemas.microsoft.com/office/drawing/2014/chart" uri="{C3380CC4-5D6E-409C-BE32-E72D297353CC}">
              <c16:uniqueId val="{00000000-D3D7-43E3-A2B1-0945B578298A}"/>
            </c:ext>
          </c:extLst>
        </c:ser>
        <c:ser>
          <c:idx val="1"/>
          <c:order val="1"/>
          <c:tx>
            <c:strRef>
              <c:f>Sheet1!$A$3</c:f>
              <c:strCache>
                <c:ptCount val="1"/>
                <c:pt idx="0">
                  <c:v>Damage to personal rep</c:v>
                </c:pt>
              </c:strCache>
            </c:strRef>
          </c:tx>
          <c:spPr>
            <a:ln w="76200" cap="rnd">
              <a:solidFill>
                <a:srgbClr val="FFB900">
                  <a:alpha val="40000"/>
                </a:srgbClr>
              </a:solidFill>
              <a:round/>
            </a:ln>
            <a:effectLst/>
          </c:spPr>
          <c:marker>
            <c:symbol val="circle"/>
            <c:size val="11"/>
            <c:spPr>
              <a:solidFill>
                <a:srgbClr val="FFB900"/>
              </a:solidFill>
              <a:ln w="12700">
                <a:no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Sheet1!$B$3:$D$3</c:f>
              <c:numCache>
                <c:formatCode>0%</c:formatCode>
                <c:ptCount val="3"/>
                <c:pt idx="0">
                  <c:v>0.09</c:v>
                </c:pt>
                <c:pt idx="1">
                  <c:v>9.5757492621284065E-2</c:v>
                </c:pt>
                <c:pt idx="2">
                  <c:v>9.6290002861005863E-2</c:v>
                </c:pt>
              </c:numCache>
            </c:numRef>
          </c:val>
          <c:smooth val="0"/>
          <c:extLst>
            <c:ext xmlns:c16="http://schemas.microsoft.com/office/drawing/2014/chart" uri="{C3380CC4-5D6E-409C-BE32-E72D297353CC}">
              <c16:uniqueId val="{00000001-D3D7-43E3-A2B1-0945B578298A}"/>
            </c:ext>
          </c:extLst>
        </c:ser>
        <c:ser>
          <c:idx val="2"/>
          <c:order val="2"/>
          <c:tx>
            <c:strRef>
              <c:f>Sheet1!$A$4</c:f>
              <c:strCache>
                <c:ptCount val="1"/>
                <c:pt idx="0">
                  <c:v>Doxing</c:v>
                </c:pt>
              </c:strCache>
            </c:strRef>
          </c:tx>
          <c:spPr>
            <a:ln w="76200" cap="rnd">
              <a:solidFill>
                <a:schemeClr val="accent3">
                  <a:alpha val="30000"/>
                </a:schemeClr>
              </a:solidFill>
              <a:round/>
            </a:ln>
            <a:effectLst/>
          </c:spPr>
          <c:marker>
            <c:symbol val="circle"/>
            <c:size val="11"/>
            <c:spPr>
              <a:solidFill>
                <a:srgbClr val="107C10"/>
              </a:solidFill>
              <a:ln w="12700">
                <a:no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Sheet1!$B$4:$D$4</c:f>
              <c:numCache>
                <c:formatCode>0%</c:formatCode>
                <c:ptCount val="3"/>
                <c:pt idx="0">
                  <c:v>0.09</c:v>
                </c:pt>
                <c:pt idx="1">
                  <c:v>8.8886855931339298E-2</c:v>
                </c:pt>
                <c:pt idx="2">
                  <c:v>9.4346185622937728E-2</c:v>
                </c:pt>
              </c:numCache>
            </c:numRef>
          </c:val>
          <c:smooth val="0"/>
          <c:extLst>
            <c:ext xmlns:c16="http://schemas.microsoft.com/office/drawing/2014/chart" uri="{C3380CC4-5D6E-409C-BE32-E72D297353CC}">
              <c16:uniqueId val="{00000002-D3D7-43E3-A2B1-0945B578298A}"/>
            </c:ext>
          </c:extLst>
        </c:ser>
        <c:ser>
          <c:idx val="3"/>
          <c:order val="3"/>
          <c:tx>
            <c:strRef>
              <c:f>Sheet1!$A$5</c:f>
              <c:strCache>
                <c:ptCount val="1"/>
                <c:pt idx="0">
                  <c:v>Damage to work rep</c:v>
                </c:pt>
              </c:strCache>
            </c:strRef>
          </c:tx>
          <c:spPr>
            <a:ln w="76200" cap="rnd">
              <a:solidFill>
                <a:schemeClr val="accent4">
                  <a:alpha val="30000"/>
                </a:schemeClr>
              </a:solidFill>
              <a:round/>
            </a:ln>
            <a:effectLst/>
          </c:spPr>
          <c:marker>
            <c:symbol val="circle"/>
            <c:size val="11"/>
            <c:spPr>
              <a:solidFill>
                <a:schemeClr val="accent4">
                  <a:shade val="80000"/>
                  <a:satMod val="180000"/>
                </a:schemeClr>
              </a:solidFill>
              <a:ln w="12700">
                <a:solidFill>
                  <a:schemeClr val="lt2"/>
                </a:solid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Sheet1!$B$5:$D$5</c:f>
              <c:numCache>
                <c:formatCode>0%</c:formatCode>
                <c:ptCount val="3"/>
                <c:pt idx="0">
                  <c:v>0.04</c:v>
                </c:pt>
                <c:pt idx="1">
                  <c:v>3.9819627100038231E-2</c:v>
                </c:pt>
                <c:pt idx="2">
                  <c:v>4.9017102172676547E-2</c:v>
                </c:pt>
              </c:numCache>
            </c:numRef>
          </c:val>
          <c:smooth val="0"/>
          <c:extLst>
            <c:ext xmlns:c16="http://schemas.microsoft.com/office/drawing/2014/chart" uri="{C3380CC4-5D6E-409C-BE32-E72D297353CC}">
              <c16:uniqueId val="{00000000-57D1-478F-8B4F-EFA129530388}"/>
            </c:ext>
          </c:extLst>
        </c:ser>
        <c:dLbls>
          <c:showLegendKey val="0"/>
          <c:showVal val="1"/>
          <c:showCatName val="0"/>
          <c:showSerName val="0"/>
          <c:showPercent val="0"/>
          <c:showBubbleSize val="0"/>
        </c:dLbls>
        <c:marker val="1"/>
        <c:smooth val="0"/>
        <c:axId val="830347024"/>
        <c:axId val="830348336"/>
      </c:lineChart>
      <c:catAx>
        <c:axId val="83034702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30348336"/>
        <c:crosses val="autoZero"/>
        <c:auto val="1"/>
        <c:lblAlgn val="ctr"/>
        <c:lblOffset val="100"/>
        <c:noMultiLvlLbl val="0"/>
      </c:catAx>
      <c:valAx>
        <c:axId val="830348336"/>
        <c:scaling>
          <c:orientation val="minMax"/>
          <c:max val="0.2"/>
          <c:min val="0"/>
        </c:scaling>
        <c:delete val="1"/>
        <c:axPos val="l"/>
        <c:numFmt formatCode="0%" sourceLinked="1"/>
        <c:majorTickMark val="out"/>
        <c:minorTickMark val="none"/>
        <c:tickLblPos val="nextTo"/>
        <c:crossAx val="830347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US" sz="1800" b="1" baseline="0" dirty="0">
                <a:solidFill>
                  <a:schemeClr val="bg1"/>
                </a:solidFill>
              </a:rPr>
              <a:t>Problem: </a:t>
            </a:r>
            <a:r>
              <a:rPr lang="en-US" sz="1400" b="0" baseline="0" dirty="0">
                <a:solidFill>
                  <a:schemeClr val="bg1"/>
                </a:solidFill>
              </a:rPr>
              <a:t>It was considered a smaller problem</a:t>
            </a:r>
            <a:endParaRPr lang="en-US" sz="1400" b="0" dirty="0">
              <a:solidFill>
                <a:schemeClr val="bg1"/>
              </a:solidFill>
            </a:endParaRPr>
          </a:p>
        </c:rich>
      </c:tx>
      <c:layout>
        <c:manualLayout>
          <c:xMode val="edge"/>
          <c:yMode val="edge"/>
          <c:x val="0.15939731323907091"/>
          <c:y val="1.3888888888888888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Big problem</c:v>
                </c:pt>
              </c:strCache>
            </c:strRef>
          </c:tx>
          <c:spPr>
            <a:solidFill>
              <a:srgbClr val="002050"/>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Sexual</c:v>
                </c:pt>
                <c:pt idx="2">
                  <c:v>Hoaxes, scams &amp; frauds</c:v>
                </c:pt>
                <c:pt idx="3">
                  <c:v>Behavioral</c:v>
                </c:pt>
                <c:pt idx="4">
                  <c:v>Unwanted contact</c:v>
                </c:pt>
              </c:strCache>
            </c:strRef>
          </c:cat>
          <c:val>
            <c:numRef>
              <c:f>Sheet1!$B$2:$B$6</c:f>
              <c:numCache>
                <c:formatCode>0%</c:formatCode>
                <c:ptCount val="5"/>
                <c:pt idx="0">
                  <c:v>0.69</c:v>
                </c:pt>
                <c:pt idx="1">
                  <c:v>0.72799999999999998</c:v>
                </c:pt>
                <c:pt idx="2">
                  <c:v>0.72699999999999998</c:v>
                </c:pt>
                <c:pt idx="3">
                  <c:v>0.63</c:v>
                </c:pt>
                <c:pt idx="4">
                  <c:v>0.49</c:v>
                </c:pt>
              </c:numCache>
            </c:numRef>
          </c:val>
          <c:extLst>
            <c:ext xmlns:c16="http://schemas.microsoft.com/office/drawing/2014/chart" uri="{C3380CC4-5D6E-409C-BE32-E72D297353CC}">
              <c16:uniqueId val="{00000000-0354-490A-A0B6-8360860CEBA6}"/>
            </c:ext>
          </c:extLst>
        </c:ser>
        <c:ser>
          <c:idx val="1"/>
          <c:order val="1"/>
          <c:tx>
            <c:strRef>
              <c:f>Sheet1!$C$1</c:f>
              <c:strCache>
                <c:ptCount val="1"/>
                <c:pt idx="0">
                  <c:v>Small problem</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Sexual</c:v>
                </c:pt>
                <c:pt idx="2">
                  <c:v>Hoaxes, scams &amp; frauds</c:v>
                </c:pt>
                <c:pt idx="3">
                  <c:v>Behavioral</c:v>
                </c:pt>
                <c:pt idx="4">
                  <c:v>Unwanted contact</c:v>
                </c:pt>
              </c:strCache>
            </c:strRef>
          </c:cat>
          <c:val>
            <c:numRef>
              <c:f>Sheet1!$C$2:$C$6</c:f>
              <c:numCache>
                <c:formatCode>0%</c:formatCode>
                <c:ptCount val="5"/>
                <c:pt idx="0">
                  <c:v>0.24</c:v>
                </c:pt>
                <c:pt idx="1">
                  <c:v>0.221</c:v>
                </c:pt>
                <c:pt idx="2">
                  <c:v>0.23200000000000001</c:v>
                </c:pt>
                <c:pt idx="3">
                  <c:v>0.29699999999999999</c:v>
                </c:pt>
                <c:pt idx="4">
                  <c:v>0.41899999999999998</c:v>
                </c:pt>
              </c:numCache>
            </c:numRef>
          </c:val>
          <c:extLst>
            <c:ext xmlns:c16="http://schemas.microsoft.com/office/drawing/2014/chart" uri="{C3380CC4-5D6E-409C-BE32-E72D297353CC}">
              <c16:uniqueId val="{00000001-0354-490A-A0B6-8360860CEBA6}"/>
            </c:ext>
          </c:extLst>
        </c:ser>
        <c:dLbls>
          <c:dLblPos val="outEnd"/>
          <c:showLegendKey val="0"/>
          <c:showVal val="1"/>
          <c:showCatName val="0"/>
          <c:showSerName val="0"/>
          <c:showPercent val="0"/>
          <c:showBubbleSize val="0"/>
        </c:dLbls>
        <c:gapWidth val="150"/>
        <c:axId val="720175424"/>
        <c:axId val="720176736"/>
      </c:barChart>
      <c:catAx>
        <c:axId val="7201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720176736"/>
        <c:crosses val="autoZero"/>
        <c:auto val="1"/>
        <c:lblAlgn val="ctr"/>
        <c:lblOffset val="100"/>
        <c:noMultiLvlLbl val="0"/>
      </c:catAx>
      <c:valAx>
        <c:axId val="720176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017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solidFill>
        <a:schemeClr val="bg1"/>
      </a:solidFill>
    </a:ln>
    <a:effectLst>
      <a:outerShdw blurRad="50800" dist="38100" algn="l" rotWithShape="0">
        <a:prstClr val="black">
          <a:alpha val="40000"/>
        </a:prstClr>
      </a:outerShdw>
    </a:effectLst>
  </c:spPr>
  <c:txPr>
    <a:bodyPr/>
    <a:lstStyle/>
    <a:p>
      <a:pPr>
        <a:defRPr sz="1200">
          <a:solidFill>
            <a:schemeClr val="tx1">
              <a:lumMod val="50000"/>
            </a:schemeClr>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US" sz="1800" b="1" baseline="0" dirty="0">
                <a:solidFill>
                  <a:schemeClr val="bg1"/>
                </a:solidFill>
              </a:rPr>
              <a:t>Pain: </a:t>
            </a:r>
            <a:r>
              <a:rPr lang="en-US" sz="1400" b="0" baseline="0" dirty="0">
                <a:solidFill>
                  <a:schemeClr val="bg1"/>
                </a:solidFill>
              </a:rPr>
              <a:t>Many were able to dismiss or ignore the contact</a:t>
            </a:r>
            <a:endParaRPr lang="en-US" sz="1400" b="0" dirty="0">
              <a:solidFill>
                <a:schemeClr val="bg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Unwanted contact</c:v>
                </c:pt>
              </c:strCache>
            </c:strRef>
          </c:tx>
          <c:spPr>
            <a:solidFill>
              <a:srgbClr val="002050"/>
            </a:solidFill>
            <a:ln w="19050">
              <a:solidFill>
                <a:schemeClr val="tx1"/>
              </a:solidFill>
            </a:ln>
            <a:effectLst/>
          </c:spPr>
          <c:invertIfNegative val="0"/>
          <c:dPt>
            <c:idx val="1"/>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1-19AB-4A75-86B5-B9EC48B453DF}"/>
              </c:ext>
            </c:extLst>
          </c:dPt>
          <c:dPt>
            <c:idx val="2"/>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3-19AB-4A75-86B5-B9EC48B453DF}"/>
              </c:ext>
            </c:extLst>
          </c:dPt>
          <c:dPt>
            <c:idx val="3"/>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5-19AB-4A75-86B5-B9EC48B453DF}"/>
              </c:ext>
            </c:extLst>
          </c:dPt>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pain</c:v>
                </c:pt>
                <c:pt idx="1">
                  <c:v>Mild pain</c:v>
                </c:pt>
                <c:pt idx="2">
                  <c:v>Moderate pain</c:v>
                </c:pt>
                <c:pt idx="3">
                  <c:v>Severe pain</c:v>
                </c:pt>
              </c:strCache>
            </c:strRef>
          </c:cat>
          <c:val>
            <c:numRef>
              <c:f>Sheet1!$B$2:$B$5</c:f>
              <c:numCache>
                <c:formatCode>0%</c:formatCode>
                <c:ptCount val="4"/>
                <c:pt idx="0">
                  <c:v>0.33</c:v>
                </c:pt>
                <c:pt idx="1">
                  <c:v>0.42</c:v>
                </c:pt>
                <c:pt idx="2">
                  <c:v>0.18</c:v>
                </c:pt>
                <c:pt idx="3">
                  <c:v>7.0000000000000007E-2</c:v>
                </c:pt>
              </c:numCache>
            </c:numRef>
          </c:val>
          <c:extLst>
            <c:ext xmlns:c16="http://schemas.microsoft.com/office/drawing/2014/chart" uri="{C3380CC4-5D6E-409C-BE32-E72D297353CC}">
              <c16:uniqueId val="{00000006-19AB-4A75-86B5-B9EC48B453DF}"/>
            </c:ext>
          </c:extLst>
        </c:ser>
        <c:ser>
          <c:idx val="1"/>
          <c:order val="1"/>
          <c:tx>
            <c:strRef>
              <c:f>Sheet1!$C$1</c:f>
              <c:strCache>
                <c:ptCount val="1"/>
                <c:pt idx="0">
                  <c:v>Any risk</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pain</c:v>
                </c:pt>
                <c:pt idx="1">
                  <c:v>Mild pain</c:v>
                </c:pt>
                <c:pt idx="2">
                  <c:v>Moderate pain</c:v>
                </c:pt>
                <c:pt idx="3">
                  <c:v>Severe pain</c:v>
                </c:pt>
              </c:strCache>
            </c:strRef>
          </c:cat>
          <c:val>
            <c:numRef>
              <c:f>Sheet1!$C$2:$C$5</c:f>
              <c:numCache>
                <c:formatCode>0%</c:formatCode>
                <c:ptCount val="4"/>
                <c:pt idx="0">
                  <c:v>0.16</c:v>
                </c:pt>
                <c:pt idx="1">
                  <c:v>0.28999999999999998</c:v>
                </c:pt>
                <c:pt idx="2">
                  <c:v>0.27</c:v>
                </c:pt>
                <c:pt idx="3">
                  <c:v>0.28000000000000003</c:v>
                </c:pt>
              </c:numCache>
            </c:numRef>
          </c:val>
          <c:extLst>
            <c:ext xmlns:c16="http://schemas.microsoft.com/office/drawing/2014/chart" uri="{C3380CC4-5D6E-409C-BE32-E72D297353CC}">
              <c16:uniqueId val="{00000007-19AB-4A75-86B5-B9EC48B453DF}"/>
            </c:ext>
          </c:extLst>
        </c:ser>
        <c:dLbls>
          <c:dLblPos val="outEnd"/>
          <c:showLegendKey val="0"/>
          <c:showVal val="1"/>
          <c:showCatName val="0"/>
          <c:showSerName val="0"/>
          <c:showPercent val="0"/>
          <c:showBubbleSize val="0"/>
        </c:dLbls>
        <c:gapWidth val="150"/>
        <c:axId val="720175424"/>
        <c:axId val="720176736"/>
      </c:barChart>
      <c:catAx>
        <c:axId val="7201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720176736"/>
        <c:crosses val="autoZero"/>
        <c:auto val="1"/>
        <c:lblAlgn val="ctr"/>
        <c:lblOffset val="100"/>
        <c:noMultiLvlLbl val="0"/>
      </c:catAx>
      <c:valAx>
        <c:axId val="720176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017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solidFill>
        <a:schemeClr val="bg1"/>
      </a:solidFill>
    </a:ln>
    <a:effectLst>
      <a:outerShdw blurRad="50800" dist="38100" algn="l" rotWithShape="0">
        <a:prstClr val="black">
          <a:alpha val="40000"/>
        </a:prstClr>
      </a:outerShdw>
    </a:effectLst>
  </c:spPr>
  <c:txPr>
    <a:bodyPr/>
    <a:lstStyle/>
    <a:p>
      <a:pPr>
        <a:defRPr sz="1200">
          <a:solidFill>
            <a:schemeClr val="tx1">
              <a:lumMod val="50000"/>
            </a:schemeClr>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US" sz="1800" b="1" baseline="0" dirty="0">
                <a:solidFill>
                  <a:schemeClr val="bg1"/>
                </a:solidFill>
              </a:rPr>
              <a:t>Targets: </a:t>
            </a:r>
            <a:r>
              <a:rPr lang="en-US" sz="1400" b="0" baseline="0" dirty="0">
                <a:solidFill>
                  <a:schemeClr val="bg1"/>
                </a:solidFill>
              </a:rPr>
              <a:t>g</a:t>
            </a:r>
            <a:r>
              <a:rPr lang="en-US" sz="1400" b="0" i="0" u="none" strike="noStrike" baseline="0" dirty="0">
                <a:solidFill>
                  <a:schemeClr val="bg1"/>
                </a:solidFill>
                <a:effectLst/>
              </a:rPr>
              <a:t>ender &amp; age were most common</a:t>
            </a:r>
            <a:endParaRPr lang="en-US" sz="1400" b="0" dirty="0">
              <a:solidFill>
                <a:schemeClr val="bg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Unwanted contact</c:v>
                </c:pt>
              </c:strCache>
            </c:strRef>
          </c:tx>
          <c:spPr>
            <a:solidFill>
              <a:srgbClr val="002050"/>
            </a:solidFill>
            <a:ln w="19050">
              <a:solidFill>
                <a:schemeClr val="tx1"/>
              </a:solidFill>
            </a:ln>
            <a:effectLst/>
          </c:spPr>
          <c:invertIfNegative val="0"/>
          <c:dPt>
            <c:idx val="1"/>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1-03C1-4F56-A874-2F9C707D07A6}"/>
              </c:ext>
            </c:extLst>
          </c:dPt>
          <c:dPt>
            <c:idx val="2"/>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3-03C1-4F56-A874-2F9C707D07A6}"/>
              </c:ext>
            </c:extLst>
          </c:dPt>
          <c:dPt>
            <c:idx val="3"/>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5-03C1-4F56-A874-2F9C707D07A6}"/>
              </c:ext>
            </c:extLst>
          </c:dPt>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Gender</c:v>
                </c:pt>
                <c:pt idx="1">
                  <c:v>Age</c:v>
                </c:pt>
                <c:pt idx="2">
                  <c:v>Physical appearance</c:v>
                </c:pt>
                <c:pt idx="3">
                  <c:v>Something I said online</c:v>
                </c:pt>
                <c:pt idx="4">
                  <c:v>Social status</c:v>
                </c:pt>
              </c:strCache>
            </c:strRef>
          </c:cat>
          <c:val>
            <c:numRef>
              <c:f>Sheet1!$B$2:$B$6</c:f>
              <c:numCache>
                <c:formatCode>0%</c:formatCode>
                <c:ptCount val="5"/>
                <c:pt idx="0">
                  <c:v>0.56000000000000005</c:v>
                </c:pt>
                <c:pt idx="1">
                  <c:v>0.52</c:v>
                </c:pt>
                <c:pt idx="2">
                  <c:v>0.44</c:v>
                </c:pt>
                <c:pt idx="3">
                  <c:v>0.34</c:v>
                </c:pt>
                <c:pt idx="4">
                  <c:v>0.33</c:v>
                </c:pt>
              </c:numCache>
            </c:numRef>
          </c:val>
          <c:extLst>
            <c:ext xmlns:c16="http://schemas.microsoft.com/office/drawing/2014/chart" uri="{C3380CC4-5D6E-409C-BE32-E72D297353CC}">
              <c16:uniqueId val="{00000006-03C1-4F56-A874-2F9C707D07A6}"/>
            </c:ext>
          </c:extLst>
        </c:ser>
        <c:ser>
          <c:idx val="1"/>
          <c:order val="1"/>
          <c:tx>
            <c:strRef>
              <c:f>Sheet1!$C$1</c:f>
              <c:strCache>
                <c:ptCount val="1"/>
                <c:pt idx="0">
                  <c:v>Any risk</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Gender</c:v>
                </c:pt>
                <c:pt idx="1">
                  <c:v>Age</c:v>
                </c:pt>
                <c:pt idx="2">
                  <c:v>Physical appearance</c:v>
                </c:pt>
                <c:pt idx="3">
                  <c:v>Something I said online</c:v>
                </c:pt>
                <c:pt idx="4">
                  <c:v>Social status</c:v>
                </c:pt>
              </c:strCache>
            </c:strRef>
          </c:cat>
          <c:val>
            <c:numRef>
              <c:f>Sheet1!$C$2:$C$6</c:f>
              <c:numCache>
                <c:formatCode>0%</c:formatCode>
                <c:ptCount val="5"/>
                <c:pt idx="0">
                  <c:v>0.49</c:v>
                </c:pt>
                <c:pt idx="1">
                  <c:v>0.47</c:v>
                </c:pt>
                <c:pt idx="2">
                  <c:v>0.4</c:v>
                </c:pt>
                <c:pt idx="3">
                  <c:v>0.32</c:v>
                </c:pt>
                <c:pt idx="4">
                  <c:v>0.3</c:v>
                </c:pt>
              </c:numCache>
            </c:numRef>
          </c:val>
          <c:extLst>
            <c:ext xmlns:c16="http://schemas.microsoft.com/office/drawing/2014/chart" uri="{C3380CC4-5D6E-409C-BE32-E72D297353CC}">
              <c16:uniqueId val="{00000007-03C1-4F56-A874-2F9C707D07A6}"/>
            </c:ext>
          </c:extLst>
        </c:ser>
        <c:dLbls>
          <c:dLblPos val="outEnd"/>
          <c:showLegendKey val="0"/>
          <c:showVal val="1"/>
          <c:showCatName val="0"/>
          <c:showSerName val="0"/>
          <c:showPercent val="0"/>
          <c:showBubbleSize val="0"/>
        </c:dLbls>
        <c:gapWidth val="100"/>
        <c:axId val="720175424"/>
        <c:axId val="720176736"/>
      </c:barChart>
      <c:catAx>
        <c:axId val="7201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720176736"/>
        <c:crosses val="autoZero"/>
        <c:auto val="1"/>
        <c:lblAlgn val="ctr"/>
        <c:lblOffset val="100"/>
        <c:noMultiLvlLbl val="0"/>
      </c:catAx>
      <c:valAx>
        <c:axId val="720176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017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solidFill>
        <a:schemeClr val="bg1"/>
      </a:solidFill>
    </a:ln>
    <a:effectLst>
      <a:outerShdw blurRad="50800" dist="38100" algn="l" rotWithShape="0">
        <a:prstClr val="black">
          <a:alpha val="40000"/>
        </a:prstClr>
      </a:outerShdw>
    </a:effectLst>
  </c:spPr>
  <c:txPr>
    <a:bodyPr/>
    <a:lstStyle/>
    <a:p>
      <a:pPr>
        <a:defRPr sz="1200">
          <a:solidFill>
            <a:schemeClr val="tx1">
              <a:lumMod val="50000"/>
            </a:schemeClr>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US" sz="1800" b="1" baseline="0" dirty="0">
                <a:solidFill>
                  <a:schemeClr val="bg1"/>
                </a:solidFill>
              </a:rPr>
              <a:t>Emotions: </a:t>
            </a:r>
            <a:r>
              <a:rPr lang="en-US" sz="1400" b="0" baseline="0" dirty="0">
                <a:solidFill>
                  <a:schemeClr val="bg1"/>
                </a:solidFill>
              </a:rPr>
              <a:t>Unwanted contact was less emotionally charged</a:t>
            </a:r>
            <a:endParaRPr lang="en-US" sz="1400" b="0" dirty="0">
              <a:solidFill>
                <a:schemeClr val="bg1"/>
              </a:solidFill>
            </a:endParaRPr>
          </a:p>
        </c:rich>
      </c:tx>
      <c:layout>
        <c:manualLayout>
          <c:xMode val="edge"/>
          <c:yMode val="edge"/>
          <c:x val="0.14501559280896339"/>
          <c:y val="2.3148148148148147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Unwanted contact</c:v>
                </c:pt>
              </c:strCache>
            </c:strRef>
          </c:tx>
          <c:spPr>
            <a:solidFill>
              <a:srgbClr val="002050"/>
            </a:solidFill>
            <a:ln w="19050">
              <a:solidFill>
                <a:schemeClr val="tx1"/>
              </a:solidFill>
            </a:ln>
            <a:effectLst/>
          </c:spPr>
          <c:invertIfNegative val="0"/>
          <c:dPt>
            <c:idx val="1"/>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1-6FD9-4B6D-87BE-5BC1CC4A3CD9}"/>
              </c:ext>
            </c:extLst>
          </c:dPt>
          <c:dPt>
            <c:idx val="2"/>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3-6FD9-4B6D-87BE-5BC1CC4A3CD9}"/>
              </c:ext>
            </c:extLst>
          </c:dPt>
          <c:dPt>
            <c:idx val="3"/>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5-6FD9-4B6D-87BE-5BC1CC4A3CD9}"/>
              </c:ext>
            </c:extLst>
          </c:dPt>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Angry</c:v>
                </c:pt>
                <c:pt idx="1">
                  <c:v>Irritable</c:v>
                </c:pt>
                <c:pt idx="2">
                  <c:v>Frustrated</c:v>
                </c:pt>
                <c:pt idx="3">
                  <c:v>Scared</c:v>
                </c:pt>
                <c:pt idx="4">
                  <c:v>Disappointed</c:v>
                </c:pt>
              </c:strCache>
            </c:strRef>
          </c:cat>
          <c:val>
            <c:numRef>
              <c:f>Sheet1!$B$2:$B$6</c:f>
              <c:numCache>
                <c:formatCode>0%</c:formatCode>
                <c:ptCount val="5"/>
                <c:pt idx="0">
                  <c:v>0.48</c:v>
                </c:pt>
                <c:pt idx="1">
                  <c:v>0.35</c:v>
                </c:pt>
                <c:pt idx="2">
                  <c:v>0.22</c:v>
                </c:pt>
                <c:pt idx="3">
                  <c:v>0.18</c:v>
                </c:pt>
                <c:pt idx="4">
                  <c:v>0.16</c:v>
                </c:pt>
              </c:numCache>
            </c:numRef>
          </c:val>
          <c:extLst>
            <c:ext xmlns:c16="http://schemas.microsoft.com/office/drawing/2014/chart" uri="{C3380CC4-5D6E-409C-BE32-E72D297353CC}">
              <c16:uniqueId val="{00000006-6FD9-4B6D-87BE-5BC1CC4A3CD9}"/>
            </c:ext>
          </c:extLst>
        </c:ser>
        <c:ser>
          <c:idx val="1"/>
          <c:order val="1"/>
          <c:tx>
            <c:strRef>
              <c:f>Sheet1!$C$1</c:f>
              <c:strCache>
                <c:ptCount val="1"/>
                <c:pt idx="0">
                  <c:v>3 risk category avg. </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Angry</c:v>
                </c:pt>
                <c:pt idx="1">
                  <c:v>Irritable</c:v>
                </c:pt>
                <c:pt idx="2">
                  <c:v>Frustrated</c:v>
                </c:pt>
                <c:pt idx="3">
                  <c:v>Scared</c:v>
                </c:pt>
                <c:pt idx="4">
                  <c:v>Disappointed</c:v>
                </c:pt>
              </c:strCache>
            </c:strRef>
          </c:cat>
          <c:val>
            <c:numRef>
              <c:f>Sheet1!$C$2:$C$6</c:f>
              <c:numCache>
                <c:formatCode>0%</c:formatCode>
                <c:ptCount val="5"/>
                <c:pt idx="0">
                  <c:v>0.64583830193179104</c:v>
                </c:pt>
                <c:pt idx="1">
                  <c:v>0.40758406868590508</c:v>
                </c:pt>
                <c:pt idx="2">
                  <c:v>0.36242944590190002</c:v>
                </c:pt>
                <c:pt idx="3">
                  <c:v>0.27204070275856584</c:v>
                </c:pt>
                <c:pt idx="4">
                  <c:v>0.35455918594482866</c:v>
                </c:pt>
              </c:numCache>
            </c:numRef>
          </c:val>
          <c:extLst>
            <c:ext xmlns:c16="http://schemas.microsoft.com/office/drawing/2014/chart" uri="{C3380CC4-5D6E-409C-BE32-E72D297353CC}">
              <c16:uniqueId val="{00000007-6FD9-4B6D-87BE-5BC1CC4A3CD9}"/>
            </c:ext>
          </c:extLst>
        </c:ser>
        <c:dLbls>
          <c:dLblPos val="outEnd"/>
          <c:showLegendKey val="0"/>
          <c:showVal val="1"/>
          <c:showCatName val="0"/>
          <c:showSerName val="0"/>
          <c:showPercent val="0"/>
          <c:showBubbleSize val="0"/>
        </c:dLbls>
        <c:gapWidth val="150"/>
        <c:axId val="720175424"/>
        <c:axId val="720176736"/>
      </c:barChart>
      <c:catAx>
        <c:axId val="7201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720176736"/>
        <c:crosses val="autoZero"/>
        <c:auto val="1"/>
        <c:lblAlgn val="ctr"/>
        <c:lblOffset val="100"/>
        <c:noMultiLvlLbl val="0"/>
      </c:catAx>
      <c:valAx>
        <c:axId val="720176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017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solidFill>
        <a:schemeClr val="bg1"/>
      </a:solidFill>
    </a:ln>
    <a:effectLst>
      <a:outerShdw blurRad="50800" dist="38100" algn="l" rotWithShape="0">
        <a:prstClr val="black">
          <a:alpha val="40000"/>
        </a:prstClr>
      </a:outerShdw>
    </a:effectLst>
  </c:spPr>
  <c:txPr>
    <a:bodyPr/>
    <a:lstStyle/>
    <a:p>
      <a:pPr>
        <a:defRPr sz="1200">
          <a:solidFill>
            <a:schemeClr val="tx1">
              <a:lumMod val="50000"/>
            </a:schemeClr>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US" sz="1800" b="1" baseline="0" dirty="0">
                <a:solidFill>
                  <a:schemeClr val="bg1"/>
                </a:solidFill>
              </a:rPr>
              <a:t>Pain: </a:t>
            </a:r>
            <a:r>
              <a:rPr lang="en-US" sz="1400" b="0" baseline="0" dirty="0">
                <a:solidFill>
                  <a:schemeClr val="bg1"/>
                </a:solidFill>
              </a:rPr>
              <a:t>36% had moderate to severe pain</a:t>
            </a:r>
            <a:endParaRPr lang="en-US" sz="1400" b="0" dirty="0">
              <a:solidFill>
                <a:schemeClr val="bg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Hoaxes, scams &amp; frauds</c:v>
                </c:pt>
              </c:strCache>
            </c:strRef>
          </c:tx>
          <c:spPr>
            <a:solidFill>
              <a:srgbClr val="002050"/>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pain</c:v>
                </c:pt>
                <c:pt idx="1">
                  <c:v>Mild pain</c:v>
                </c:pt>
                <c:pt idx="2">
                  <c:v>Moderate pain</c:v>
                </c:pt>
                <c:pt idx="3">
                  <c:v>Severe pain</c:v>
                </c:pt>
              </c:strCache>
            </c:strRef>
          </c:cat>
          <c:val>
            <c:numRef>
              <c:f>Sheet1!$B$2:$B$5</c:f>
              <c:numCache>
                <c:formatCode>0%</c:formatCode>
                <c:ptCount val="4"/>
                <c:pt idx="0">
                  <c:v>0.24552156708956882</c:v>
                </c:pt>
                <c:pt idx="1">
                  <c:v>0.39</c:v>
                </c:pt>
                <c:pt idx="2">
                  <c:v>0.22755585878091902</c:v>
                </c:pt>
                <c:pt idx="3">
                  <c:v>0.13100000000000001</c:v>
                </c:pt>
              </c:numCache>
            </c:numRef>
          </c:val>
          <c:extLst>
            <c:ext xmlns:c16="http://schemas.microsoft.com/office/drawing/2014/chart" uri="{C3380CC4-5D6E-409C-BE32-E72D297353CC}">
              <c16:uniqueId val="{00000000-4CEF-47C1-8F63-46747E967B3A}"/>
            </c:ext>
          </c:extLst>
        </c:ser>
        <c:ser>
          <c:idx val="1"/>
          <c:order val="1"/>
          <c:tx>
            <c:strRef>
              <c:f>Sheet1!$C$1</c:f>
              <c:strCache>
                <c:ptCount val="1"/>
                <c:pt idx="0">
                  <c:v>Any risk</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pain</c:v>
                </c:pt>
                <c:pt idx="1">
                  <c:v>Mild pain</c:v>
                </c:pt>
                <c:pt idx="2">
                  <c:v>Moderate pain</c:v>
                </c:pt>
                <c:pt idx="3">
                  <c:v>Severe pain</c:v>
                </c:pt>
              </c:strCache>
            </c:strRef>
          </c:cat>
          <c:val>
            <c:numRef>
              <c:f>Sheet1!$C$2:$C$5</c:f>
              <c:numCache>
                <c:formatCode>0%</c:formatCode>
                <c:ptCount val="4"/>
                <c:pt idx="0">
                  <c:v>0.16</c:v>
                </c:pt>
                <c:pt idx="1">
                  <c:v>0.28999999999999998</c:v>
                </c:pt>
                <c:pt idx="2">
                  <c:v>0.27</c:v>
                </c:pt>
                <c:pt idx="3">
                  <c:v>0.28000000000000003</c:v>
                </c:pt>
              </c:numCache>
            </c:numRef>
          </c:val>
          <c:extLst>
            <c:ext xmlns:c16="http://schemas.microsoft.com/office/drawing/2014/chart" uri="{C3380CC4-5D6E-409C-BE32-E72D297353CC}">
              <c16:uniqueId val="{00000007-7C4C-47FA-BFBC-05F1787EA0FF}"/>
            </c:ext>
          </c:extLst>
        </c:ser>
        <c:dLbls>
          <c:dLblPos val="outEnd"/>
          <c:showLegendKey val="0"/>
          <c:showVal val="1"/>
          <c:showCatName val="0"/>
          <c:showSerName val="0"/>
          <c:showPercent val="0"/>
          <c:showBubbleSize val="0"/>
        </c:dLbls>
        <c:gapWidth val="150"/>
        <c:axId val="720175424"/>
        <c:axId val="720176736"/>
      </c:barChart>
      <c:catAx>
        <c:axId val="7201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720176736"/>
        <c:crosses val="autoZero"/>
        <c:auto val="1"/>
        <c:lblAlgn val="ctr"/>
        <c:lblOffset val="100"/>
        <c:noMultiLvlLbl val="0"/>
      </c:catAx>
      <c:valAx>
        <c:axId val="720176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017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solidFill>
        <a:schemeClr val="bg1"/>
      </a:solidFill>
    </a:ln>
    <a:effectLst>
      <a:outerShdw blurRad="50800" dist="38100" algn="l" rotWithShape="0">
        <a:prstClr val="black">
          <a:alpha val="40000"/>
        </a:prstClr>
      </a:outerShdw>
    </a:effectLst>
  </c:spPr>
  <c:txPr>
    <a:bodyPr/>
    <a:lstStyle/>
    <a:p>
      <a:pPr>
        <a:defRPr sz="1200">
          <a:solidFill>
            <a:schemeClr val="tx1">
              <a:lumMod val="50000"/>
            </a:schemeClr>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US" sz="1800" b="1" baseline="0" dirty="0">
                <a:solidFill>
                  <a:schemeClr val="bg1"/>
                </a:solidFill>
              </a:rPr>
              <a:t>Problem: </a:t>
            </a:r>
            <a:r>
              <a:rPr lang="en-US" sz="1400" b="0" baseline="0" dirty="0">
                <a:solidFill>
                  <a:schemeClr val="bg1"/>
                </a:solidFill>
              </a:rPr>
              <a:t>Most considered it a big problem</a:t>
            </a:r>
            <a:endParaRPr lang="en-US" sz="1400" b="0" dirty="0">
              <a:solidFill>
                <a:schemeClr val="bg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Big problem</c:v>
                </c:pt>
              </c:strCache>
            </c:strRef>
          </c:tx>
          <c:spPr>
            <a:solidFill>
              <a:srgbClr val="002050"/>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Sexual</c:v>
                </c:pt>
                <c:pt idx="2">
                  <c:v>Hoaxes, scams &amp; frauds</c:v>
                </c:pt>
                <c:pt idx="3">
                  <c:v>Behavioral</c:v>
                </c:pt>
                <c:pt idx="4">
                  <c:v>Unwanted contact</c:v>
                </c:pt>
              </c:strCache>
            </c:strRef>
          </c:cat>
          <c:val>
            <c:numRef>
              <c:f>Sheet1!$B$2:$B$6</c:f>
              <c:numCache>
                <c:formatCode>0%</c:formatCode>
                <c:ptCount val="5"/>
                <c:pt idx="0">
                  <c:v>0.69</c:v>
                </c:pt>
                <c:pt idx="1">
                  <c:v>0.72799999999999998</c:v>
                </c:pt>
                <c:pt idx="2">
                  <c:v>0.72699999999999998</c:v>
                </c:pt>
                <c:pt idx="3">
                  <c:v>0.63</c:v>
                </c:pt>
                <c:pt idx="4">
                  <c:v>0.49</c:v>
                </c:pt>
              </c:numCache>
            </c:numRef>
          </c:val>
          <c:extLst>
            <c:ext xmlns:c16="http://schemas.microsoft.com/office/drawing/2014/chart" uri="{C3380CC4-5D6E-409C-BE32-E72D297353CC}">
              <c16:uniqueId val="{00000000-0354-490A-A0B6-8360860CEBA6}"/>
            </c:ext>
          </c:extLst>
        </c:ser>
        <c:ser>
          <c:idx val="1"/>
          <c:order val="1"/>
          <c:tx>
            <c:strRef>
              <c:f>Sheet1!$C$1</c:f>
              <c:strCache>
                <c:ptCount val="1"/>
                <c:pt idx="0">
                  <c:v>Small problem</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Sexual</c:v>
                </c:pt>
                <c:pt idx="2">
                  <c:v>Hoaxes, scams &amp; frauds</c:v>
                </c:pt>
                <c:pt idx="3">
                  <c:v>Behavioral</c:v>
                </c:pt>
                <c:pt idx="4">
                  <c:v>Unwanted contact</c:v>
                </c:pt>
              </c:strCache>
            </c:strRef>
          </c:cat>
          <c:val>
            <c:numRef>
              <c:f>Sheet1!$C$2:$C$6</c:f>
              <c:numCache>
                <c:formatCode>0%</c:formatCode>
                <c:ptCount val="5"/>
                <c:pt idx="0">
                  <c:v>0.24</c:v>
                </c:pt>
                <c:pt idx="1">
                  <c:v>0.221</c:v>
                </c:pt>
                <c:pt idx="2">
                  <c:v>0.23200000000000001</c:v>
                </c:pt>
                <c:pt idx="3">
                  <c:v>0.29699999999999999</c:v>
                </c:pt>
                <c:pt idx="4">
                  <c:v>0.41899999999999998</c:v>
                </c:pt>
              </c:numCache>
            </c:numRef>
          </c:val>
          <c:extLst>
            <c:ext xmlns:c16="http://schemas.microsoft.com/office/drawing/2014/chart" uri="{C3380CC4-5D6E-409C-BE32-E72D297353CC}">
              <c16:uniqueId val="{00000001-0354-490A-A0B6-8360860CEBA6}"/>
            </c:ext>
          </c:extLst>
        </c:ser>
        <c:dLbls>
          <c:dLblPos val="outEnd"/>
          <c:showLegendKey val="0"/>
          <c:showVal val="1"/>
          <c:showCatName val="0"/>
          <c:showSerName val="0"/>
          <c:showPercent val="0"/>
          <c:showBubbleSize val="0"/>
        </c:dLbls>
        <c:gapWidth val="150"/>
        <c:axId val="720175424"/>
        <c:axId val="720176736"/>
      </c:barChart>
      <c:catAx>
        <c:axId val="7201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720176736"/>
        <c:crosses val="autoZero"/>
        <c:auto val="1"/>
        <c:lblAlgn val="ctr"/>
        <c:lblOffset val="100"/>
        <c:noMultiLvlLbl val="0"/>
      </c:catAx>
      <c:valAx>
        <c:axId val="720176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017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solidFill>
        <a:schemeClr val="bg1"/>
      </a:solidFill>
    </a:ln>
    <a:effectLst>
      <a:outerShdw blurRad="50800" dist="38100" algn="l" rotWithShape="0">
        <a:prstClr val="black">
          <a:alpha val="40000"/>
        </a:prstClr>
      </a:outerShdw>
    </a:effectLst>
  </c:spPr>
  <c:txPr>
    <a:bodyPr/>
    <a:lstStyle/>
    <a:p>
      <a:pPr>
        <a:defRPr sz="1200">
          <a:solidFill>
            <a:schemeClr val="tx1">
              <a:lumMod val="50000"/>
            </a:schemeClr>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US" sz="1800" b="1" baseline="0" dirty="0">
                <a:solidFill>
                  <a:schemeClr val="bg1"/>
                </a:solidFill>
              </a:rPr>
              <a:t>Target: </a:t>
            </a:r>
            <a:r>
              <a:rPr lang="en-US" sz="1400" b="0" baseline="0" dirty="0">
                <a:solidFill>
                  <a:schemeClr val="bg1"/>
                </a:solidFill>
              </a:rPr>
              <a:t>age &amp; economic status were the most common</a:t>
            </a:r>
            <a:endParaRPr lang="en-US" sz="1400" b="0" dirty="0">
              <a:solidFill>
                <a:schemeClr val="bg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Hoaxes, scams &amp; frauds</c:v>
                </c:pt>
              </c:strCache>
            </c:strRef>
          </c:tx>
          <c:spPr>
            <a:solidFill>
              <a:srgbClr val="002050"/>
            </a:solidFill>
            <a:ln w="19050">
              <a:solidFill>
                <a:schemeClr val="tx1"/>
              </a:solidFill>
            </a:ln>
            <a:effectLst/>
          </c:spPr>
          <c:invertIfNegative val="0"/>
          <c:dPt>
            <c:idx val="1"/>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1-A625-43F2-B99A-E1C4ADBAEC39}"/>
              </c:ext>
            </c:extLst>
          </c:dPt>
          <c:dPt>
            <c:idx val="2"/>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3-A625-43F2-B99A-E1C4ADBAEC39}"/>
              </c:ext>
            </c:extLst>
          </c:dPt>
          <c:dPt>
            <c:idx val="3"/>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5-A625-43F2-B99A-E1C4ADBAEC39}"/>
              </c:ext>
            </c:extLst>
          </c:dPt>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Age</c:v>
                </c:pt>
                <c:pt idx="1">
                  <c:v>Economic status</c:v>
                </c:pt>
                <c:pt idx="2">
                  <c:v>Something I did online</c:v>
                </c:pt>
                <c:pt idx="3">
                  <c:v>Social status</c:v>
                </c:pt>
                <c:pt idx="4">
                  <c:v>Gender</c:v>
                </c:pt>
              </c:strCache>
            </c:strRef>
          </c:cat>
          <c:val>
            <c:numRef>
              <c:f>Sheet1!$B$2:$B$6</c:f>
              <c:numCache>
                <c:formatCode>0%</c:formatCode>
                <c:ptCount val="5"/>
                <c:pt idx="0">
                  <c:v>0.25</c:v>
                </c:pt>
                <c:pt idx="1">
                  <c:v>0.22</c:v>
                </c:pt>
                <c:pt idx="2">
                  <c:v>0.14000000000000001</c:v>
                </c:pt>
                <c:pt idx="3">
                  <c:v>0.13</c:v>
                </c:pt>
                <c:pt idx="4">
                  <c:v>0.11</c:v>
                </c:pt>
              </c:numCache>
            </c:numRef>
          </c:val>
          <c:extLst>
            <c:ext xmlns:c16="http://schemas.microsoft.com/office/drawing/2014/chart" uri="{C3380CC4-5D6E-409C-BE32-E72D297353CC}">
              <c16:uniqueId val="{00000006-A625-43F2-B99A-E1C4ADBAEC39}"/>
            </c:ext>
          </c:extLst>
        </c:ser>
        <c:ser>
          <c:idx val="1"/>
          <c:order val="1"/>
          <c:tx>
            <c:strRef>
              <c:f>Sheet1!$C$1</c:f>
              <c:strCache>
                <c:ptCount val="1"/>
                <c:pt idx="0">
                  <c:v>Any risk</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Age</c:v>
                </c:pt>
                <c:pt idx="1">
                  <c:v>Economic status</c:v>
                </c:pt>
                <c:pt idx="2">
                  <c:v>Something I did online</c:v>
                </c:pt>
                <c:pt idx="3">
                  <c:v>Social status</c:v>
                </c:pt>
                <c:pt idx="4">
                  <c:v>Gender</c:v>
                </c:pt>
              </c:strCache>
            </c:strRef>
          </c:cat>
          <c:val>
            <c:numRef>
              <c:f>Sheet1!$C$2:$C$6</c:f>
              <c:numCache>
                <c:formatCode>0%</c:formatCode>
                <c:ptCount val="5"/>
                <c:pt idx="0">
                  <c:v>0.47</c:v>
                </c:pt>
                <c:pt idx="1">
                  <c:v>0.28000000000000003</c:v>
                </c:pt>
                <c:pt idx="2">
                  <c:v>0.24</c:v>
                </c:pt>
                <c:pt idx="3">
                  <c:v>0.3</c:v>
                </c:pt>
                <c:pt idx="4">
                  <c:v>0.49</c:v>
                </c:pt>
              </c:numCache>
            </c:numRef>
          </c:val>
          <c:extLst>
            <c:ext xmlns:c16="http://schemas.microsoft.com/office/drawing/2014/chart" uri="{C3380CC4-5D6E-409C-BE32-E72D297353CC}">
              <c16:uniqueId val="{00000007-A625-43F2-B99A-E1C4ADBAEC39}"/>
            </c:ext>
          </c:extLst>
        </c:ser>
        <c:dLbls>
          <c:dLblPos val="outEnd"/>
          <c:showLegendKey val="0"/>
          <c:showVal val="1"/>
          <c:showCatName val="0"/>
          <c:showSerName val="0"/>
          <c:showPercent val="0"/>
          <c:showBubbleSize val="0"/>
        </c:dLbls>
        <c:gapWidth val="150"/>
        <c:axId val="720175424"/>
        <c:axId val="720176736"/>
      </c:barChart>
      <c:catAx>
        <c:axId val="7201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720176736"/>
        <c:crosses val="autoZero"/>
        <c:auto val="1"/>
        <c:lblAlgn val="ctr"/>
        <c:lblOffset val="100"/>
        <c:noMultiLvlLbl val="0"/>
      </c:catAx>
      <c:valAx>
        <c:axId val="720176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017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solidFill>
        <a:schemeClr val="bg1"/>
      </a:solidFill>
    </a:ln>
    <a:effectLst>
      <a:outerShdw blurRad="50800" dist="38100" algn="l" rotWithShape="0">
        <a:prstClr val="black">
          <a:alpha val="40000"/>
        </a:prstClr>
      </a:outerShdw>
    </a:effectLst>
  </c:spPr>
  <c:txPr>
    <a:bodyPr/>
    <a:lstStyle/>
    <a:p>
      <a:pPr>
        <a:defRPr sz="1200">
          <a:solidFill>
            <a:schemeClr val="tx1">
              <a:lumMod val="50000"/>
            </a:schemeClr>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US" sz="1800" b="1" dirty="0">
                <a:solidFill>
                  <a:schemeClr val="bg1"/>
                </a:solidFill>
              </a:rPr>
              <a:t>Emotions: </a:t>
            </a:r>
            <a:r>
              <a:rPr lang="en-US" sz="1400" b="0" dirty="0">
                <a:solidFill>
                  <a:schemeClr val="bg1"/>
                </a:solidFill>
              </a:rPr>
              <a:t>anger</a:t>
            </a:r>
            <a:r>
              <a:rPr lang="en-US" sz="1400" b="0" baseline="0" dirty="0">
                <a:solidFill>
                  <a:schemeClr val="bg1"/>
                </a:solidFill>
              </a:rPr>
              <a:t> was almost twice as high as the second ranked emotion</a:t>
            </a:r>
            <a:endParaRPr lang="en-US" sz="1400" b="0" dirty="0">
              <a:solidFill>
                <a:schemeClr val="bg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Hoaxes, scams &amp; frauds</c:v>
                </c:pt>
              </c:strCache>
            </c:strRef>
          </c:tx>
          <c:spPr>
            <a:solidFill>
              <a:srgbClr val="002050"/>
            </a:solidFill>
            <a:ln w="19050">
              <a:solidFill>
                <a:schemeClr val="tx1"/>
              </a:solidFill>
            </a:ln>
            <a:effectLst/>
          </c:spPr>
          <c:invertIfNegative val="0"/>
          <c:dPt>
            <c:idx val="1"/>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1-CD07-4F38-8258-74D74FD5C92D}"/>
              </c:ext>
            </c:extLst>
          </c:dPt>
          <c:dPt>
            <c:idx val="2"/>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3-CD07-4F38-8258-74D74FD5C92D}"/>
              </c:ext>
            </c:extLst>
          </c:dPt>
          <c:dPt>
            <c:idx val="3"/>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5-CD07-4F38-8258-74D74FD5C92D}"/>
              </c:ext>
            </c:extLst>
          </c:dPt>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Angry</c:v>
                </c:pt>
                <c:pt idx="1">
                  <c:v>Irritable</c:v>
                </c:pt>
                <c:pt idx="2">
                  <c:v>Frustrated</c:v>
                </c:pt>
                <c:pt idx="3">
                  <c:v>Disappointed</c:v>
                </c:pt>
                <c:pt idx="4">
                  <c:v>Anxious</c:v>
                </c:pt>
              </c:strCache>
            </c:strRef>
          </c:cat>
          <c:val>
            <c:numRef>
              <c:f>Sheet1!$B$2:$B$6</c:f>
              <c:numCache>
                <c:formatCode>0%</c:formatCode>
                <c:ptCount val="5"/>
                <c:pt idx="0">
                  <c:v>0.61</c:v>
                </c:pt>
                <c:pt idx="1">
                  <c:v>0.34</c:v>
                </c:pt>
                <c:pt idx="2">
                  <c:v>0.32</c:v>
                </c:pt>
                <c:pt idx="3">
                  <c:v>0.28999999999999998</c:v>
                </c:pt>
                <c:pt idx="4">
                  <c:v>0.17</c:v>
                </c:pt>
              </c:numCache>
            </c:numRef>
          </c:val>
          <c:extLst>
            <c:ext xmlns:c16="http://schemas.microsoft.com/office/drawing/2014/chart" uri="{C3380CC4-5D6E-409C-BE32-E72D297353CC}">
              <c16:uniqueId val="{00000006-CD07-4F38-8258-74D74FD5C92D}"/>
            </c:ext>
          </c:extLst>
        </c:ser>
        <c:ser>
          <c:idx val="1"/>
          <c:order val="1"/>
          <c:tx>
            <c:strRef>
              <c:f>Sheet1!$C$1</c:f>
              <c:strCache>
                <c:ptCount val="1"/>
                <c:pt idx="0">
                  <c:v>3 risk category avg.</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Angry</c:v>
                </c:pt>
                <c:pt idx="1">
                  <c:v>Irritable</c:v>
                </c:pt>
                <c:pt idx="2">
                  <c:v>Frustrated</c:v>
                </c:pt>
                <c:pt idx="3">
                  <c:v>Disappointed</c:v>
                </c:pt>
                <c:pt idx="4">
                  <c:v>Anxious</c:v>
                </c:pt>
              </c:strCache>
            </c:strRef>
          </c:cat>
          <c:val>
            <c:numRef>
              <c:f>Sheet1!$C$2:$C$6</c:f>
              <c:numCache>
                <c:formatCode>0%</c:formatCode>
                <c:ptCount val="5"/>
                <c:pt idx="0">
                  <c:v>0.61678311171211775</c:v>
                </c:pt>
                <c:pt idx="1">
                  <c:v>0.40500338066260988</c:v>
                </c:pt>
                <c:pt idx="2">
                  <c:v>0.33986928104575165</c:v>
                </c:pt>
                <c:pt idx="3">
                  <c:v>0.32461873638344224</c:v>
                </c:pt>
                <c:pt idx="4">
                  <c:v>0.25354969574036512</c:v>
                </c:pt>
              </c:numCache>
            </c:numRef>
          </c:val>
          <c:extLst>
            <c:ext xmlns:c16="http://schemas.microsoft.com/office/drawing/2014/chart" uri="{C3380CC4-5D6E-409C-BE32-E72D297353CC}">
              <c16:uniqueId val="{00000007-CD07-4F38-8258-74D74FD5C92D}"/>
            </c:ext>
          </c:extLst>
        </c:ser>
        <c:dLbls>
          <c:dLblPos val="outEnd"/>
          <c:showLegendKey val="0"/>
          <c:showVal val="1"/>
          <c:showCatName val="0"/>
          <c:showSerName val="0"/>
          <c:showPercent val="0"/>
          <c:showBubbleSize val="0"/>
        </c:dLbls>
        <c:gapWidth val="150"/>
        <c:axId val="720175424"/>
        <c:axId val="720176736"/>
      </c:barChart>
      <c:catAx>
        <c:axId val="7201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720176736"/>
        <c:crosses val="autoZero"/>
        <c:auto val="1"/>
        <c:lblAlgn val="ctr"/>
        <c:lblOffset val="100"/>
        <c:noMultiLvlLbl val="0"/>
      </c:catAx>
      <c:valAx>
        <c:axId val="720176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017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solidFill>
        <a:schemeClr val="bg1"/>
      </a:solidFill>
    </a:ln>
    <a:effectLst>
      <a:outerShdw blurRad="50800" dist="38100" algn="l" rotWithShape="0">
        <a:prstClr val="black">
          <a:alpha val="40000"/>
        </a:prstClr>
      </a:outerShdw>
    </a:effectLst>
  </c:spPr>
  <c:txPr>
    <a:bodyPr/>
    <a:lstStyle/>
    <a:p>
      <a:pPr>
        <a:defRPr sz="1200">
          <a:solidFill>
            <a:schemeClr val="tx1">
              <a:lumMod val="50000"/>
            </a:schemeClr>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0" i="0" u="none" strike="noStrike" kern="1200" spc="0" baseline="0">
                <a:solidFill>
                  <a:schemeClr val="tx1"/>
                </a:solidFill>
                <a:latin typeface="+mn-lt"/>
                <a:ea typeface="+mn-ea"/>
                <a:cs typeface="+mn-cs"/>
              </a:defRPr>
            </a:pPr>
            <a:r>
              <a:rPr lang="en-US" sz="1800" b="1" baseline="0" dirty="0">
                <a:solidFill>
                  <a:schemeClr val="tx1"/>
                </a:solidFill>
              </a:rPr>
              <a:t>Sources of online risks</a:t>
            </a:r>
          </a:p>
          <a:p>
            <a:pPr algn="ctr">
              <a:defRPr sz="1800">
                <a:solidFill>
                  <a:schemeClr val="tx1"/>
                </a:solidFill>
              </a:defRPr>
            </a:pPr>
            <a:r>
              <a:rPr lang="en-US" sz="1400" b="1" baseline="0" dirty="0">
                <a:solidFill>
                  <a:schemeClr val="tx1"/>
                </a:solidFill>
              </a:rPr>
              <a:t>(Base: total sample)</a:t>
            </a:r>
            <a:endParaRPr lang="en-US" sz="1400" b="1" dirty="0">
              <a:solidFill>
                <a:schemeClr val="tx1"/>
              </a:solidFill>
            </a:endParaRPr>
          </a:p>
        </c:rich>
      </c:tx>
      <c:layout>
        <c:manualLayout>
          <c:xMode val="edge"/>
          <c:yMode val="edge"/>
          <c:x val="0.30651936899594362"/>
          <c:y val="7.8670755097920448E-3"/>
        </c:manualLayout>
      </c:layout>
      <c:overlay val="0"/>
      <c:spPr>
        <a:noFill/>
        <a:ln>
          <a:noFill/>
        </a:ln>
        <a:effectLst/>
      </c:spPr>
      <c:txPr>
        <a:bodyPr rot="0" spcFirstLastPara="1" vertOverflow="ellipsis" vert="horz" wrap="square" anchor="ctr" anchorCtr="1"/>
        <a:lstStyle/>
        <a:p>
          <a:pPr algn="ctr">
            <a:defRPr sz="18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3.0555555555555555E-2"/>
          <c:y val="0.11752525252525252"/>
          <c:w val="0.93888888888888888"/>
          <c:h val="0.80411616161616162"/>
        </c:manualLayout>
      </c:layout>
      <c:barChart>
        <c:barDir val="col"/>
        <c:grouping val="stacked"/>
        <c:varyColors val="0"/>
        <c:ser>
          <c:idx val="0"/>
          <c:order val="0"/>
          <c:tx>
            <c:strRef>
              <c:f>Sheet1!$B$1</c:f>
              <c:strCache>
                <c:ptCount val="1"/>
                <c:pt idx="0">
                  <c:v>Family</c:v>
                </c:pt>
              </c:strCache>
            </c:strRef>
          </c:tx>
          <c:spPr>
            <a:solidFill>
              <a:schemeClr val="accent1"/>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Sheet1!$B$2:$B$3</c:f>
              <c:numCache>
                <c:formatCode>0%</c:formatCode>
                <c:ptCount val="2"/>
                <c:pt idx="0">
                  <c:v>0.04</c:v>
                </c:pt>
                <c:pt idx="1">
                  <c:v>0.08</c:v>
                </c:pt>
              </c:numCache>
            </c:numRef>
          </c:val>
          <c:extLst>
            <c:ext xmlns:c16="http://schemas.microsoft.com/office/drawing/2014/chart" uri="{C3380CC4-5D6E-409C-BE32-E72D297353CC}">
              <c16:uniqueId val="{00000000-DC62-4131-A5E0-5F18F692CCD9}"/>
            </c:ext>
          </c:extLst>
        </c:ser>
        <c:ser>
          <c:idx val="1"/>
          <c:order val="1"/>
          <c:tx>
            <c:strRef>
              <c:f>Sheet1!$C$1</c:f>
              <c:strCache>
                <c:ptCount val="1"/>
                <c:pt idx="0">
                  <c:v>Friends</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Sheet1!$C$2:$C$3</c:f>
              <c:numCache>
                <c:formatCode>0%</c:formatCode>
                <c:ptCount val="2"/>
                <c:pt idx="0">
                  <c:v>0.13</c:v>
                </c:pt>
                <c:pt idx="1">
                  <c:v>0.2</c:v>
                </c:pt>
              </c:numCache>
            </c:numRef>
          </c:val>
          <c:extLst>
            <c:ext xmlns:c16="http://schemas.microsoft.com/office/drawing/2014/chart" uri="{C3380CC4-5D6E-409C-BE32-E72D297353CC}">
              <c16:uniqueId val="{00000001-DC62-4131-A5E0-5F18F692CCD9}"/>
            </c:ext>
          </c:extLst>
        </c:ser>
        <c:ser>
          <c:idx val="2"/>
          <c:order val="2"/>
          <c:tx>
            <c:strRef>
              <c:f>Sheet1!$D$1</c:f>
              <c:strCache>
                <c:ptCount val="1"/>
                <c:pt idx="0">
                  <c:v>Aquaintances2</c:v>
                </c:pt>
              </c:strCache>
            </c:strRef>
          </c:tx>
          <c:spPr>
            <a:solidFill>
              <a:schemeClr val="accent3"/>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Sheet1!$D$2:$D$3</c:f>
              <c:numCache>
                <c:formatCode>0%</c:formatCode>
                <c:ptCount val="2"/>
                <c:pt idx="0">
                  <c:v>0.19</c:v>
                </c:pt>
                <c:pt idx="1">
                  <c:v>0.21</c:v>
                </c:pt>
              </c:numCache>
            </c:numRef>
          </c:val>
          <c:extLst>
            <c:ext xmlns:c16="http://schemas.microsoft.com/office/drawing/2014/chart" uri="{C3380CC4-5D6E-409C-BE32-E72D297353CC}">
              <c16:uniqueId val="{00000002-DC62-4131-A5E0-5F18F692CCD9}"/>
            </c:ext>
          </c:extLst>
        </c:ser>
        <c:ser>
          <c:idx val="3"/>
          <c:order val="3"/>
          <c:tx>
            <c:strRef>
              <c:f>Sheet1!$E$1</c:f>
              <c:strCache>
                <c:ptCount val="1"/>
                <c:pt idx="0">
                  <c:v>Co-workers, colleagues2</c:v>
                </c:pt>
              </c:strCache>
            </c:strRef>
          </c:tx>
          <c:spPr>
            <a:solidFill>
              <a:schemeClr val="accent4"/>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Sheet1!$E$2:$E$3</c:f>
              <c:numCache>
                <c:formatCode>0%</c:formatCode>
                <c:ptCount val="2"/>
                <c:pt idx="1">
                  <c:v>0.09</c:v>
                </c:pt>
              </c:numCache>
            </c:numRef>
          </c:val>
          <c:extLst>
            <c:ext xmlns:c16="http://schemas.microsoft.com/office/drawing/2014/chart" uri="{C3380CC4-5D6E-409C-BE32-E72D297353CC}">
              <c16:uniqueId val="{00000003-DC62-4131-A5E0-5F18F692CCD9}"/>
            </c:ext>
          </c:extLst>
        </c:ser>
        <c:ser>
          <c:idx val="4"/>
          <c:order val="4"/>
          <c:tx>
            <c:strRef>
              <c:f>Sheet1!$F$1</c:f>
              <c:strCache>
                <c:ptCount val="1"/>
                <c:pt idx="0">
                  <c:v>Know online only</c:v>
                </c:pt>
              </c:strCache>
            </c:strRef>
          </c:tx>
          <c:spPr>
            <a:solidFill>
              <a:schemeClr val="accent5"/>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Sheet1!$F$2:$F$3</c:f>
              <c:numCache>
                <c:formatCode>0%</c:formatCode>
                <c:ptCount val="2"/>
                <c:pt idx="0">
                  <c:v>0.25</c:v>
                </c:pt>
                <c:pt idx="1">
                  <c:v>0.26</c:v>
                </c:pt>
              </c:numCache>
            </c:numRef>
          </c:val>
          <c:extLst>
            <c:ext xmlns:c16="http://schemas.microsoft.com/office/drawing/2014/chart" uri="{C3380CC4-5D6E-409C-BE32-E72D297353CC}">
              <c16:uniqueId val="{00000004-DC62-4131-A5E0-5F18F692CCD9}"/>
            </c:ext>
          </c:extLst>
        </c:ser>
        <c:ser>
          <c:idx val="5"/>
          <c:order val="5"/>
          <c:tx>
            <c:strRef>
              <c:f>Sheet1!$G$1</c:f>
              <c:strCache>
                <c:ptCount val="1"/>
                <c:pt idx="0">
                  <c:v>Strangers</c:v>
                </c:pt>
              </c:strCache>
            </c:strRef>
          </c:tx>
          <c:spPr>
            <a:solidFill>
              <a:schemeClr val="accent6"/>
            </a:solidFill>
            <a:ln w="19050">
              <a:solidFill>
                <a:schemeClr val="tx1"/>
              </a:solidFill>
            </a:ln>
            <a:effectLst/>
          </c:spPr>
          <c:invertIfNegative val="0"/>
          <c:dLbls>
            <c:dLbl>
              <c:idx val="1"/>
              <c:tx>
                <c:rich>
                  <a:bodyPr/>
                  <a:lstStyle/>
                  <a:p>
                    <a:r>
                      <a:rPr lang="en-US" dirty="0"/>
                      <a:t>36%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159-439B-B943-D49A1385602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Sheet1!$G$2:$G$3</c:f>
              <c:numCache>
                <c:formatCode>0%</c:formatCode>
                <c:ptCount val="2"/>
                <c:pt idx="0">
                  <c:v>0.37</c:v>
                </c:pt>
                <c:pt idx="1">
                  <c:v>0.37</c:v>
                </c:pt>
              </c:numCache>
            </c:numRef>
          </c:val>
          <c:extLst>
            <c:ext xmlns:c16="http://schemas.microsoft.com/office/drawing/2014/chart" uri="{C3380CC4-5D6E-409C-BE32-E72D297353CC}">
              <c16:uniqueId val="{00000005-DC62-4131-A5E0-5F18F692CCD9}"/>
            </c:ext>
          </c:extLst>
        </c:ser>
        <c:dLbls>
          <c:showLegendKey val="0"/>
          <c:showVal val="0"/>
          <c:showCatName val="0"/>
          <c:showSerName val="0"/>
          <c:showPercent val="0"/>
          <c:showBubbleSize val="0"/>
        </c:dLbls>
        <c:gapWidth val="200"/>
        <c:overlap val="100"/>
        <c:axId val="732273944"/>
        <c:axId val="732274272"/>
      </c:barChart>
      <c:catAx>
        <c:axId val="7322739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32274272"/>
        <c:crosses val="autoZero"/>
        <c:auto val="1"/>
        <c:lblAlgn val="ctr"/>
        <c:lblOffset val="100"/>
        <c:noMultiLvlLbl val="0"/>
      </c:catAx>
      <c:valAx>
        <c:axId val="732274272"/>
        <c:scaling>
          <c:orientation val="minMax"/>
        </c:scaling>
        <c:delete val="1"/>
        <c:axPos val="l"/>
        <c:numFmt formatCode="0%" sourceLinked="1"/>
        <c:majorTickMark val="none"/>
        <c:minorTickMark val="none"/>
        <c:tickLblPos val="nextTo"/>
        <c:crossAx val="732273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r>
              <a:rPr lang="en-US" sz="1800" b="1" baseline="0" dirty="0">
                <a:solidFill>
                  <a:schemeClr val="bg1"/>
                </a:solidFill>
              </a:rPr>
              <a:t>Pain: </a:t>
            </a:r>
            <a:r>
              <a:rPr lang="en-US" sz="1400" b="0" baseline="0" dirty="0">
                <a:solidFill>
                  <a:schemeClr val="bg1"/>
                </a:solidFill>
              </a:rPr>
              <a:t>Behavioral risks were the most painful</a:t>
            </a:r>
            <a:endParaRPr lang="en-US" sz="1400" b="0" dirty="0">
              <a:solidFill>
                <a:schemeClr val="bg1"/>
              </a:solidFill>
            </a:endParaRPr>
          </a:p>
        </c:rich>
      </c:tx>
      <c:layout>
        <c:manualLayout>
          <c:xMode val="edge"/>
          <c:yMode val="edge"/>
          <c:x val="0.15643467953602577"/>
          <c:y val="0"/>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Behavioral risks</c:v>
                </c:pt>
              </c:strCache>
            </c:strRef>
          </c:tx>
          <c:spPr>
            <a:solidFill>
              <a:srgbClr val="002050"/>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pain</c:v>
                </c:pt>
                <c:pt idx="1">
                  <c:v>Mild pain</c:v>
                </c:pt>
                <c:pt idx="2">
                  <c:v>Moderate pain</c:v>
                </c:pt>
                <c:pt idx="3">
                  <c:v>Severe pain</c:v>
                </c:pt>
              </c:strCache>
            </c:strRef>
          </c:cat>
          <c:val>
            <c:numRef>
              <c:f>Sheet1!$B$2:$B$5</c:f>
              <c:numCache>
                <c:formatCode>0%</c:formatCode>
                <c:ptCount val="4"/>
                <c:pt idx="0">
                  <c:v>0.08</c:v>
                </c:pt>
                <c:pt idx="1">
                  <c:v>0.24</c:v>
                </c:pt>
                <c:pt idx="2">
                  <c:v>0.31</c:v>
                </c:pt>
                <c:pt idx="3">
                  <c:v>0.38</c:v>
                </c:pt>
              </c:numCache>
            </c:numRef>
          </c:val>
          <c:extLst>
            <c:ext xmlns:c16="http://schemas.microsoft.com/office/drawing/2014/chart" uri="{C3380CC4-5D6E-409C-BE32-E72D297353CC}">
              <c16:uniqueId val="{00000000-4CEF-47C1-8F63-46747E967B3A}"/>
            </c:ext>
          </c:extLst>
        </c:ser>
        <c:ser>
          <c:idx val="1"/>
          <c:order val="1"/>
          <c:tx>
            <c:strRef>
              <c:f>Sheet1!$C$1</c:f>
              <c:strCache>
                <c:ptCount val="1"/>
                <c:pt idx="0">
                  <c:v>Any risk</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pain</c:v>
                </c:pt>
                <c:pt idx="1">
                  <c:v>Mild pain</c:v>
                </c:pt>
                <c:pt idx="2">
                  <c:v>Moderate pain</c:v>
                </c:pt>
                <c:pt idx="3">
                  <c:v>Severe pain</c:v>
                </c:pt>
              </c:strCache>
            </c:strRef>
          </c:cat>
          <c:val>
            <c:numRef>
              <c:f>Sheet1!$C$2:$C$5</c:f>
              <c:numCache>
                <c:formatCode>0%</c:formatCode>
                <c:ptCount val="4"/>
                <c:pt idx="0">
                  <c:v>0.16</c:v>
                </c:pt>
                <c:pt idx="1">
                  <c:v>0.28999999999999998</c:v>
                </c:pt>
                <c:pt idx="2">
                  <c:v>0.27</c:v>
                </c:pt>
                <c:pt idx="3">
                  <c:v>0.28000000000000003</c:v>
                </c:pt>
              </c:numCache>
            </c:numRef>
          </c:val>
          <c:extLst>
            <c:ext xmlns:c16="http://schemas.microsoft.com/office/drawing/2014/chart" uri="{C3380CC4-5D6E-409C-BE32-E72D297353CC}">
              <c16:uniqueId val="{00000000-2BFE-4F64-B98C-9BC2B47BCD95}"/>
            </c:ext>
          </c:extLst>
        </c:ser>
        <c:dLbls>
          <c:dLblPos val="outEnd"/>
          <c:showLegendKey val="0"/>
          <c:showVal val="1"/>
          <c:showCatName val="0"/>
          <c:showSerName val="0"/>
          <c:showPercent val="0"/>
          <c:showBubbleSize val="0"/>
        </c:dLbls>
        <c:gapWidth val="150"/>
        <c:axId val="720175424"/>
        <c:axId val="720176736"/>
      </c:barChart>
      <c:catAx>
        <c:axId val="7201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720176736"/>
        <c:crosses val="autoZero"/>
        <c:auto val="1"/>
        <c:lblAlgn val="ctr"/>
        <c:lblOffset val="100"/>
        <c:noMultiLvlLbl val="0"/>
      </c:catAx>
      <c:valAx>
        <c:axId val="720176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017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solidFill>
        <a:schemeClr val="bg1"/>
      </a:solidFill>
    </a:ln>
    <a:effectLst>
      <a:outerShdw blurRad="50800" dist="38100" algn="l" rotWithShape="0">
        <a:prstClr val="black">
          <a:alpha val="40000"/>
        </a:prstClr>
      </a:outerShdw>
    </a:effectLst>
  </c:spPr>
  <c:txPr>
    <a:bodyPr/>
    <a:lstStyle/>
    <a:p>
      <a:pPr>
        <a:defRPr sz="1200">
          <a:solidFill>
            <a:schemeClr val="tx1">
              <a:lumMod val="50000"/>
            </a:schemeClr>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US" sz="1800" b="1" baseline="0" dirty="0">
                <a:solidFill>
                  <a:schemeClr val="bg1"/>
                </a:solidFill>
              </a:rPr>
              <a:t>Problem: </a:t>
            </a:r>
            <a:r>
              <a:rPr lang="en-US" sz="1400" b="0" baseline="0" dirty="0">
                <a:solidFill>
                  <a:schemeClr val="bg1"/>
                </a:solidFill>
              </a:rPr>
              <a:t>Most considered it a big problem</a:t>
            </a:r>
            <a:endParaRPr lang="en-US" sz="1400" b="0" dirty="0">
              <a:solidFill>
                <a:schemeClr val="bg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Big problem</c:v>
                </c:pt>
              </c:strCache>
            </c:strRef>
          </c:tx>
          <c:spPr>
            <a:solidFill>
              <a:srgbClr val="002050"/>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Sexual</c:v>
                </c:pt>
                <c:pt idx="2">
                  <c:v>Hoaxes, scams &amp; frauds</c:v>
                </c:pt>
                <c:pt idx="3">
                  <c:v>Behavioral</c:v>
                </c:pt>
                <c:pt idx="4">
                  <c:v>Unwanted contact</c:v>
                </c:pt>
              </c:strCache>
            </c:strRef>
          </c:cat>
          <c:val>
            <c:numRef>
              <c:f>Sheet1!$B$2:$B$6</c:f>
              <c:numCache>
                <c:formatCode>0%</c:formatCode>
                <c:ptCount val="5"/>
                <c:pt idx="0">
                  <c:v>0.69</c:v>
                </c:pt>
                <c:pt idx="1">
                  <c:v>0.72799999999999998</c:v>
                </c:pt>
                <c:pt idx="2">
                  <c:v>0.72699999999999998</c:v>
                </c:pt>
                <c:pt idx="3">
                  <c:v>0.63</c:v>
                </c:pt>
                <c:pt idx="4">
                  <c:v>0.49</c:v>
                </c:pt>
              </c:numCache>
            </c:numRef>
          </c:val>
          <c:extLst>
            <c:ext xmlns:c16="http://schemas.microsoft.com/office/drawing/2014/chart" uri="{C3380CC4-5D6E-409C-BE32-E72D297353CC}">
              <c16:uniqueId val="{00000000-0354-490A-A0B6-8360860CEBA6}"/>
            </c:ext>
          </c:extLst>
        </c:ser>
        <c:ser>
          <c:idx val="1"/>
          <c:order val="1"/>
          <c:tx>
            <c:strRef>
              <c:f>Sheet1!$C$1</c:f>
              <c:strCache>
                <c:ptCount val="1"/>
                <c:pt idx="0">
                  <c:v>Small problem</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Sexual</c:v>
                </c:pt>
                <c:pt idx="2">
                  <c:v>Hoaxes, scams &amp; frauds</c:v>
                </c:pt>
                <c:pt idx="3">
                  <c:v>Behavioral</c:v>
                </c:pt>
                <c:pt idx="4">
                  <c:v>Unwanted contact</c:v>
                </c:pt>
              </c:strCache>
            </c:strRef>
          </c:cat>
          <c:val>
            <c:numRef>
              <c:f>Sheet1!$C$2:$C$6</c:f>
              <c:numCache>
                <c:formatCode>0%</c:formatCode>
                <c:ptCount val="5"/>
                <c:pt idx="0">
                  <c:v>0.24</c:v>
                </c:pt>
                <c:pt idx="1">
                  <c:v>0.221</c:v>
                </c:pt>
                <c:pt idx="2">
                  <c:v>0.23200000000000001</c:v>
                </c:pt>
                <c:pt idx="3">
                  <c:v>0.29699999999999999</c:v>
                </c:pt>
                <c:pt idx="4">
                  <c:v>0.41899999999999998</c:v>
                </c:pt>
              </c:numCache>
            </c:numRef>
          </c:val>
          <c:extLst>
            <c:ext xmlns:c16="http://schemas.microsoft.com/office/drawing/2014/chart" uri="{C3380CC4-5D6E-409C-BE32-E72D297353CC}">
              <c16:uniqueId val="{00000001-0354-490A-A0B6-8360860CEBA6}"/>
            </c:ext>
          </c:extLst>
        </c:ser>
        <c:dLbls>
          <c:dLblPos val="outEnd"/>
          <c:showLegendKey val="0"/>
          <c:showVal val="1"/>
          <c:showCatName val="0"/>
          <c:showSerName val="0"/>
          <c:showPercent val="0"/>
          <c:showBubbleSize val="0"/>
        </c:dLbls>
        <c:gapWidth val="150"/>
        <c:axId val="720175424"/>
        <c:axId val="720176736"/>
      </c:barChart>
      <c:catAx>
        <c:axId val="7201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720176736"/>
        <c:crosses val="autoZero"/>
        <c:auto val="1"/>
        <c:lblAlgn val="ctr"/>
        <c:lblOffset val="100"/>
        <c:noMultiLvlLbl val="0"/>
      </c:catAx>
      <c:valAx>
        <c:axId val="720176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017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solidFill>
        <a:schemeClr val="bg1"/>
      </a:solidFill>
    </a:ln>
    <a:effectLst>
      <a:outerShdw blurRad="50800" dist="38100" algn="l" rotWithShape="0">
        <a:prstClr val="black">
          <a:alpha val="40000"/>
        </a:prstClr>
      </a:outerShdw>
    </a:effectLst>
  </c:spPr>
  <c:txPr>
    <a:bodyPr/>
    <a:lstStyle/>
    <a:p>
      <a:pPr>
        <a:defRPr sz="1200">
          <a:solidFill>
            <a:schemeClr val="tx1">
              <a:lumMod val="50000"/>
            </a:schemeClr>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US" sz="1800" b="1" baseline="0" dirty="0">
                <a:solidFill>
                  <a:schemeClr val="bg1"/>
                </a:solidFill>
              </a:rPr>
              <a:t>Target: </a:t>
            </a:r>
            <a:r>
              <a:rPr lang="en-US" sz="1400" b="0" baseline="0" dirty="0">
                <a:solidFill>
                  <a:schemeClr val="bg1"/>
                </a:solidFill>
              </a:rPr>
              <a:t>age &amp; something said online were most common</a:t>
            </a:r>
            <a:endParaRPr lang="en-US" sz="1400" b="0" dirty="0">
              <a:solidFill>
                <a:schemeClr val="bg1"/>
              </a:solidFill>
            </a:endParaRPr>
          </a:p>
        </c:rich>
      </c:tx>
      <c:layout>
        <c:manualLayout>
          <c:xMode val="edge"/>
          <c:yMode val="edge"/>
          <c:x val="0.10973897920018061"/>
          <c:y val="2.7777777777777776E-2"/>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Behavioral risks</c:v>
                </c:pt>
              </c:strCache>
            </c:strRef>
          </c:tx>
          <c:spPr>
            <a:solidFill>
              <a:srgbClr val="002050"/>
            </a:solidFill>
            <a:ln w="19050">
              <a:solidFill>
                <a:schemeClr val="tx1"/>
              </a:solidFill>
            </a:ln>
            <a:effectLst/>
          </c:spPr>
          <c:invertIfNegative val="0"/>
          <c:dPt>
            <c:idx val="1"/>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1-A625-43F2-B99A-E1C4ADBAEC39}"/>
              </c:ext>
            </c:extLst>
          </c:dPt>
          <c:dPt>
            <c:idx val="2"/>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3-A625-43F2-B99A-E1C4ADBAEC39}"/>
              </c:ext>
            </c:extLst>
          </c:dPt>
          <c:dPt>
            <c:idx val="3"/>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5-A625-43F2-B99A-E1C4ADBAEC39}"/>
              </c:ext>
            </c:extLst>
          </c:dPt>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Age</c:v>
                </c:pt>
                <c:pt idx="1">
                  <c:v>Something I said online</c:v>
                </c:pt>
                <c:pt idx="2">
                  <c:v>Physical appearance</c:v>
                </c:pt>
                <c:pt idx="3">
                  <c:v>Gender</c:v>
                </c:pt>
                <c:pt idx="4">
                  <c:v>Social status</c:v>
                </c:pt>
              </c:strCache>
            </c:strRef>
          </c:cat>
          <c:val>
            <c:numRef>
              <c:f>Sheet1!$B$2:$B$6</c:f>
              <c:numCache>
                <c:formatCode>0%</c:formatCode>
                <c:ptCount val="5"/>
                <c:pt idx="0">
                  <c:v>0.32</c:v>
                </c:pt>
                <c:pt idx="1">
                  <c:v>0.3</c:v>
                </c:pt>
                <c:pt idx="2">
                  <c:v>0.3</c:v>
                </c:pt>
                <c:pt idx="3">
                  <c:v>0.28000000000000003</c:v>
                </c:pt>
                <c:pt idx="4">
                  <c:v>0.22</c:v>
                </c:pt>
              </c:numCache>
            </c:numRef>
          </c:val>
          <c:extLst>
            <c:ext xmlns:c16="http://schemas.microsoft.com/office/drawing/2014/chart" uri="{C3380CC4-5D6E-409C-BE32-E72D297353CC}">
              <c16:uniqueId val="{00000006-A625-43F2-B99A-E1C4ADBAEC39}"/>
            </c:ext>
          </c:extLst>
        </c:ser>
        <c:ser>
          <c:idx val="1"/>
          <c:order val="1"/>
          <c:tx>
            <c:strRef>
              <c:f>Sheet1!$C$1</c:f>
              <c:strCache>
                <c:ptCount val="1"/>
                <c:pt idx="0">
                  <c:v>Any risk</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Age</c:v>
                </c:pt>
                <c:pt idx="1">
                  <c:v>Something I said online</c:v>
                </c:pt>
                <c:pt idx="2">
                  <c:v>Physical appearance</c:v>
                </c:pt>
                <c:pt idx="3">
                  <c:v>Gender</c:v>
                </c:pt>
                <c:pt idx="4">
                  <c:v>Social status</c:v>
                </c:pt>
              </c:strCache>
            </c:strRef>
          </c:cat>
          <c:val>
            <c:numRef>
              <c:f>Sheet1!$C$2:$C$6</c:f>
              <c:numCache>
                <c:formatCode>0%</c:formatCode>
                <c:ptCount val="5"/>
                <c:pt idx="0">
                  <c:v>0.47</c:v>
                </c:pt>
                <c:pt idx="1">
                  <c:v>0.32</c:v>
                </c:pt>
                <c:pt idx="2">
                  <c:v>0.4</c:v>
                </c:pt>
                <c:pt idx="3">
                  <c:v>0.49</c:v>
                </c:pt>
                <c:pt idx="4">
                  <c:v>0.3</c:v>
                </c:pt>
              </c:numCache>
            </c:numRef>
          </c:val>
          <c:extLst>
            <c:ext xmlns:c16="http://schemas.microsoft.com/office/drawing/2014/chart" uri="{C3380CC4-5D6E-409C-BE32-E72D297353CC}">
              <c16:uniqueId val="{00000000-8B15-4EF5-B9E5-D468B28B29E8}"/>
            </c:ext>
          </c:extLst>
        </c:ser>
        <c:dLbls>
          <c:dLblPos val="outEnd"/>
          <c:showLegendKey val="0"/>
          <c:showVal val="1"/>
          <c:showCatName val="0"/>
          <c:showSerName val="0"/>
          <c:showPercent val="0"/>
          <c:showBubbleSize val="0"/>
        </c:dLbls>
        <c:gapWidth val="150"/>
        <c:axId val="720175424"/>
        <c:axId val="720176736"/>
      </c:barChart>
      <c:catAx>
        <c:axId val="7201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720176736"/>
        <c:crosses val="autoZero"/>
        <c:auto val="1"/>
        <c:lblAlgn val="ctr"/>
        <c:lblOffset val="100"/>
        <c:noMultiLvlLbl val="0"/>
      </c:catAx>
      <c:valAx>
        <c:axId val="720176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017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solidFill>
        <a:schemeClr val="bg1"/>
      </a:solidFill>
    </a:ln>
    <a:effectLst>
      <a:outerShdw blurRad="50800" dist="38100" algn="l" rotWithShape="0">
        <a:prstClr val="black">
          <a:alpha val="40000"/>
        </a:prstClr>
      </a:outerShdw>
    </a:effectLst>
  </c:spPr>
  <c:txPr>
    <a:bodyPr/>
    <a:lstStyle/>
    <a:p>
      <a:pPr>
        <a:defRPr sz="1200">
          <a:solidFill>
            <a:schemeClr val="tx1">
              <a:lumMod val="50000"/>
            </a:schemeClr>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US" sz="1800" b="1" baseline="0" dirty="0">
                <a:solidFill>
                  <a:schemeClr val="bg1"/>
                </a:solidFill>
              </a:rPr>
              <a:t>Emotions: </a:t>
            </a:r>
            <a:r>
              <a:rPr lang="en-US" sz="1400" b="0" baseline="0" dirty="0">
                <a:solidFill>
                  <a:schemeClr val="bg1"/>
                </a:solidFill>
              </a:rPr>
              <a:t>Behavioral risks generated the strongest emotional responses</a:t>
            </a:r>
            <a:endParaRPr lang="en-US" sz="1400" b="0" dirty="0">
              <a:solidFill>
                <a:schemeClr val="bg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Behavioral risks</c:v>
                </c:pt>
              </c:strCache>
            </c:strRef>
          </c:tx>
          <c:spPr>
            <a:solidFill>
              <a:srgbClr val="002050"/>
            </a:solidFill>
            <a:ln w="19050">
              <a:solidFill>
                <a:schemeClr val="tx1"/>
              </a:solidFill>
            </a:ln>
            <a:effectLst/>
          </c:spPr>
          <c:invertIfNegative val="0"/>
          <c:dPt>
            <c:idx val="1"/>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1-617F-441F-9D70-47EBF5CEEECB}"/>
              </c:ext>
            </c:extLst>
          </c:dPt>
          <c:dPt>
            <c:idx val="2"/>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3-617F-441F-9D70-47EBF5CEEECB}"/>
              </c:ext>
            </c:extLst>
          </c:dPt>
          <c:dPt>
            <c:idx val="3"/>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5-617F-441F-9D70-47EBF5CEEECB}"/>
              </c:ext>
            </c:extLst>
          </c:dPt>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Angry</c:v>
                </c:pt>
                <c:pt idx="1">
                  <c:v>Irritable</c:v>
                </c:pt>
                <c:pt idx="2">
                  <c:v>Sad</c:v>
                </c:pt>
                <c:pt idx="3">
                  <c:v>Frustrated</c:v>
                </c:pt>
                <c:pt idx="4">
                  <c:v>Dissappointed</c:v>
                </c:pt>
              </c:strCache>
            </c:strRef>
          </c:cat>
          <c:val>
            <c:numRef>
              <c:f>Sheet1!$B$2:$B$6</c:f>
              <c:numCache>
                <c:formatCode>0%</c:formatCode>
                <c:ptCount val="5"/>
                <c:pt idx="0">
                  <c:v>0.65</c:v>
                </c:pt>
                <c:pt idx="1">
                  <c:v>0.42</c:v>
                </c:pt>
                <c:pt idx="2">
                  <c:v>0.37</c:v>
                </c:pt>
                <c:pt idx="3">
                  <c:v>0.36</c:v>
                </c:pt>
                <c:pt idx="4">
                  <c:v>0.34</c:v>
                </c:pt>
              </c:numCache>
            </c:numRef>
          </c:val>
          <c:extLst>
            <c:ext xmlns:c16="http://schemas.microsoft.com/office/drawing/2014/chart" uri="{C3380CC4-5D6E-409C-BE32-E72D297353CC}">
              <c16:uniqueId val="{00000006-617F-441F-9D70-47EBF5CEEECB}"/>
            </c:ext>
          </c:extLst>
        </c:ser>
        <c:ser>
          <c:idx val="1"/>
          <c:order val="1"/>
          <c:tx>
            <c:strRef>
              <c:f>Sheet1!$C$1</c:f>
              <c:strCache>
                <c:ptCount val="1"/>
                <c:pt idx="0">
                  <c:v>3 risk category avg.</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Angry</c:v>
                </c:pt>
                <c:pt idx="1">
                  <c:v>Irritable</c:v>
                </c:pt>
                <c:pt idx="2">
                  <c:v>Sad</c:v>
                </c:pt>
                <c:pt idx="3">
                  <c:v>Frustrated</c:v>
                </c:pt>
                <c:pt idx="4">
                  <c:v>Dissappointed</c:v>
                </c:pt>
              </c:strCache>
            </c:strRef>
          </c:cat>
          <c:val>
            <c:numRef>
              <c:f>Sheet1!$C$2:$C$6</c:f>
              <c:numCache>
                <c:formatCode>0%</c:formatCode>
                <c:ptCount val="5"/>
                <c:pt idx="0">
                  <c:v>0.59961455791794771</c:v>
                </c:pt>
                <c:pt idx="1">
                  <c:v>0.38137025846612543</c:v>
                </c:pt>
                <c:pt idx="2">
                  <c:v>0.29543964194708033</c:v>
                </c:pt>
                <c:pt idx="3">
                  <c:v>0.34356501773643</c:v>
                </c:pt>
                <c:pt idx="4">
                  <c:v>0.31962797738064619</c:v>
                </c:pt>
              </c:numCache>
            </c:numRef>
          </c:val>
          <c:extLst>
            <c:ext xmlns:c16="http://schemas.microsoft.com/office/drawing/2014/chart" uri="{C3380CC4-5D6E-409C-BE32-E72D297353CC}">
              <c16:uniqueId val="{00000000-BD66-4EB4-A279-75357DFB48A5}"/>
            </c:ext>
          </c:extLst>
        </c:ser>
        <c:dLbls>
          <c:dLblPos val="outEnd"/>
          <c:showLegendKey val="0"/>
          <c:showVal val="1"/>
          <c:showCatName val="0"/>
          <c:showSerName val="0"/>
          <c:showPercent val="0"/>
          <c:showBubbleSize val="0"/>
        </c:dLbls>
        <c:gapWidth val="150"/>
        <c:axId val="720175424"/>
        <c:axId val="720176736"/>
      </c:barChart>
      <c:catAx>
        <c:axId val="7201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720176736"/>
        <c:crosses val="autoZero"/>
        <c:auto val="1"/>
        <c:lblAlgn val="ctr"/>
        <c:lblOffset val="100"/>
        <c:noMultiLvlLbl val="0"/>
      </c:catAx>
      <c:valAx>
        <c:axId val="720176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017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solidFill>
        <a:schemeClr val="bg1"/>
      </a:solidFill>
    </a:ln>
    <a:effectLst>
      <a:outerShdw blurRad="50800" dist="38100" algn="l" rotWithShape="0">
        <a:prstClr val="black">
          <a:alpha val="40000"/>
        </a:prstClr>
      </a:outerShdw>
    </a:effectLst>
  </c:spPr>
  <c:txPr>
    <a:bodyPr/>
    <a:lstStyle/>
    <a:p>
      <a:pPr>
        <a:defRPr sz="1200">
          <a:solidFill>
            <a:schemeClr val="tx1">
              <a:lumMod val="50000"/>
            </a:schemeClr>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US" sz="1800" b="1" baseline="0" dirty="0">
                <a:solidFill>
                  <a:schemeClr val="bg1"/>
                </a:solidFill>
              </a:rPr>
              <a:t>Pain: </a:t>
            </a:r>
            <a:r>
              <a:rPr lang="en-US" sz="1400" b="0" baseline="0" dirty="0">
                <a:solidFill>
                  <a:schemeClr val="bg1"/>
                </a:solidFill>
              </a:rPr>
              <a:t>Sexual risks were very painful</a:t>
            </a:r>
            <a:endParaRPr lang="en-US" sz="1400" b="0" dirty="0">
              <a:solidFill>
                <a:schemeClr val="bg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Sexual risks</c:v>
                </c:pt>
              </c:strCache>
            </c:strRef>
          </c:tx>
          <c:spPr>
            <a:solidFill>
              <a:srgbClr val="002050"/>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pain</c:v>
                </c:pt>
                <c:pt idx="1">
                  <c:v>Mild pain</c:v>
                </c:pt>
                <c:pt idx="2">
                  <c:v>Moderate pain</c:v>
                </c:pt>
                <c:pt idx="3">
                  <c:v>Severe pain</c:v>
                </c:pt>
              </c:strCache>
            </c:strRef>
          </c:cat>
          <c:val>
            <c:numRef>
              <c:f>Sheet1!$B$2:$B$5</c:f>
              <c:numCache>
                <c:formatCode>0%</c:formatCode>
                <c:ptCount val="4"/>
                <c:pt idx="0">
                  <c:v>0.12</c:v>
                </c:pt>
                <c:pt idx="1">
                  <c:v>0.24</c:v>
                </c:pt>
                <c:pt idx="2">
                  <c:v>0.26</c:v>
                </c:pt>
                <c:pt idx="3">
                  <c:v>0.38</c:v>
                </c:pt>
              </c:numCache>
            </c:numRef>
          </c:val>
          <c:extLst>
            <c:ext xmlns:c16="http://schemas.microsoft.com/office/drawing/2014/chart" uri="{C3380CC4-5D6E-409C-BE32-E72D297353CC}">
              <c16:uniqueId val="{00000000-4CEF-47C1-8F63-46747E967B3A}"/>
            </c:ext>
          </c:extLst>
        </c:ser>
        <c:ser>
          <c:idx val="1"/>
          <c:order val="1"/>
          <c:tx>
            <c:strRef>
              <c:f>Sheet1!$C$1</c:f>
              <c:strCache>
                <c:ptCount val="1"/>
                <c:pt idx="0">
                  <c:v>Any risk</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No pain</c:v>
                </c:pt>
                <c:pt idx="1">
                  <c:v>Mild pain</c:v>
                </c:pt>
                <c:pt idx="2">
                  <c:v>Moderate pain</c:v>
                </c:pt>
                <c:pt idx="3">
                  <c:v>Severe pain</c:v>
                </c:pt>
              </c:strCache>
            </c:strRef>
          </c:cat>
          <c:val>
            <c:numRef>
              <c:f>Sheet1!$C$2:$C$5</c:f>
              <c:numCache>
                <c:formatCode>0%</c:formatCode>
                <c:ptCount val="4"/>
                <c:pt idx="0">
                  <c:v>0.16</c:v>
                </c:pt>
                <c:pt idx="1">
                  <c:v>0.28999999999999998</c:v>
                </c:pt>
                <c:pt idx="2">
                  <c:v>0.27</c:v>
                </c:pt>
                <c:pt idx="3">
                  <c:v>0.28000000000000003</c:v>
                </c:pt>
              </c:numCache>
            </c:numRef>
          </c:val>
          <c:extLst>
            <c:ext xmlns:c16="http://schemas.microsoft.com/office/drawing/2014/chart" uri="{C3380CC4-5D6E-409C-BE32-E72D297353CC}">
              <c16:uniqueId val="{00000000-D440-460B-9802-330455EEACE8}"/>
            </c:ext>
          </c:extLst>
        </c:ser>
        <c:dLbls>
          <c:dLblPos val="outEnd"/>
          <c:showLegendKey val="0"/>
          <c:showVal val="1"/>
          <c:showCatName val="0"/>
          <c:showSerName val="0"/>
          <c:showPercent val="0"/>
          <c:showBubbleSize val="0"/>
        </c:dLbls>
        <c:gapWidth val="150"/>
        <c:axId val="720175424"/>
        <c:axId val="720176736"/>
      </c:barChart>
      <c:catAx>
        <c:axId val="7201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720176736"/>
        <c:crosses val="autoZero"/>
        <c:auto val="1"/>
        <c:lblAlgn val="ctr"/>
        <c:lblOffset val="100"/>
        <c:noMultiLvlLbl val="0"/>
      </c:catAx>
      <c:valAx>
        <c:axId val="720176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017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solidFill>
        <a:schemeClr val="bg1"/>
      </a:solidFill>
    </a:ln>
    <a:effectLst>
      <a:outerShdw blurRad="50800" dist="38100" algn="l" rotWithShape="0">
        <a:prstClr val="black">
          <a:alpha val="40000"/>
        </a:prstClr>
      </a:outerShdw>
    </a:effectLst>
  </c:spPr>
  <c:txPr>
    <a:bodyPr/>
    <a:lstStyle/>
    <a:p>
      <a:pPr>
        <a:defRPr sz="1200">
          <a:solidFill>
            <a:schemeClr val="tx1">
              <a:lumMod val="50000"/>
            </a:schemeClr>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US" sz="1800" b="1" baseline="0" dirty="0">
                <a:solidFill>
                  <a:schemeClr val="bg1"/>
                </a:solidFill>
              </a:rPr>
              <a:t>Problem: </a:t>
            </a:r>
            <a:r>
              <a:rPr lang="en-US" sz="1400" b="0" baseline="0" dirty="0">
                <a:solidFill>
                  <a:schemeClr val="bg1"/>
                </a:solidFill>
              </a:rPr>
              <a:t>Most considered it a big problem</a:t>
            </a:r>
            <a:endParaRPr lang="en-US" sz="1400" b="0" dirty="0">
              <a:solidFill>
                <a:schemeClr val="bg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Big problem</c:v>
                </c:pt>
              </c:strCache>
            </c:strRef>
          </c:tx>
          <c:spPr>
            <a:solidFill>
              <a:srgbClr val="002050"/>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Sexual</c:v>
                </c:pt>
                <c:pt idx="2">
                  <c:v>Hoaxes, scams &amp; frauds</c:v>
                </c:pt>
                <c:pt idx="3">
                  <c:v>Behavioral</c:v>
                </c:pt>
                <c:pt idx="4">
                  <c:v>Unwanted contact</c:v>
                </c:pt>
              </c:strCache>
            </c:strRef>
          </c:cat>
          <c:val>
            <c:numRef>
              <c:f>Sheet1!$B$2:$B$6</c:f>
              <c:numCache>
                <c:formatCode>0%</c:formatCode>
                <c:ptCount val="5"/>
                <c:pt idx="0">
                  <c:v>0.69</c:v>
                </c:pt>
                <c:pt idx="1">
                  <c:v>0.72799999999999998</c:v>
                </c:pt>
                <c:pt idx="2">
                  <c:v>0.72699999999999998</c:v>
                </c:pt>
                <c:pt idx="3">
                  <c:v>0.63</c:v>
                </c:pt>
                <c:pt idx="4">
                  <c:v>0.49</c:v>
                </c:pt>
              </c:numCache>
            </c:numRef>
          </c:val>
          <c:extLst>
            <c:ext xmlns:c16="http://schemas.microsoft.com/office/drawing/2014/chart" uri="{C3380CC4-5D6E-409C-BE32-E72D297353CC}">
              <c16:uniqueId val="{00000000-0354-490A-A0B6-8360860CEBA6}"/>
            </c:ext>
          </c:extLst>
        </c:ser>
        <c:ser>
          <c:idx val="1"/>
          <c:order val="1"/>
          <c:tx>
            <c:strRef>
              <c:f>Sheet1!$C$1</c:f>
              <c:strCache>
                <c:ptCount val="1"/>
                <c:pt idx="0">
                  <c:v>Small problem</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c:v>
                </c:pt>
                <c:pt idx="1">
                  <c:v>Sexual</c:v>
                </c:pt>
                <c:pt idx="2">
                  <c:v>Hoaxes, scams &amp; frauds</c:v>
                </c:pt>
                <c:pt idx="3">
                  <c:v>Behavioral</c:v>
                </c:pt>
                <c:pt idx="4">
                  <c:v>Unwanted contact</c:v>
                </c:pt>
              </c:strCache>
            </c:strRef>
          </c:cat>
          <c:val>
            <c:numRef>
              <c:f>Sheet1!$C$2:$C$6</c:f>
              <c:numCache>
                <c:formatCode>0%</c:formatCode>
                <c:ptCount val="5"/>
                <c:pt idx="0">
                  <c:v>0.24</c:v>
                </c:pt>
                <c:pt idx="1">
                  <c:v>0.221</c:v>
                </c:pt>
                <c:pt idx="2">
                  <c:v>0.23200000000000001</c:v>
                </c:pt>
                <c:pt idx="3">
                  <c:v>0.29699999999999999</c:v>
                </c:pt>
                <c:pt idx="4">
                  <c:v>0.41899999999999998</c:v>
                </c:pt>
              </c:numCache>
            </c:numRef>
          </c:val>
          <c:extLst>
            <c:ext xmlns:c16="http://schemas.microsoft.com/office/drawing/2014/chart" uri="{C3380CC4-5D6E-409C-BE32-E72D297353CC}">
              <c16:uniqueId val="{00000001-0354-490A-A0B6-8360860CEBA6}"/>
            </c:ext>
          </c:extLst>
        </c:ser>
        <c:dLbls>
          <c:dLblPos val="outEnd"/>
          <c:showLegendKey val="0"/>
          <c:showVal val="1"/>
          <c:showCatName val="0"/>
          <c:showSerName val="0"/>
          <c:showPercent val="0"/>
          <c:showBubbleSize val="0"/>
        </c:dLbls>
        <c:gapWidth val="150"/>
        <c:axId val="720175424"/>
        <c:axId val="720176736"/>
      </c:barChart>
      <c:catAx>
        <c:axId val="7201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720176736"/>
        <c:crosses val="autoZero"/>
        <c:auto val="1"/>
        <c:lblAlgn val="ctr"/>
        <c:lblOffset val="100"/>
        <c:noMultiLvlLbl val="0"/>
      </c:catAx>
      <c:valAx>
        <c:axId val="720176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017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solidFill>
        <a:schemeClr val="bg1"/>
      </a:solidFill>
    </a:ln>
    <a:effectLst>
      <a:outerShdw blurRad="50800" dist="38100" algn="l" rotWithShape="0">
        <a:prstClr val="black">
          <a:alpha val="40000"/>
        </a:prstClr>
      </a:outerShdw>
    </a:effectLst>
  </c:spPr>
  <c:txPr>
    <a:bodyPr/>
    <a:lstStyle/>
    <a:p>
      <a:pPr>
        <a:defRPr sz="1200">
          <a:solidFill>
            <a:schemeClr val="tx1">
              <a:lumMod val="50000"/>
            </a:schemeClr>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r>
              <a:rPr lang="en-US" sz="1800" b="1" baseline="0" dirty="0">
                <a:solidFill>
                  <a:schemeClr val="bg1"/>
                </a:solidFill>
              </a:rPr>
              <a:t>Target: </a:t>
            </a:r>
            <a:r>
              <a:rPr lang="en-US" sz="1400" b="0" baseline="0" dirty="0">
                <a:solidFill>
                  <a:schemeClr val="bg1"/>
                </a:solidFill>
              </a:rPr>
              <a:t>gender &amp; age were targeted most often</a:t>
            </a:r>
            <a:endParaRPr lang="en-US" sz="1400" b="0" dirty="0">
              <a:solidFill>
                <a:schemeClr val="bg1"/>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Sexual risks</c:v>
                </c:pt>
              </c:strCache>
            </c:strRef>
          </c:tx>
          <c:spPr>
            <a:solidFill>
              <a:srgbClr val="002050"/>
            </a:solidFill>
            <a:ln w="19050">
              <a:solidFill>
                <a:schemeClr val="tx1"/>
              </a:solidFill>
            </a:ln>
            <a:effectLst/>
          </c:spPr>
          <c:invertIfNegative val="0"/>
          <c:dPt>
            <c:idx val="1"/>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1-A625-43F2-B99A-E1C4ADBAEC39}"/>
              </c:ext>
            </c:extLst>
          </c:dPt>
          <c:dPt>
            <c:idx val="2"/>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3-A625-43F2-B99A-E1C4ADBAEC39}"/>
              </c:ext>
            </c:extLst>
          </c:dPt>
          <c:dPt>
            <c:idx val="3"/>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5-A625-43F2-B99A-E1C4ADBAEC39}"/>
              </c:ext>
            </c:extLst>
          </c:dPt>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Gender</c:v>
                </c:pt>
                <c:pt idx="1">
                  <c:v>Age</c:v>
                </c:pt>
                <c:pt idx="2">
                  <c:v>Physical appearance</c:v>
                </c:pt>
                <c:pt idx="3">
                  <c:v>Sexual orientation</c:v>
                </c:pt>
                <c:pt idx="4">
                  <c:v>Something I did online</c:v>
                </c:pt>
              </c:strCache>
            </c:strRef>
          </c:cat>
          <c:val>
            <c:numRef>
              <c:f>Sheet1!$B$2:$B$6</c:f>
              <c:numCache>
                <c:formatCode>0%</c:formatCode>
                <c:ptCount val="5"/>
                <c:pt idx="0">
                  <c:v>0.54</c:v>
                </c:pt>
                <c:pt idx="1">
                  <c:v>0.42</c:v>
                </c:pt>
                <c:pt idx="2">
                  <c:v>0.35</c:v>
                </c:pt>
                <c:pt idx="3">
                  <c:v>0.22</c:v>
                </c:pt>
                <c:pt idx="4">
                  <c:v>0.13</c:v>
                </c:pt>
              </c:numCache>
            </c:numRef>
          </c:val>
          <c:extLst>
            <c:ext xmlns:c16="http://schemas.microsoft.com/office/drawing/2014/chart" uri="{C3380CC4-5D6E-409C-BE32-E72D297353CC}">
              <c16:uniqueId val="{00000006-A625-43F2-B99A-E1C4ADBAEC39}"/>
            </c:ext>
          </c:extLst>
        </c:ser>
        <c:ser>
          <c:idx val="1"/>
          <c:order val="1"/>
          <c:tx>
            <c:strRef>
              <c:f>Sheet1!$C$1</c:f>
              <c:strCache>
                <c:ptCount val="1"/>
                <c:pt idx="0">
                  <c:v>Any risk</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Gender</c:v>
                </c:pt>
                <c:pt idx="1">
                  <c:v>Age</c:v>
                </c:pt>
                <c:pt idx="2">
                  <c:v>Physical appearance</c:v>
                </c:pt>
                <c:pt idx="3">
                  <c:v>Sexual orientation</c:v>
                </c:pt>
                <c:pt idx="4">
                  <c:v>Something I did online</c:v>
                </c:pt>
              </c:strCache>
            </c:strRef>
          </c:cat>
          <c:val>
            <c:numRef>
              <c:f>Sheet1!$C$2:$C$6</c:f>
              <c:numCache>
                <c:formatCode>0%</c:formatCode>
                <c:ptCount val="5"/>
                <c:pt idx="0">
                  <c:v>0.49</c:v>
                </c:pt>
                <c:pt idx="1">
                  <c:v>0.47</c:v>
                </c:pt>
                <c:pt idx="2">
                  <c:v>0.4</c:v>
                </c:pt>
                <c:pt idx="3">
                  <c:v>0.22</c:v>
                </c:pt>
                <c:pt idx="4">
                  <c:v>0.24</c:v>
                </c:pt>
              </c:numCache>
            </c:numRef>
          </c:val>
          <c:extLst>
            <c:ext xmlns:c16="http://schemas.microsoft.com/office/drawing/2014/chart" uri="{C3380CC4-5D6E-409C-BE32-E72D297353CC}">
              <c16:uniqueId val="{00000000-3BF4-4DA8-AE06-8EA230F936D2}"/>
            </c:ext>
          </c:extLst>
        </c:ser>
        <c:dLbls>
          <c:dLblPos val="outEnd"/>
          <c:showLegendKey val="0"/>
          <c:showVal val="1"/>
          <c:showCatName val="0"/>
          <c:showSerName val="0"/>
          <c:showPercent val="0"/>
          <c:showBubbleSize val="0"/>
        </c:dLbls>
        <c:gapWidth val="150"/>
        <c:axId val="720175424"/>
        <c:axId val="720176736"/>
      </c:barChart>
      <c:catAx>
        <c:axId val="7201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crossAx val="720176736"/>
        <c:crosses val="autoZero"/>
        <c:auto val="1"/>
        <c:lblAlgn val="ctr"/>
        <c:lblOffset val="100"/>
        <c:noMultiLvlLbl val="0"/>
      </c:catAx>
      <c:valAx>
        <c:axId val="720176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017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solidFill>
        <a:schemeClr val="bg1"/>
      </a:solidFill>
    </a:ln>
    <a:effectLst>
      <a:outerShdw blurRad="50800" dist="38100" algn="l" rotWithShape="0">
        <a:prstClr val="black">
          <a:alpha val="40000"/>
        </a:prstClr>
      </a:outerShdw>
    </a:effectLst>
  </c:spPr>
  <c:txPr>
    <a:bodyPr/>
    <a:lstStyle/>
    <a:p>
      <a:pPr>
        <a:defRPr sz="1200">
          <a:solidFill>
            <a:schemeClr val="tx1">
              <a:lumMod val="50000"/>
            </a:schemeClr>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50000"/>
                  </a:schemeClr>
                </a:solidFill>
                <a:latin typeface="+mn-lt"/>
                <a:ea typeface="+mn-ea"/>
                <a:cs typeface="+mn-cs"/>
              </a:defRPr>
            </a:pPr>
            <a:r>
              <a:rPr lang="en-US" sz="1800" b="1" dirty="0">
                <a:solidFill>
                  <a:srgbClr val="001450"/>
                </a:solidFill>
              </a:rPr>
              <a:t>Emotions:</a:t>
            </a:r>
            <a:r>
              <a:rPr lang="en-US" sz="1800" dirty="0"/>
              <a:t> </a:t>
            </a:r>
            <a:r>
              <a:rPr lang="en-US" sz="1400" dirty="0">
                <a:solidFill>
                  <a:schemeClr val="bg1"/>
                </a:solidFill>
              </a:rPr>
              <a:t>Generated above average fear </a:t>
            </a:r>
            <a:r>
              <a:rPr lang="en-US" sz="1400" baseline="0" dirty="0">
                <a:solidFill>
                  <a:schemeClr val="bg1"/>
                </a:solidFill>
              </a:rPr>
              <a:t>&amp; panic</a:t>
            </a:r>
            <a:endParaRPr lang="en-US" sz="1400" dirty="0">
              <a:solidFill>
                <a:schemeClr val="bg1"/>
              </a:solidFill>
            </a:endParaRP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Sexual risks</c:v>
                </c:pt>
              </c:strCache>
            </c:strRef>
          </c:tx>
          <c:spPr>
            <a:solidFill>
              <a:srgbClr val="002050"/>
            </a:solidFill>
            <a:ln w="19050">
              <a:solidFill>
                <a:schemeClr val="tx1"/>
              </a:solidFill>
            </a:ln>
            <a:effectLst/>
          </c:spPr>
          <c:invertIfNegative val="0"/>
          <c:dPt>
            <c:idx val="1"/>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1-617F-441F-9D70-47EBF5CEEECB}"/>
              </c:ext>
            </c:extLst>
          </c:dPt>
          <c:dPt>
            <c:idx val="2"/>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3-617F-441F-9D70-47EBF5CEEECB}"/>
              </c:ext>
            </c:extLst>
          </c:dPt>
          <c:dPt>
            <c:idx val="3"/>
            <c:invertIfNegative val="0"/>
            <c:bubble3D val="0"/>
            <c:spPr>
              <a:solidFill>
                <a:srgbClr val="002050"/>
              </a:solidFill>
              <a:ln w="19050">
                <a:solidFill>
                  <a:schemeClr val="tx1"/>
                </a:solidFill>
              </a:ln>
              <a:effectLst/>
            </c:spPr>
            <c:extLst>
              <c:ext xmlns:c16="http://schemas.microsoft.com/office/drawing/2014/chart" uri="{C3380CC4-5D6E-409C-BE32-E72D297353CC}">
                <c16:uniqueId val="{00000005-617F-441F-9D70-47EBF5CEEECB}"/>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Angry</c:v>
                </c:pt>
                <c:pt idx="1">
                  <c:v>Irritable</c:v>
                </c:pt>
                <c:pt idx="2">
                  <c:v>Scared</c:v>
                </c:pt>
                <c:pt idx="3">
                  <c:v>Frustrated</c:v>
                </c:pt>
                <c:pt idx="4">
                  <c:v>Panic</c:v>
                </c:pt>
              </c:strCache>
            </c:strRef>
          </c:cat>
          <c:val>
            <c:numRef>
              <c:f>Sheet1!$B$2:$B$12</c:f>
              <c:numCache>
                <c:formatCode>0%</c:formatCode>
                <c:ptCount val="5"/>
                <c:pt idx="0">
                  <c:v>0.55000000000000004</c:v>
                </c:pt>
                <c:pt idx="1">
                  <c:v>0.36</c:v>
                </c:pt>
                <c:pt idx="2">
                  <c:v>0.3</c:v>
                </c:pt>
                <c:pt idx="3">
                  <c:v>0.26</c:v>
                </c:pt>
                <c:pt idx="4">
                  <c:v>0.24</c:v>
                </c:pt>
              </c:numCache>
            </c:numRef>
          </c:val>
          <c:extLst>
            <c:ext xmlns:c16="http://schemas.microsoft.com/office/drawing/2014/chart" uri="{C3380CC4-5D6E-409C-BE32-E72D297353CC}">
              <c16:uniqueId val="{00000006-617F-441F-9D70-47EBF5CEEECB}"/>
            </c:ext>
          </c:extLst>
        </c:ser>
        <c:ser>
          <c:idx val="1"/>
          <c:order val="1"/>
          <c:tx>
            <c:strRef>
              <c:f>Sheet1!$C$1</c:f>
              <c:strCache>
                <c:ptCount val="1"/>
                <c:pt idx="0">
                  <c:v>3 risk category avg.</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5"/>
                <c:pt idx="0">
                  <c:v>Angry</c:v>
                </c:pt>
                <c:pt idx="1">
                  <c:v>Irritable</c:v>
                </c:pt>
                <c:pt idx="2">
                  <c:v>Scared</c:v>
                </c:pt>
                <c:pt idx="3">
                  <c:v>Frustrated</c:v>
                </c:pt>
                <c:pt idx="4">
                  <c:v>Panic</c:v>
                </c:pt>
              </c:strCache>
            </c:strRef>
          </c:cat>
          <c:val>
            <c:numRef>
              <c:f>Sheet1!$C$2:$C$7</c:f>
              <c:numCache>
                <c:formatCode>0%</c:formatCode>
                <c:ptCount val="5"/>
                <c:pt idx="0">
                  <c:v>0.63503535835040259</c:v>
                </c:pt>
                <c:pt idx="1">
                  <c:v>0.40374855796769199</c:v>
                </c:pt>
                <c:pt idx="2">
                  <c:v>0.2602343948659458</c:v>
                </c:pt>
                <c:pt idx="3">
                  <c:v>0.36167752656020657</c:v>
                </c:pt>
                <c:pt idx="4">
                  <c:v>0.2</c:v>
                </c:pt>
              </c:numCache>
            </c:numRef>
          </c:val>
          <c:extLst>
            <c:ext xmlns:c16="http://schemas.microsoft.com/office/drawing/2014/chart" uri="{C3380CC4-5D6E-409C-BE32-E72D297353CC}">
              <c16:uniqueId val="{00000000-A8C3-45EE-B882-EA03DC6A5083}"/>
            </c:ext>
          </c:extLst>
        </c:ser>
        <c:dLbls>
          <c:dLblPos val="outEnd"/>
          <c:showLegendKey val="0"/>
          <c:showVal val="1"/>
          <c:showCatName val="0"/>
          <c:showSerName val="0"/>
          <c:showPercent val="0"/>
          <c:showBubbleSize val="0"/>
        </c:dLbls>
        <c:gapWidth val="150"/>
        <c:axId val="720175424"/>
        <c:axId val="720176736"/>
      </c:barChart>
      <c:catAx>
        <c:axId val="720175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crossAx val="720176736"/>
        <c:crosses val="autoZero"/>
        <c:auto val="1"/>
        <c:lblAlgn val="ctr"/>
        <c:lblOffset val="100"/>
        <c:noMultiLvlLbl val="0"/>
      </c:catAx>
      <c:valAx>
        <c:axId val="720176736"/>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0175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tx1"/>
    </a:solidFill>
    <a:ln>
      <a:solidFill>
        <a:schemeClr val="bg1"/>
      </a:solidFill>
    </a:ln>
    <a:effectLst>
      <a:outerShdw blurRad="50800" dist="38100" algn="l" rotWithShape="0">
        <a:prstClr val="black">
          <a:alpha val="40000"/>
        </a:prstClr>
      </a:outerShdw>
    </a:effectLst>
  </c:spPr>
  <c:txPr>
    <a:bodyPr/>
    <a:lstStyle/>
    <a:p>
      <a:pPr>
        <a:defRPr sz="1100">
          <a:solidFill>
            <a:schemeClr val="tx1">
              <a:lumMod val="50000"/>
            </a:schemeClr>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2128" b="1" i="0" u="none" strike="noStrike" kern="1200" baseline="0">
                <a:solidFill>
                  <a:schemeClr val="tx2"/>
                </a:solidFill>
                <a:latin typeface="+mn-lt"/>
                <a:ea typeface="+mn-ea"/>
                <a:cs typeface="+mn-cs"/>
              </a:defRPr>
            </a:pPr>
            <a:r>
              <a:rPr lang="en-US" sz="1800" baseline="0" dirty="0"/>
              <a:t>Those who met the perpetrator in real life had a higher a</a:t>
            </a:r>
            <a:r>
              <a:rPr lang="en-US" sz="1800" dirty="0"/>
              <a:t>verage number of risks </a:t>
            </a:r>
          </a:p>
          <a:p>
            <a:pPr algn="l">
              <a:defRPr/>
            </a:pPr>
            <a:r>
              <a:rPr lang="en-US" sz="1000" dirty="0"/>
              <a:t>(Base: among those who experienced a risk)</a:t>
            </a:r>
          </a:p>
        </c:rich>
      </c:tx>
      <c:layout>
        <c:manualLayout>
          <c:xMode val="edge"/>
          <c:yMode val="edge"/>
          <c:x val="3.4635389326334198E-2"/>
          <c:y val="0"/>
        </c:manualLayout>
      </c:layout>
      <c:overlay val="0"/>
      <c:spPr>
        <a:noFill/>
        <a:ln>
          <a:noFill/>
        </a:ln>
        <a:effectLst/>
      </c:spPr>
      <c:txPr>
        <a:bodyPr rot="0" spcFirstLastPara="1" vertOverflow="ellipsis" vert="horz" wrap="square" anchor="ctr" anchorCtr="1"/>
        <a:lstStyle/>
        <a:p>
          <a:pPr algn="l">
            <a:defRPr sz="2128"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Met in real life</c:v>
                </c:pt>
              </c:strCache>
            </c:strRef>
          </c:tx>
          <c:spPr>
            <a:ln w="76200" cap="rnd">
              <a:solidFill>
                <a:srgbClr val="002050">
                  <a:alpha val="40000"/>
                </a:srgbClr>
              </a:solidFill>
              <a:round/>
            </a:ln>
            <a:effectLst/>
          </c:spPr>
          <c:marker>
            <c:symbol val="circle"/>
            <c:size val="11"/>
            <c:spPr>
              <a:solidFill>
                <a:srgbClr val="002050"/>
              </a:solidFill>
              <a:ln w="12700">
                <a:no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2016</c:v>
                </c:pt>
                <c:pt idx="1">
                  <c:v>2017*</c:v>
                </c:pt>
                <c:pt idx="2">
                  <c:v>2018*</c:v>
                </c:pt>
              </c:strCache>
            </c:strRef>
          </c:cat>
          <c:val>
            <c:numRef>
              <c:f>Sheet1!$B$2:$D$2</c:f>
              <c:numCache>
                <c:formatCode>0.0</c:formatCode>
                <c:ptCount val="3"/>
                <c:pt idx="0">
                  <c:v>2.6</c:v>
                </c:pt>
                <c:pt idx="1">
                  <c:v>4.0999999999999996</c:v>
                </c:pt>
                <c:pt idx="2">
                  <c:v>5.2616375366655888</c:v>
                </c:pt>
              </c:numCache>
            </c:numRef>
          </c:val>
          <c:smooth val="0"/>
          <c:extLst>
            <c:ext xmlns:c16="http://schemas.microsoft.com/office/drawing/2014/chart" uri="{C3380CC4-5D6E-409C-BE32-E72D297353CC}">
              <c16:uniqueId val="{00000000-730D-4FEF-83F0-E045DE6CF3C4}"/>
            </c:ext>
          </c:extLst>
        </c:ser>
        <c:ser>
          <c:idx val="1"/>
          <c:order val="1"/>
          <c:tx>
            <c:strRef>
              <c:f>Sheet1!$A$3</c:f>
              <c:strCache>
                <c:ptCount val="1"/>
                <c:pt idx="0">
                  <c:v>Not met in real life</c:v>
                </c:pt>
              </c:strCache>
            </c:strRef>
          </c:tx>
          <c:spPr>
            <a:ln w="76200" cap="rnd">
              <a:solidFill>
                <a:srgbClr val="FFB900">
                  <a:alpha val="40000"/>
                </a:srgbClr>
              </a:solidFill>
              <a:round/>
            </a:ln>
            <a:effectLst/>
          </c:spPr>
          <c:marker>
            <c:symbol val="circle"/>
            <c:size val="11"/>
            <c:spPr>
              <a:solidFill>
                <a:srgbClr val="FFB900"/>
              </a:solidFill>
              <a:ln w="12700">
                <a:noFill/>
                <a:round/>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Sheet1!$B$1:$D$1</c:f>
              <c:strCache>
                <c:ptCount val="3"/>
                <c:pt idx="0">
                  <c:v>2016</c:v>
                </c:pt>
                <c:pt idx="1">
                  <c:v>2017*</c:v>
                </c:pt>
                <c:pt idx="2">
                  <c:v>2018*</c:v>
                </c:pt>
              </c:strCache>
            </c:strRef>
          </c:cat>
          <c:val>
            <c:numRef>
              <c:f>Sheet1!$B$3:$D$3</c:f>
              <c:numCache>
                <c:formatCode>0.0</c:formatCode>
                <c:ptCount val="3"/>
                <c:pt idx="0">
                  <c:v>2</c:v>
                </c:pt>
                <c:pt idx="1">
                  <c:v>2.4</c:v>
                </c:pt>
                <c:pt idx="2">
                  <c:v>3.0475048381337113</c:v>
                </c:pt>
              </c:numCache>
            </c:numRef>
          </c:val>
          <c:smooth val="0"/>
          <c:extLst>
            <c:ext xmlns:c16="http://schemas.microsoft.com/office/drawing/2014/chart" uri="{C3380CC4-5D6E-409C-BE32-E72D297353CC}">
              <c16:uniqueId val="{00000001-730D-4FEF-83F0-E045DE6CF3C4}"/>
            </c:ext>
          </c:extLst>
        </c:ser>
        <c:dLbls>
          <c:showLegendKey val="0"/>
          <c:showVal val="1"/>
          <c:showCatName val="0"/>
          <c:showSerName val="0"/>
          <c:showPercent val="0"/>
          <c:showBubbleSize val="0"/>
        </c:dLbls>
        <c:marker val="1"/>
        <c:smooth val="0"/>
        <c:axId val="830347024"/>
        <c:axId val="830348336"/>
        <c:extLst/>
      </c:lineChart>
      <c:catAx>
        <c:axId val="83034702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30348336"/>
        <c:crosses val="autoZero"/>
        <c:auto val="1"/>
        <c:lblAlgn val="ctr"/>
        <c:lblOffset val="100"/>
        <c:noMultiLvlLbl val="0"/>
      </c:catAx>
      <c:valAx>
        <c:axId val="830348336"/>
        <c:scaling>
          <c:orientation val="minMax"/>
          <c:max val="6"/>
          <c:min val="0"/>
        </c:scaling>
        <c:delete val="1"/>
        <c:axPos val="l"/>
        <c:numFmt formatCode="0.0" sourceLinked="1"/>
        <c:majorTickMark val="out"/>
        <c:minorTickMark val="none"/>
        <c:tickLblPos val="nextTo"/>
        <c:crossAx val="8303470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solidFill>
        <a:schemeClr val="bg1"/>
      </a:solidFill>
    </a:ln>
    <a:effectLst>
      <a:outerShdw blurRad="50800" dist="38100" algn="l" rotWithShape="0">
        <a:prstClr val="black">
          <a:alpha val="40000"/>
        </a:prstClr>
      </a:outerShdw>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BCF2"/>
                </a:solidFill>
                <a:latin typeface="+mn-lt"/>
                <a:ea typeface="+mn-ea"/>
                <a:cs typeface="+mn-cs"/>
              </a:defRPr>
            </a:pPr>
            <a:r>
              <a:rPr lang="en-US" sz="1800" dirty="0"/>
              <a:t>More</a:t>
            </a:r>
            <a:r>
              <a:rPr lang="en-US" sz="1800" baseline="0" dirty="0"/>
              <a:t> </a:t>
            </a:r>
            <a:r>
              <a:rPr lang="en-US" sz="1800" dirty="0"/>
              <a:t>people hadn’t met the perpetrator in real life </a:t>
            </a:r>
          </a:p>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BCF2"/>
                </a:solidFill>
              </a:defRPr>
            </a:pPr>
            <a:r>
              <a:rPr lang="en-US" sz="1000" b="1" i="0" baseline="0" dirty="0">
                <a:effectLst/>
              </a:rPr>
              <a:t>(Base: among those who experienced a risk)</a:t>
            </a:r>
            <a:endParaRPr lang="en-US" sz="10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sz="1800">
                <a:solidFill>
                  <a:srgbClr val="00BCF2"/>
                </a:solidFill>
              </a:defRPr>
            </a:pPr>
            <a:r>
              <a:rPr lang="en-US" sz="1800" dirty="0"/>
              <a:t> </a:t>
            </a:r>
          </a:p>
        </c:rich>
      </c:tx>
      <c:layout>
        <c:manualLayout>
          <c:xMode val="edge"/>
          <c:yMode val="edge"/>
          <c:x val="2.6302055993000877E-2"/>
          <c:y val="2.670940170940171E-3"/>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00BCF2"/>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Met in real life</c:v>
                </c:pt>
              </c:strCache>
            </c:strRef>
          </c:tx>
          <c:spPr>
            <a:ln w="76200" cap="rnd">
              <a:solidFill>
                <a:srgbClr val="002050">
                  <a:alpha val="40000"/>
                </a:srgbClr>
              </a:solidFill>
              <a:round/>
            </a:ln>
            <a:effectLst/>
          </c:spPr>
          <c:marker>
            <c:symbol val="circle"/>
            <c:size val="11"/>
            <c:spPr>
              <a:solidFill>
                <a:srgbClr val="002050"/>
              </a:solidFill>
              <a:ln w="12700">
                <a:noFill/>
                <a:round/>
              </a:ln>
              <a:effectLst/>
            </c:spPr>
          </c:marker>
          <c:dLbls>
            <c:dLbl>
              <c:idx val="0"/>
              <c:layout>
                <c:manualLayout>
                  <c:x val="-5.792366579177604E-2"/>
                  <c:y val="-4.28418803418804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0B3-448B-9E9A-A04CBC655B96}"/>
                </c:ext>
              </c:extLst>
            </c:dLbl>
            <c:dLbl>
              <c:idx val="1"/>
              <c:layout>
                <c:manualLayout>
                  <c:x val="-6.0701443569553856E-2"/>
                  <c:y val="-4.0170940170940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3B-4B4F-811C-7DFC2BE7DA0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2016</c:v>
                </c:pt>
                <c:pt idx="1">
                  <c:v>2017*</c:v>
                </c:pt>
                <c:pt idx="2">
                  <c:v>2018*</c:v>
                </c:pt>
              </c:strCache>
            </c:strRef>
          </c:cat>
          <c:val>
            <c:numRef>
              <c:f>Sheet1!$B$2:$D$2</c:f>
              <c:numCache>
                <c:formatCode>0%</c:formatCode>
                <c:ptCount val="3"/>
                <c:pt idx="0">
                  <c:v>0.50592811696588913</c:v>
                </c:pt>
                <c:pt idx="1">
                  <c:v>0.52696594233203276</c:v>
                </c:pt>
                <c:pt idx="2">
                  <c:v>0.48199999999999998</c:v>
                </c:pt>
              </c:numCache>
            </c:numRef>
          </c:val>
          <c:smooth val="0"/>
          <c:extLst>
            <c:ext xmlns:c16="http://schemas.microsoft.com/office/drawing/2014/chart" uri="{C3380CC4-5D6E-409C-BE32-E72D297353CC}">
              <c16:uniqueId val="{00000000-4C91-4994-8FDB-1153215873E2}"/>
            </c:ext>
          </c:extLst>
        </c:ser>
        <c:ser>
          <c:idx val="1"/>
          <c:order val="1"/>
          <c:tx>
            <c:strRef>
              <c:f>Sheet1!$A$3</c:f>
              <c:strCache>
                <c:ptCount val="1"/>
                <c:pt idx="0">
                  <c:v>Not met in real life</c:v>
                </c:pt>
              </c:strCache>
            </c:strRef>
          </c:tx>
          <c:spPr>
            <a:ln w="76200" cap="rnd">
              <a:solidFill>
                <a:srgbClr val="FFB900">
                  <a:alpha val="40000"/>
                </a:srgbClr>
              </a:solidFill>
              <a:round/>
            </a:ln>
            <a:effectLst/>
          </c:spPr>
          <c:marker>
            <c:symbol val="circle"/>
            <c:size val="11"/>
            <c:spPr>
              <a:solidFill>
                <a:schemeClr val="accent2">
                  <a:shade val="80000"/>
                  <a:satMod val="180000"/>
                </a:schemeClr>
              </a:solidFill>
              <a:ln w="12700">
                <a:solidFill>
                  <a:schemeClr val="lt2"/>
                </a:solidFill>
                <a:round/>
              </a:ln>
              <a:effectLst/>
            </c:spPr>
          </c:marker>
          <c:dLbls>
            <c:dLbl>
              <c:idx val="2"/>
              <c:layout>
                <c:manualLayout>
                  <c:x val="-4.4034776902887138E-2"/>
                  <c:y val="-4.55128205128205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B3-448B-9E9A-A04CBC655B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2016</c:v>
                </c:pt>
                <c:pt idx="1">
                  <c:v>2017*</c:v>
                </c:pt>
                <c:pt idx="2">
                  <c:v>2018*</c:v>
                </c:pt>
              </c:strCache>
            </c:strRef>
          </c:cat>
          <c:val>
            <c:numRef>
              <c:f>Sheet1!$B$3:$D$3</c:f>
              <c:numCache>
                <c:formatCode>0%</c:formatCode>
                <c:ptCount val="3"/>
                <c:pt idx="0">
                  <c:v>0.49407188303411087</c:v>
                </c:pt>
                <c:pt idx="1">
                  <c:v>0.47303405766796724</c:v>
                </c:pt>
                <c:pt idx="2">
                  <c:v>0.51800000000000002</c:v>
                </c:pt>
              </c:numCache>
            </c:numRef>
          </c:val>
          <c:smooth val="0"/>
          <c:extLst>
            <c:ext xmlns:c16="http://schemas.microsoft.com/office/drawing/2014/chart" uri="{C3380CC4-5D6E-409C-BE32-E72D297353CC}">
              <c16:uniqueId val="{00000000-9E3B-4B4F-811C-7DFC2BE7DA04}"/>
            </c:ext>
          </c:extLst>
        </c:ser>
        <c:dLbls>
          <c:showLegendKey val="0"/>
          <c:showVal val="1"/>
          <c:showCatName val="0"/>
          <c:showSerName val="0"/>
          <c:showPercent val="0"/>
          <c:showBubbleSize val="0"/>
        </c:dLbls>
        <c:marker val="1"/>
        <c:smooth val="0"/>
        <c:axId val="830347024"/>
        <c:axId val="830348336"/>
        <c:extLst/>
      </c:lineChart>
      <c:catAx>
        <c:axId val="830347024"/>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830348336"/>
        <c:crosses val="autoZero"/>
        <c:auto val="1"/>
        <c:lblAlgn val="ctr"/>
        <c:lblOffset val="100"/>
        <c:noMultiLvlLbl val="0"/>
      </c:catAx>
      <c:valAx>
        <c:axId val="830348336"/>
        <c:scaling>
          <c:orientation val="minMax"/>
          <c:max val="0.70000000000000007"/>
          <c:min val="0.30000000000000004"/>
        </c:scaling>
        <c:delete val="1"/>
        <c:axPos val="l"/>
        <c:numFmt formatCode="0%" sourceLinked="1"/>
        <c:majorTickMark val="out"/>
        <c:minorTickMark val="none"/>
        <c:tickLblPos val="nextTo"/>
        <c:crossAx val="83034702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solidFill>
        <a:schemeClr val="bg1"/>
      </a:solidFill>
    </a:ln>
    <a:effectLst>
      <a:outerShdw blurRad="50800" dist="38100" algn="l"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Column2</c:v>
                </c:pt>
              </c:strCache>
            </c:strRef>
          </c:tx>
          <c:spPr>
            <a:solidFill>
              <a:schemeClr val="tx1">
                <a:lumMod val="85000"/>
              </a:schemeClr>
            </a:solidFill>
            <a:ln>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0.16</c:v>
                </c:pt>
                <c:pt idx="1">
                  <c:v>0.1</c:v>
                </c:pt>
                <c:pt idx="2">
                  <c:v>0.09</c:v>
                </c:pt>
                <c:pt idx="3">
                  <c:v>0.1</c:v>
                </c:pt>
                <c:pt idx="4">
                  <c:v>7.0000000000000007E-2</c:v>
                </c:pt>
                <c:pt idx="5">
                  <c:v>0.1</c:v>
                </c:pt>
                <c:pt idx="6">
                  <c:v>0.1</c:v>
                </c:pt>
                <c:pt idx="7">
                  <c:v>7.0000000000000007E-2</c:v>
                </c:pt>
                <c:pt idx="8">
                  <c:v>0.06</c:v>
                </c:pt>
                <c:pt idx="9">
                  <c:v>7.0000000000000007E-2</c:v>
                </c:pt>
                <c:pt idx="10">
                  <c:v>0.08</c:v>
                </c:pt>
              </c:numCache>
            </c:numRef>
          </c:val>
          <c:extLst>
            <c:ext xmlns:c16="http://schemas.microsoft.com/office/drawing/2014/chart" uri="{C3380CC4-5D6E-409C-BE32-E72D297353CC}">
              <c16:uniqueId val="{00000000-2695-4E67-8BD7-99BCC62B4628}"/>
            </c:ext>
          </c:extLst>
        </c:ser>
        <c:ser>
          <c:idx val="1"/>
          <c:order val="1"/>
          <c:tx>
            <c:strRef>
              <c:f>Sheet1!$C$1</c:f>
              <c:strCache>
                <c:ptCount val="1"/>
                <c:pt idx="0">
                  <c:v>Column3</c:v>
                </c:pt>
              </c:strCache>
            </c:strRef>
          </c:tx>
          <c:spPr>
            <a:solidFill>
              <a:srgbClr val="FF6347"/>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Sheet1!$C$2:$C$12</c:f>
              <c:numCache>
                <c:formatCode>0%</c:formatCode>
                <c:ptCount val="11"/>
                <c:pt idx="1">
                  <c:v>0.1</c:v>
                </c:pt>
                <c:pt idx="2">
                  <c:v>0.09</c:v>
                </c:pt>
                <c:pt idx="3">
                  <c:v>0.1</c:v>
                </c:pt>
                <c:pt idx="4">
                  <c:v>7.0000000000000007E-2</c:v>
                </c:pt>
              </c:numCache>
            </c:numRef>
          </c:val>
          <c:extLst>
            <c:ext xmlns:c16="http://schemas.microsoft.com/office/drawing/2014/chart" uri="{C3380CC4-5D6E-409C-BE32-E72D297353CC}">
              <c16:uniqueId val="{00000001-2695-4E67-8BD7-99BCC62B4628}"/>
            </c:ext>
          </c:extLst>
        </c:ser>
        <c:ser>
          <c:idx val="2"/>
          <c:order val="2"/>
          <c:tx>
            <c:strRef>
              <c:f>Sheet1!$D$1</c:f>
              <c:strCache>
                <c:ptCount val="1"/>
                <c:pt idx="0">
                  <c:v>Column4</c:v>
                </c:pt>
              </c:strCache>
            </c:strRef>
          </c:tx>
          <c:spPr>
            <a:solidFill>
              <a:srgbClr val="FF0000"/>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Sheet1!$D$2:$D$12</c:f>
              <c:numCache>
                <c:formatCode>General</c:formatCode>
                <c:ptCount val="11"/>
                <c:pt idx="4" formatCode="0%">
                  <c:v>7.0000000000000007E-2</c:v>
                </c:pt>
                <c:pt idx="5" formatCode="0%">
                  <c:v>0.1</c:v>
                </c:pt>
                <c:pt idx="6" formatCode="0%">
                  <c:v>0.1</c:v>
                </c:pt>
                <c:pt idx="7" formatCode="0%">
                  <c:v>7.0000000000000007E-2</c:v>
                </c:pt>
              </c:numCache>
            </c:numRef>
          </c:val>
          <c:extLst>
            <c:ext xmlns:c16="http://schemas.microsoft.com/office/drawing/2014/chart" uri="{C3380CC4-5D6E-409C-BE32-E72D297353CC}">
              <c16:uniqueId val="{00000002-2695-4E67-8BD7-99BCC62B4628}"/>
            </c:ext>
          </c:extLst>
        </c:ser>
        <c:ser>
          <c:idx val="3"/>
          <c:order val="3"/>
          <c:tx>
            <c:strRef>
              <c:f>Sheet1!$E$1</c:f>
              <c:strCache>
                <c:ptCount val="1"/>
                <c:pt idx="0">
                  <c:v>Column5</c:v>
                </c:pt>
              </c:strCache>
            </c:strRef>
          </c:tx>
          <c:spPr>
            <a:solidFill>
              <a:srgbClr val="B22222"/>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Sheet1!$E$2:$E$12</c:f>
              <c:numCache>
                <c:formatCode>General</c:formatCode>
                <c:ptCount val="11"/>
                <c:pt idx="7" formatCode="0%">
                  <c:v>7.0000000000000007E-2</c:v>
                </c:pt>
                <c:pt idx="8" formatCode="0%">
                  <c:v>0.06</c:v>
                </c:pt>
                <c:pt idx="9" formatCode="0%">
                  <c:v>7.0000000000000007E-2</c:v>
                </c:pt>
                <c:pt idx="10" formatCode="0%">
                  <c:v>0.08</c:v>
                </c:pt>
              </c:numCache>
            </c:numRef>
          </c:val>
          <c:extLst>
            <c:ext xmlns:c16="http://schemas.microsoft.com/office/drawing/2014/chart" uri="{C3380CC4-5D6E-409C-BE32-E72D297353CC}">
              <c16:uniqueId val="{00000003-2695-4E67-8BD7-99BCC62B4628}"/>
            </c:ext>
          </c:extLst>
        </c:ser>
        <c:dLbls>
          <c:showLegendKey val="0"/>
          <c:showVal val="0"/>
          <c:showCatName val="0"/>
          <c:showSerName val="0"/>
          <c:showPercent val="0"/>
          <c:showBubbleSize val="0"/>
        </c:dLbls>
        <c:axId val="728115728"/>
        <c:axId val="728111464"/>
      </c:areaChart>
      <c:catAx>
        <c:axId val="728115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28111464"/>
        <c:crosses val="autoZero"/>
        <c:auto val="1"/>
        <c:lblAlgn val="ctr"/>
        <c:lblOffset val="100"/>
        <c:noMultiLvlLbl val="0"/>
      </c:catAx>
      <c:valAx>
        <c:axId val="728111464"/>
        <c:scaling>
          <c:orientation val="minMax"/>
          <c:max val="0.2"/>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28115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800" b="0" i="0" u="none" strike="noStrike" kern="1200" spc="0" baseline="0">
                <a:solidFill>
                  <a:schemeClr val="bg1"/>
                </a:solidFill>
                <a:latin typeface="+mn-lt"/>
                <a:ea typeface="+mn-ea"/>
                <a:cs typeface="+mn-cs"/>
              </a:defRPr>
            </a:pPr>
            <a:r>
              <a:rPr lang="en-US" sz="1800" b="1" baseline="0" dirty="0">
                <a:solidFill>
                  <a:srgbClr val="00BCF2"/>
                </a:solidFill>
              </a:rPr>
              <a:t>Sources of online risks</a:t>
            </a:r>
          </a:p>
          <a:p>
            <a:pPr algn="l">
              <a:defRPr sz="1800"/>
            </a:pPr>
            <a:r>
              <a:rPr lang="en-US" sz="1400" b="1" baseline="0" dirty="0">
                <a:solidFill>
                  <a:srgbClr val="00BCF2"/>
                </a:solidFill>
              </a:rPr>
              <a:t>(Base: total sample)</a:t>
            </a:r>
            <a:endParaRPr lang="en-US" sz="1400" b="1" dirty="0">
              <a:solidFill>
                <a:srgbClr val="00BCF2"/>
              </a:solidFill>
            </a:endParaRPr>
          </a:p>
        </c:rich>
      </c:tx>
      <c:layout>
        <c:manualLayout>
          <c:xMode val="edge"/>
          <c:yMode val="edge"/>
          <c:x val="8.3758867517948393E-2"/>
          <c:y val="2.5252525252525255E-3"/>
        </c:manualLayout>
      </c:layout>
      <c:overlay val="0"/>
      <c:spPr>
        <a:noFill/>
        <a:ln>
          <a:noFill/>
        </a:ln>
        <a:effectLst/>
      </c:spPr>
      <c:txPr>
        <a:bodyPr rot="0" spcFirstLastPara="1" vertOverflow="ellipsis" vert="horz" wrap="square" anchor="ctr" anchorCtr="1"/>
        <a:lstStyle/>
        <a:p>
          <a:pPr algn="l">
            <a:defRPr sz="18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3.0555555555555555E-2"/>
          <c:y val="0.11752525252525252"/>
          <c:w val="0.93888888888888888"/>
          <c:h val="0.80411616161616162"/>
        </c:manualLayout>
      </c:layout>
      <c:barChart>
        <c:barDir val="col"/>
        <c:grouping val="stacked"/>
        <c:varyColors val="0"/>
        <c:ser>
          <c:idx val="0"/>
          <c:order val="0"/>
          <c:tx>
            <c:strRef>
              <c:f>Sheet1!$B$1</c:f>
              <c:strCache>
                <c:ptCount val="1"/>
                <c:pt idx="0">
                  <c:v>Family</c:v>
                </c:pt>
              </c:strCache>
            </c:strRef>
          </c:tx>
          <c:spPr>
            <a:solidFill>
              <a:schemeClr val="accent1"/>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Sheet1!$B$2:$B$3</c:f>
              <c:numCache>
                <c:formatCode>0%</c:formatCode>
                <c:ptCount val="2"/>
                <c:pt idx="0">
                  <c:v>0.04</c:v>
                </c:pt>
                <c:pt idx="1">
                  <c:v>0.08</c:v>
                </c:pt>
              </c:numCache>
            </c:numRef>
          </c:val>
          <c:extLst>
            <c:ext xmlns:c16="http://schemas.microsoft.com/office/drawing/2014/chart" uri="{C3380CC4-5D6E-409C-BE32-E72D297353CC}">
              <c16:uniqueId val="{00000000-84A4-49BA-B2D1-D1C446DAA1E2}"/>
            </c:ext>
          </c:extLst>
        </c:ser>
        <c:ser>
          <c:idx val="1"/>
          <c:order val="1"/>
          <c:tx>
            <c:strRef>
              <c:f>Sheet1!$C$1</c:f>
              <c:strCache>
                <c:ptCount val="1"/>
                <c:pt idx="0">
                  <c:v>Friends</c:v>
                </c:pt>
              </c:strCache>
            </c:strRef>
          </c:tx>
          <c:spPr>
            <a:solidFill>
              <a:schemeClr val="accent2"/>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Sheet1!$C$2:$C$3</c:f>
              <c:numCache>
                <c:formatCode>0%</c:formatCode>
                <c:ptCount val="2"/>
                <c:pt idx="0">
                  <c:v>0.13</c:v>
                </c:pt>
                <c:pt idx="1">
                  <c:v>0.2</c:v>
                </c:pt>
              </c:numCache>
            </c:numRef>
          </c:val>
          <c:extLst>
            <c:ext xmlns:c16="http://schemas.microsoft.com/office/drawing/2014/chart" uri="{C3380CC4-5D6E-409C-BE32-E72D297353CC}">
              <c16:uniqueId val="{00000001-84A4-49BA-B2D1-D1C446DAA1E2}"/>
            </c:ext>
          </c:extLst>
        </c:ser>
        <c:ser>
          <c:idx val="2"/>
          <c:order val="2"/>
          <c:tx>
            <c:strRef>
              <c:f>Sheet1!$D$1</c:f>
              <c:strCache>
                <c:ptCount val="1"/>
                <c:pt idx="0">
                  <c:v>Aquaintances2</c:v>
                </c:pt>
              </c:strCache>
            </c:strRef>
          </c:tx>
          <c:spPr>
            <a:solidFill>
              <a:schemeClr val="accent3"/>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Sheet1!$D$2:$D$3</c:f>
              <c:numCache>
                <c:formatCode>0%</c:formatCode>
                <c:ptCount val="2"/>
                <c:pt idx="0">
                  <c:v>0.19</c:v>
                </c:pt>
                <c:pt idx="1">
                  <c:v>0.21</c:v>
                </c:pt>
              </c:numCache>
            </c:numRef>
          </c:val>
          <c:extLst>
            <c:ext xmlns:c16="http://schemas.microsoft.com/office/drawing/2014/chart" uri="{C3380CC4-5D6E-409C-BE32-E72D297353CC}">
              <c16:uniqueId val="{00000002-84A4-49BA-B2D1-D1C446DAA1E2}"/>
            </c:ext>
          </c:extLst>
        </c:ser>
        <c:ser>
          <c:idx val="3"/>
          <c:order val="3"/>
          <c:tx>
            <c:strRef>
              <c:f>Sheet1!$E$1</c:f>
              <c:strCache>
                <c:ptCount val="1"/>
                <c:pt idx="0">
                  <c:v>Co-workers, colleagues2</c:v>
                </c:pt>
              </c:strCache>
            </c:strRef>
          </c:tx>
          <c:spPr>
            <a:solidFill>
              <a:schemeClr val="accent4"/>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Sheet1!$E$2:$E$3</c:f>
              <c:numCache>
                <c:formatCode>0%</c:formatCode>
                <c:ptCount val="2"/>
                <c:pt idx="1">
                  <c:v>0.09</c:v>
                </c:pt>
              </c:numCache>
            </c:numRef>
          </c:val>
          <c:extLst>
            <c:ext xmlns:c16="http://schemas.microsoft.com/office/drawing/2014/chart" uri="{C3380CC4-5D6E-409C-BE32-E72D297353CC}">
              <c16:uniqueId val="{00000003-84A4-49BA-B2D1-D1C446DAA1E2}"/>
            </c:ext>
          </c:extLst>
        </c:ser>
        <c:ser>
          <c:idx val="4"/>
          <c:order val="4"/>
          <c:tx>
            <c:strRef>
              <c:f>Sheet1!$F$1</c:f>
              <c:strCache>
                <c:ptCount val="1"/>
                <c:pt idx="0">
                  <c:v>Know online only</c:v>
                </c:pt>
              </c:strCache>
            </c:strRef>
          </c:tx>
          <c:spPr>
            <a:solidFill>
              <a:schemeClr val="accent5"/>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Sheet1!$F$2:$F$3</c:f>
              <c:numCache>
                <c:formatCode>0%</c:formatCode>
                <c:ptCount val="2"/>
                <c:pt idx="0">
                  <c:v>0.25</c:v>
                </c:pt>
                <c:pt idx="1">
                  <c:v>0.26</c:v>
                </c:pt>
              </c:numCache>
            </c:numRef>
          </c:val>
          <c:extLst>
            <c:ext xmlns:c16="http://schemas.microsoft.com/office/drawing/2014/chart" uri="{C3380CC4-5D6E-409C-BE32-E72D297353CC}">
              <c16:uniqueId val="{00000004-84A4-49BA-B2D1-D1C446DAA1E2}"/>
            </c:ext>
          </c:extLst>
        </c:ser>
        <c:ser>
          <c:idx val="5"/>
          <c:order val="5"/>
          <c:tx>
            <c:strRef>
              <c:f>Sheet1!$G$1</c:f>
              <c:strCache>
                <c:ptCount val="1"/>
                <c:pt idx="0">
                  <c:v>Strangers</c:v>
                </c:pt>
              </c:strCache>
            </c:strRef>
          </c:tx>
          <c:spPr>
            <a:solidFill>
              <a:schemeClr val="accent6"/>
            </a:solidFill>
            <a:ln w="19050">
              <a:solidFill>
                <a:schemeClr val="tx1"/>
              </a:solidFill>
            </a:ln>
            <a:effectLst/>
          </c:spPr>
          <c:invertIfNegative val="0"/>
          <c:dLbls>
            <c:dLbl>
              <c:idx val="1"/>
              <c:tx>
                <c:rich>
                  <a:bodyPr/>
                  <a:lstStyle/>
                  <a:p>
                    <a:r>
                      <a:rPr lang="en-US" dirty="0"/>
                      <a:t>36%</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5B5-44F7-B5E3-B59F9C70368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Sheet1!$G$2:$G$3</c:f>
              <c:numCache>
                <c:formatCode>0%</c:formatCode>
                <c:ptCount val="2"/>
                <c:pt idx="0">
                  <c:v>0.37</c:v>
                </c:pt>
                <c:pt idx="1">
                  <c:v>0.37</c:v>
                </c:pt>
              </c:numCache>
            </c:numRef>
          </c:val>
          <c:extLst>
            <c:ext xmlns:c16="http://schemas.microsoft.com/office/drawing/2014/chart" uri="{C3380CC4-5D6E-409C-BE32-E72D297353CC}">
              <c16:uniqueId val="{00000005-84A4-49BA-B2D1-D1C446DAA1E2}"/>
            </c:ext>
          </c:extLst>
        </c:ser>
        <c:dLbls>
          <c:showLegendKey val="0"/>
          <c:showVal val="0"/>
          <c:showCatName val="0"/>
          <c:showSerName val="0"/>
          <c:showPercent val="0"/>
          <c:showBubbleSize val="0"/>
        </c:dLbls>
        <c:gapWidth val="200"/>
        <c:overlap val="100"/>
        <c:axId val="732273944"/>
        <c:axId val="732274272"/>
      </c:barChart>
      <c:catAx>
        <c:axId val="7322739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32274272"/>
        <c:crosses val="autoZero"/>
        <c:auto val="1"/>
        <c:lblAlgn val="ctr"/>
        <c:lblOffset val="100"/>
        <c:noMultiLvlLbl val="0"/>
      </c:catAx>
      <c:valAx>
        <c:axId val="732274272"/>
        <c:scaling>
          <c:orientation val="minMax"/>
        </c:scaling>
        <c:delete val="1"/>
        <c:axPos val="l"/>
        <c:numFmt formatCode="0%" sourceLinked="1"/>
        <c:majorTickMark val="none"/>
        <c:minorTickMark val="none"/>
        <c:tickLblPos val="nextTo"/>
        <c:crossAx val="7322739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rgbClr val="0072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Gender</c:v>
                </c:pt>
                <c:pt idx="1">
                  <c:v>Age</c:v>
                </c:pt>
                <c:pt idx="2">
                  <c:v>Physical appearance</c:v>
                </c:pt>
                <c:pt idx="3">
                  <c:v>Something I said online</c:v>
                </c:pt>
                <c:pt idx="4">
                  <c:v>Social status</c:v>
                </c:pt>
                <c:pt idx="5">
                  <c:v>Economic status</c:v>
                </c:pt>
                <c:pt idx="6">
                  <c:v>Something I did online</c:v>
                </c:pt>
                <c:pt idx="7">
                  <c:v>Race/Ethnicity</c:v>
                </c:pt>
                <c:pt idx="8">
                  <c:v>Political views</c:v>
                </c:pt>
                <c:pt idx="9">
                  <c:v>Sexual orientation</c:v>
                </c:pt>
                <c:pt idx="10">
                  <c:v>Religious views</c:v>
                </c:pt>
                <c:pt idx="11">
                  <c:v>Occupation</c:v>
                </c:pt>
                <c:pt idx="12">
                  <c:v>Something I said offline</c:v>
                </c:pt>
                <c:pt idx="13">
                  <c:v>Something I did offline</c:v>
                </c:pt>
                <c:pt idx="14">
                  <c:v>Other</c:v>
                </c:pt>
                <c:pt idx="15">
                  <c:v>I don't know</c:v>
                </c:pt>
              </c:strCache>
            </c:strRef>
          </c:cat>
          <c:val>
            <c:numRef>
              <c:f>Sheet1!$B$2:$B$17</c:f>
              <c:numCache>
                <c:formatCode>0%</c:formatCode>
                <c:ptCount val="16"/>
                <c:pt idx="0">
                  <c:v>0.49</c:v>
                </c:pt>
                <c:pt idx="1">
                  <c:v>0.47346332899184385</c:v>
                </c:pt>
                <c:pt idx="2">
                  <c:v>0.39809285487457818</c:v>
                </c:pt>
                <c:pt idx="3">
                  <c:v>0.31853915887540513</c:v>
                </c:pt>
                <c:pt idx="4">
                  <c:v>0.30033631069150218</c:v>
                </c:pt>
                <c:pt idx="5">
                  <c:v>0.27993710248360465</c:v>
                </c:pt>
                <c:pt idx="6">
                  <c:v>0.24477128119638142</c:v>
                </c:pt>
                <c:pt idx="7">
                  <c:v>0.23820834142838646</c:v>
                </c:pt>
                <c:pt idx="8">
                  <c:v>0.22256004781734254</c:v>
                </c:pt>
                <c:pt idx="9">
                  <c:v>0.22145327036260651</c:v>
                </c:pt>
                <c:pt idx="10">
                  <c:v>0.21081805144303434</c:v>
                </c:pt>
                <c:pt idx="11">
                  <c:v>0.20637849120993923</c:v>
                </c:pt>
                <c:pt idx="12">
                  <c:v>0.19932002027311049</c:v>
                </c:pt>
                <c:pt idx="13">
                  <c:v>0.18466442387764381</c:v>
                </c:pt>
                <c:pt idx="14">
                  <c:v>4.837285231366259E-2</c:v>
                </c:pt>
                <c:pt idx="15">
                  <c:v>0.18720132076253651</c:v>
                </c:pt>
              </c:numCache>
            </c:numRef>
          </c:val>
          <c:extLst>
            <c:ext xmlns:c16="http://schemas.microsoft.com/office/drawing/2014/chart" uri="{C3380CC4-5D6E-409C-BE32-E72D297353CC}">
              <c16:uniqueId val="{00000000-861F-41BA-978C-C0BD11C2A9FC}"/>
            </c:ext>
          </c:extLst>
        </c:ser>
        <c:dLbls>
          <c:dLblPos val="outEnd"/>
          <c:showLegendKey val="0"/>
          <c:showVal val="1"/>
          <c:showCatName val="0"/>
          <c:showSerName val="0"/>
          <c:showPercent val="0"/>
          <c:showBubbleSize val="0"/>
        </c:dLbls>
        <c:gapWidth val="25"/>
        <c:axId val="535176360"/>
        <c:axId val="535172424"/>
      </c:barChart>
      <c:catAx>
        <c:axId val="53517636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crossAx val="535172424"/>
        <c:crosses val="autoZero"/>
        <c:auto val="1"/>
        <c:lblAlgn val="ctr"/>
        <c:lblOffset val="100"/>
        <c:noMultiLvlLbl val="0"/>
      </c:catAx>
      <c:valAx>
        <c:axId val="535172424"/>
        <c:scaling>
          <c:orientation val="minMax"/>
          <c:max val="0.60000000000000009"/>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535176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Sheet1!$B$1</c:f>
              <c:strCache>
                <c:ptCount val="1"/>
                <c:pt idx="0">
                  <c:v>Intrusive</c:v>
                </c:pt>
              </c:strCache>
            </c:strRef>
          </c:tx>
          <c:spPr>
            <a:solidFill>
              <a:srgbClr val="0072C6">
                <a:alpha val="50000"/>
              </a:srgbClr>
            </a:solidFill>
            <a:ln>
              <a:solidFill>
                <a:srgbClr val="002050">
                  <a:alpha val="30196"/>
                </a:srgbClr>
              </a:solidFill>
            </a:ln>
            <a:effectLst/>
          </c:spPr>
          <c:dLbls>
            <c:delete val="1"/>
          </c:dLbls>
          <c:cat>
            <c:strRef>
              <c:f>Sheet1!$A$2:$A$8</c:f>
              <c:strCache>
                <c:ptCount val="7"/>
                <c:pt idx="0">
                  <c:v>Gender</c:v>
                </c:pt>
                <c:pt idx="1">
                  <c:v>Age</c:v>
                </c:pt>
                <c:pt idx="2">
                  <c:v>I don't know</c:v>
                </c:pt>
                <c:pt idx="3">
                  <c:v>Physical appearance</c:v>
                </c:pt>
                <c:pt idx="4">
                  <c:v>Economic status</c:v>
                </c:pt>
                <c:pt idx="5">
                  <c:v>Social status</c:v>
                </c:pt>
                <c:pt idx="6">
                  <c:v>Something I said online</c:v>
                </c:pt>
              </c:strCache>
            </c:strRef>
          </c:cat>
          <c:val>
            <c:numRef>
              <c:f>Sheet1!$B$2:$B$8</c:f>
              <c:numCache>
                <c:formatCode>0%</c:formatCode>
                <c:ptCount val="7"/>
                <c:pt idx="0">
                  <c:v>0.33</c:v>
                </c:pt>
                <c:pt idx="1">
                  <c:v>0.31</c:v>
                </c:pt>
                <c:pt idx="2">
                  <c:v>0.24</c:v>
                </c:pt>
                <c:pt idx="3">
                  <c:v>0.23</c:v>
                </c:pt>
                <c:pt idx="4">
                  <c:v>0.2</c:v>
                </c:pt>
                <c:pt idx="5">
                  <c:v>0.19</c:v>
                </c:pt>
                <c:pt idx="6">
                  <c:v>0.18</c:v>
                </c:pt>
              </c:numCache>
            </c:numRef>
          </c:val>
          <c:extLst>
            <c:ext xmlns:c16="http://schemas.microsoft.com/office/drawing/2014/chart" uri="{C3380CC4-5D6E-409C-BE32-E72D297353CC}">
              <c16:uniqueId val="{00000000-2436-4D69-9984-02C2277E0B19}"/>
            </c:ext>
          </c:extLst>
        </c:ser>
        <c:ser>
          <c:idx val="1"/>
          <c:order val="1"/>
          <c:tx>
            <c:strRef>
              <c:f>Sheet1!$C$1</c:f>
              <c:strCache>
                <c:ptCount val="1"/>
                <c:pt idx="0">
                  <c:v>Behavioral</c:v>
                </c:pt>
              </c:strCache>
            </c:strRef>
          </c:tx>
          <c:spPr>
            <a:solidFill>
              <a:srgbClr val="009E49">
                <a:alpha val="30000"/>
              </a:srgbClr>
            </a:solidFill>
            <a:ln w="12700">
              <a:solidFill>
                <a:srgbClr val="002050"/>
              </a:solidFill>
            </a:ln>
            <a:effectLst/>
          </c:spPr>
          <c:dLbls>
            <c:dLbl>
              <c:idx val="0"/>
              <c:layout>
                <c:manualLayout>
                  <c:x val="-0.10333333333333336"/>
                  <c:y val="-4.221959374777681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2436-4D69-9984-02C2277E0B19}"/>
                </c:ext>
              </c:extLst>
            </c:dLbl>
            <c:dLbl>
              <c:idx val="1"/>
              <c:layout>
                <c:manualLayout>
                  <c:x val="9.9979404627181634E-2"/>
                  <c:y val="-7.204430905252821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436-4D69-9984-02C2277E0B19}"/>
                </c:ext>
              </c:extLst>
            </c:dLbl>
            <c:dLbl>
              <c:idx val="2"/>
              <c:layout>
                <c:manualLayout>
                  <c:x val="0.155"/>
                  <c:y val="-2.110979687388841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436-4D69-9984-02C2277E0B19}"/>
                </c:ext>
              </c:extLst>
            </c:dLbl>
            <c:dLbl>
              <c:idx val="3"/>
              <c:layout>
                <c:manualLayout>
                  <c:x val="0.21116587955712868"/>
                  <c:y val="1.2666107682988946E-2"/>
                </c:manualLayout>
              </c:layout>
              <c:spPr>
                <a:noFill/>
                <a:ln>
                  <a:noFill/>
                </a:ln>
                <a:effectLst/>
              </c:spPr>
              <c:txPr>
                <a:bodyPr rot="0" spcFirstLastPara="1" vertOverflow="ellipsis" vert="horz" wrap="square" anchor="ctr" anchorCtr="1"/>
                <a:lstStyle/>
                <a:p>
                  <a:pPr>
                    <a:defRPr sz="1200" b="0" i="0" u="none" strike="noStrike" kern="1200" baseline="0">
                      <a:solidFill>
                        <a:schemeClr val="bg1">
                          <a:lumMod val="85000"/>
                          <a:lumOff val="1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3528739284511142"/>
                      <c:h val="0.14709319129682019"/>
                    </c:manualLayout>
                  </c15:layout>
                </c:ext>
                <c:ext xmlns:c16="http://schemas.microsoft.com/office/drawing/2014/chart" uri="{C3380CC4-5D6E-409C-BE32-E72D297353CC}">
                  <c16:uniqueId val="{0000000A-2436-4D69-9984-02C2277E0B19}"/>
                </c:ext>
              </c:extLst>
            </c:dLbl>
            <c:dLbl>
              <c:idx val="4"/>
              <c:layout>
                <c:manualLayout>
                  <c:x val="-0.17833333333333334"/>
                  <c:y val="0.1055489843694420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436-4D69-9984-02C2277E0B19}"/>
                </c:ext>
              </c:extLst>
            </c:dLbl>
            <c:dLbl>
              <c:idx val="5"/>
              <c:layout>
                <c:manualLayout>
                  <c:x val="-0.16564741642197794"/>
                  <c:y val="-1.688783749911072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436-4D69-9984-02C2277E0B19}"/>
                </c:ext>
              </c:extLst>
            </c:dLbl>
            <c:dLbl>
              <c:idx val="6"/>
              <c:layout>
                <c:manualLayout>
                  <c:x val="-0.17498118961445758"/>
                  <c:y val="-1.9213454884173756E-2"/>
                </c:manualLayout>
              </c:layout>
              <c:showLegendKey val="0"/>
              <c:showVal val="1"/>
              <c:showCatName val="1"/>
              <c:showSerName val="0"/>
              <c:showPercent val="0"/>
              <c:showBubbleSize val="0"/>
              <c:extLst>
                <c:ext xmlns:c15="http://schemas.microsoft.com/office/drawing/2012/chart" uri="{CE6537A1-D6FC-4f65-9D91-7224C49458BB}">
                  <c15:layout>
                    <c:manualLayout>
                      <c:w val="0.24387592714217848"/>
                      <c:h val="0.24659221683586918"/>
                    </c:manualLayout>
                  </c15:layout>
                </c:ext>
                <c:ext xmlns:c16="http://schemas.microsoft.com/office/drawing/2014/chart" uri="{C3380CC4-5D6E-409C-BE32-E72D297353CC}">
                  <c16:uniqueId val="{0000000B-2436-4D69-9984-02C2277E0B19}"/>
                </c:ext>
              </c:extLst>
            </c:dLbl>
            <c:dLbl>
              <c:idx val="7"/>
              <c:layout>
                <c:manualLayout>
                  <c:x val="-0.08"/>
                  <c:y val="8.443918749555363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436-4D69-9984-02C2277E0B19}"/>
                </c:ext>
              </c:extLst>
            </c:dLbl>
            <c:dLbl>
              <c:idx val="8"/>
              <c:layout>
                <c:manualLayout>
                  <c:x val="-6.8333333333333329E-2"/>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436-4D69-9984-02C2277E0B19}"/>
                </c:ext>
              </c:extLst>
            </c:dLbl>
            <c:dLbl>
              <c:idx val="9"/>
              <c:layout>
                <c:manualLayout>
                  <c:x val="-6.8333333333333329E-2"/>
                  <c:y val="-3.377567499822147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436-4D69-9984-02C2277E0B19}"/>
                </c:ext>
              </c:extLst>
            </c:dLbl>
            <c:spPr>
              <a:noFill/>
              <a:ln>
                <a:noFill/>
              </a:ln>
              <a:effectLst/>
            </c:spPr>
            <c:txPr>
              <a:bodyPr rot="0" spcFirstLastPara="1" vertOverflow="ellipsis" vert="horz" wrap="square" anchor="ctr" anchorCtr="1"/>
              <a:lstStyle/>
              <a:p>
                <a:pPr>
                  <a:defRPr sz="1300" b="0" i="0" u="none" strike="noStrike" kern="1200" baseline="0">
                    <a:solidFill>
                      <a:schemeClr val="bg1">
                        <a:lumMod val="85000"/>
                        <a:lumOff val="1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lumMod val="50000"/>
                          <a:lumOff val="50000"/>
                        </a:schemeClr>
                      </a:solidFill>
                      <a:round/>
                    </a:ln>
                    <a:effectLst/>
                  </c:spPr>
                </c15:leaderLines>
              </c:ext>
            </c:extLst>
          </c:dLbls>
          <c:cat>
            <c:strRef>
              <c:f>Sheet1!$A$2:$A$8</c:f>
              <c:strCache>
                <c:ptCount val="7"/>
                <c:pt idx="0">
                  <c:v>Gender</c:v>
                </c:pt>
                <c:pt idx="1">
                  <c:v>Age</c:v>
                </c:pt>
                <c:pt idx="2">
                  <c:v>I don't know</c:v>
                </c:pt>
                <c:pt idx="3">
                  <c:v>Physical appearance</c:v>
                </c:pt>
                <c:pt idx="4">
                  <c:v>Economic status</c:v>
                </c:pt>
                <c:pt idx="5">
                  <c:v>Social status</c:v>
                </c:pt>
                <c:pt idx="6">
                  <c:v>Something I said online</c:v>
                </c:pt>
              </c:strCache>
            </c:strRef>
          </c:cat>
          <c:val>
            <c:numRef>
              <c:f>Sheet1!$C$2:$C$8</c:f>
              <c:numCache>
                <c:formatCode>0%</c:formatCode>
                <c:ptCount val="7"/>
                <c:pt idx="0">
                  <c:v>0.28000000000000003</c:v>
                </c:pt>
                <c:pt idx="1">
                  <c:v>0.32</c:v>
                </c:pt>
                <c:pt idx="2">
                  <c:v>0.18</c:v>
                </c:pt>
                <c:pt idx="3">
                  <c:v>0.3</c:v>
                </c:pt>
                <c:pt idx="4">
                  <c:v>0.17</c:v>
                </c:pt>
                <c:pt idx="5">
                  <c:v>0.22</c:v>
                </c:pt>
                <c:pt idx="6">
                  <c:v>0.3</c:v>
                </c:pt>
              </c:numCache>
            </c:numRef>
          </c:val>
          <c:extLst>
            <c:ext xmlns:c16="http://schemas.microsoft.com/office/drawing/2014/chart" uri="{C3380CC4-5D6E-409C-BE32-E72D297353CC}">
              <c16:uniqueId val="{00000001-2436-4D69-9984-02C2277E0B19}"/>
            </c:ext>
          </c:extLst>
        </c:ser>
        <c:dLbls>
          <c:showLegendKey val="0"/>
          <c:showVal val="1"/>
          <c:showCatName val="0"/>
          <c:showSerName val="0"/>
          <c:showPercent val="0"/>
          <c:showBubbleSize val="0"/>
        </c:dLbls>
        <c:axId val="587213528"/>
        <c:axId val="587218776"/>
      </c:radarChart>
      <c:catAx>
        <c:axId val="58721352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7218776"/>
        <c:crosses val="autoZero"/>
        <c:auto val="1"/>
        <c:lblAlgn val="ctr"/>
        <c:lblOffset val="100"/>
        <c:noMultiLvlLbl val="0"/>
      </c:catAx>
      <c:valAx>
        <c:axId val="587218776"/>
        <c:scaling>
          <c:orientation val="minMax"/>
        </c:scaling>
        <c:delete val="1"/>
        <c:axPos val="l"/>
        <c:majorGridlines>
          <c:spPr>
            <a:ln w="9525" cap="flat" cmpd="sng" algn="ctr">
              <a:solidFill>
                <a:schemeClr val="bg1">
                  <a:lumMod val="50000"/>
                  <a:lumOff val="50000"/>
                </a:schemeClr>
              </a:solidFill>
              <a:prstDash val="sysDash"/>
              <a:round/>
            </a:ln>
            <a:effectLst/>
          </c:spPr>
        </c:majorGridlines>
        <c:numFmt formatCode="0%" sourceLinked="1"/>
        <c:majorTickMark val="out"/>
        <c:minorTickMark val="none"/>
        <c:tickLblPos val="nextTo"/>
        <c:crossAx val="587213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lumOff val="1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lumOff val="50000"/>
        </a:schemeClr>
      </a:solidFill>
    </a:ln>
    <a:effectLst/>
  </c:spPr>
  <c:txPr>
    <a:bodyPr/>
    <a:lstStyle/>
    <a:p>
      <a:pPr>
        <a:defRPr>
          <a:solidFill>
            <a:schemeClr val="bg1">
              <a:lumMod val="85000"/>
              <a:lumOff val="15000"/>
            </a:schemeClr>
          </a:solidFill>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filled"/>
        <c:varyColors val="0"/>
        <c:ser>
          <c:idx val="0"/>
          <c:order val="0"/>
          <c:tx>
            <c:strRef>
              <c:f>Sheet1!$D$1</c:f>
              <c:strCache>
                <c:ptCount val="1"/>
                <c:pt idx="0">
                  <c:v>Sexual</c:v>
                </c:pt>
              </c:strCache>
            </c:strRef>
          </c:tx>
          <c:spPr>
            <a:solidFill>
              <a:srgbClr val="FFB900"/>
            </a:solidFill>
            <a:ln>
              <a:solidFill>
                <a:schemeClr val="bg1"/>
              </a:solidFill>
            </a:ln>
            <a:effectLst/>
          </c:spPr>
          <c:dLbls>
            <c:dLbl>
              <c:idx val="0"/>
              <c:layout>
                <c:manualLayout>
                  <c:x val="0.16228477711733699"/>
                  <c:y val="2.9824625330465902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BF29-4545-B822-C36CB4EFB943}"/>
                </c:ext>
              </c:extLst>
            </c:dLbl>
            <c:dLbl>
              <c:idx val="1"/>
              <c:layout>
                <c:manualLayout>
                  <c:x val="0.13829570239372962"/>
                  <c:y val="4.8767268866671317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4-BF29-4545-B822-C36CB4EFB943}"/>
                </c:ext>
              </c:extLst>
            </c:dLbl>
            <c:dLbl>
              <c:idx val="2"/>
              <c:layout>
                <c:manualLayout>
                  <c:x val="0.18504340610859746"/>
                  <c:y val="-1.8129678836491147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6-BF29-4545-B822-C36CB4EFB943}"/>
                </c:ext>
              </c:extLst>
            </c:dLbl>
            <c:dLbl>
              <c:idx val="3"/>
              <c:layout>
                <c:manualLayout>
                  <c:x val="0.23560084155760372"/>
                  <c:y val="9.8685530183525549E-2"/>
                </c:manualLayout>
              </c:layout>
              <c:showLegendKey val="0"/>
              <c:showVal val="1"/>
              <c:showCatName val="1"/>
              <c:showSerName val="0"/>
              <c:showPercent val="0"/>
              <c:showBubbleSize val="0"/>
              <c:extLst>
                <c:ext xmlns:c15="http://schemas.microsoft.com/office/drawing/2012/chart" uri="{CE6537A1-D6FC-4f65-9D91-7224C49458BB}">
                  <c15:layout>
                    <c:manualLayout>
                      <c:w val="0.27524652199557786"/>
                      <c:h val="0.24659221683586918"/>
                    </c:manualLayout>
                  </c15:layout>
                </c:ext>
                <c:ext xmlns:c16="http://schemas.microsoft.com/office/drawing/2014/chart" uri="{C3380CC4-5D6E-409C-BE32-E72D297353CC}">
                  <c16:uniqueId val="{0000000D-BF29-4545-B822-C36CB4EFB943}"/>
                </c:ext>
              </c:extLst>
            </c:dLbl>
            <c:dLbl>
              <c:idx val="4"/>
              <c:layout>
                <c:manualLayout>
                  <c:x val="-0.21731086431474875"/>
                  <c:y val="0.2142363632954574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F29-4545-B822-C36CB4EFB943}"/>
                </c:ext>
              </c:extLst>
            </c:dLbl>
            <c:dLbl>
              <c:idx val="5"/>
              <c:layout>
                <c:manualLayout>
                  <c:x val="-0.2326083289402584"/>
                  <c:y val="-5.9603260490800024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F29-4545-B822-C36CB4EFB943}"/>
                </c:ext>
              </c:extLst>
            </c:dLbl>
            <c:dLbl>
              <c:idx val="6"/>
              <c:layout>
                <c:manualLayout>
                  <c:x val="-0.25098504089970614"/>
                  <c:y val="-0.12796817904751528"/>
                </c:manualLayout>
              </c:layout>
              <c:showLegendKey val="0"/>
              <c:showVal val="1"/>
              <c:showCatName val="1"/>
              <c:showSerName val="0"/>
              <c:showPercent val="0"/>
              <c:showBubbleSize val="0"/>
              <c:extLst>
                <c:ext xmlns:c15="http://schemas.microsoft.com/office/drawing/2012/chart" uri="{CE6537A1-D6FC-4f65-9D91-7224C49458BB}">
                  <c15:layout>
                    <c:manualLayout>
                      <c:w val="0.25015842277370037"/>
                      <c:h val="0.24659221683586918"/>
                    </c:manualLayout>
                  </c15:layout>
                </c:ext>
                <c:ext xmlns:c16="http://schemas.microsoft.com/office/drawing/2014/chart" uri="{C3380CC4-5D6E-409C-BE32-E72D297353CC}">
                  <c16:uniqueId val="{0000000E-BF29-4545-B822-C36CB4EFB943}"/>
                </c:ext>
              </c:extLst>
            </c:dLbl>
            <c:dLbl>
              <c:idx val="7"/>
              <c:layout>
                <c:manualLayout>
                  <c:x val="-0.11833333333333333"/>
                  <c:y val="0"/>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F29-4545-B822-C36CB4EFB943}"/>
                </c:ext>
              </c:extLst>
            </c:dLbl>
            <c:dLbl>
              <c:idx val="8"/>
              <c:layout>
                <c:manualLayout>
                  <c:x val="-9.1666666666666702E-2"/>
                  <c:y val="-8.4439187495553639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F29-4545-B822-C36CB4EFB943}"/>
                </c:ext>
              </c:extLst>
            </c:dLbl>
            <c:dLbl>
              <c:idx val="9"/>
              <c:layout>
                <c:manualLayout>
                  <c:x val="-8.8333333333333333E-2"/>
                  <c:y val="-0.11821486249377508"/>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F29-4545-B822-C36CB4EFB943}"/>
                </c:ext>
              </c:extLst>
            </c:dLbl>
            <c:spPr>
              <a:noFill/>
              <a:ln>
                <a:noFill/>
              </a:ln>
              <a:effectLst/>
            </c:spPr>
            <c:txPr>
              <a:bodyPr rot="0" spcFirstLastPara="1" vertOverflow="ellipsis" vert="horz" wrap="square" lIns="38100" tIns="19050" rIns="38100" bIns="19050" anchor="ctr" anchorCtr="1">
                <a:spAutoFit/>
              </a:bodyPr>
              <a:lstStyle/>
              <a:p>
                <a:pPr>
                  <a:defRPr sz="1300" b="0" i="0" u="none" strike="noStrike" kern="1200" baseline="0">
                    <a:solidFill>
                      <a:schemeClr val="bg1">
                        <a:lumMod val="85000"/>
                        <a:lumOff val="15000"/>
                      </a:schemeClr>
                    </a:solidFill>
                    <a:latin typeface="+mn-lt"/>
                    <a:ea typeface="+mn-ea"/>
                    <a:cs typeface="+mn-cs"/>
                  </a:defRPr>
                </a:pPr>
                <a:endParaRPr lang="en-US"/>
              </a:p>
            </c:txPr>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lumMod val="50000"/>
                          <a:lumOff val="50000"/>
                        </a:schemeClr>
                      </a:solidFill>
                      <a:round/>
                    </a:ln>
                    <a:effectLst/>
                  </c:spPr>
                </c15:leaderLines>
              </c:ext>
            </c:extLst>
          </c:dLbls>
          <c:cat>
            <c:strRef>
              <c:f>Sheet1!$A$2:$A$8</c:f>
              <c:strCache>
                <c:ptCount val="7"/>
                <c:pt idx="0">
                  <c:v>Gender</c:v>
                </c:pt>
                <c:pt idx="1">
                  <c:v>Age</c:v>
                </c:pt>
                <c:pt idx="2">
                  <c:v>I don't know</c:v>
                </c:pt>
                <c:pt idx="3">
                  <c:v>Physical appearance</c:v>
                </c:pt>
                <c:pt idx="4">
                  <c:v>Economic status</c:v>
                </c:pt>
                <c:pt idx="5">
                  <c:v>Social status</c:v>
                </c:pt>
                <c:pt idx="6">
                  <c:v>Something I said online</c:v>
                </c:pt>
              </c:strCache>
            </c:strRef>
          </c:cat>
          <c:val>
            <c:numRef>
              <c:f>Sheet1!$D$2:$D$8</c:f>
              <c:numCache>
                <c:formatCode>0%</c:formatCode>
                <c:ptCount val="7"/>
                <c:pt idx="0">
                  <c:v>0.54</c:v>
                </c:pt>
                <c:pt idx="1">
                  <c:v>0.42</c:v>
                </c:pt>
                <c:pt idx="2">
                  <c:v>0.2</c:v>
                </c:pt>
                <c:pt idx="3">
                  <c:v>0.35</c:v>
                </c:pt>
                <c:pt idx="4">
                  <c:v>0.1</c:v>
                </c:pt>
                <c:pt idx="5">
                  <c:v>0.13</c:v>
                </c:pt>
                <c:pt idx="6">
                  <c:v>0.13</c:v>
                </c:pt>
              </c:numCache>
            </c:numRef>
          </c:val>
          <c:extLst>
            <c:ext xmlns:c16="http://schemas.microsoft.com/office/drawing/2014/chart" uri="{C3380CC4-5D6E-409C-BE32-E72D297353CC}">
              <c16:uniqueId val="{00000000-BF29-4545-B822-C36CB4EFB943}"/>
            </c:ext>
          </c:extLst>
        </c:ser>
        <c:ser>
          <c:idx val="1"/>
          <c:order val="1"/>
          <c:tx>
            <c:strRef>
              <c:f>Sheet1!$E$1</c:f>
              <c:strCache>
                <c:ptCount val="1"/>
                <c:pt idx="0">
                  <c:v>Reputational</c:v>
                </c:pt>
              </c:strCache>
            </c:strRef>
          </c:tx>
          <c:spPr>
            <a:solidFill>
              <a:srgbClr val="002050">
                <a:alpha val="30000"/>
              </a:srgbClr>
            </a:solidFill>
            <a:ln w="12700">
              <a:solidFill>
                <a:schemeClr val="bg1">
                  <a:alpha val="30000"/>
                </a:schemeClr>
              </a:solidFill>
            </a:ln>
            <a:effectLst/>
          </c:spPr>
          <c:dLbls>
            <c:delete val="1"/>
          </c:dLbls>
          <c:cat>
            <c:strRef>
              <c:f>Sheet1!$A$2:$A$8</c:f>
              <c:strCache>
                <c:ptCount val="7"/>
                <c:pt idx="0">
                  <c:v>Gender</c:v>
                </c:pt>
                <c:pt idx="1">
                  <c:v>Age</c:v>
                </c:pt>
                <c:pt idx="2">
                  <c:v>I don't know</c:v>
                </c:pt>
                <c:pt idx="3">
                  <c:v>Physical appearance</c:v>
                </c:pt>
                <c:pt idx="4">
                  <c:v>Economic status</c:v>
                </c:pt>
                <c:pt idx="5">
                  <c:v>Social status</c:v>
                </c:pt>
                <c:pt idx="6">
                  <c:v>Something I said online</c:v>
                </c:pt>
              </c:strCache>
            </c:strRef>
          </c:cat>
          <c:val>
            <c:numRef>
              <c:f>Sheet1!$E$2:$E$8</c:f>
              <c:numCache>
                <c:formatCode>0%</c:formatCode>
                <c:ptCount val="7"/>
                <c:pt idx="0">
                  <c:v>0.24</c:v>
                </c:pt>
                <c:pt idx="1">
                  <c:v>0.27</c:v>
                </c:pt>
                <c:pt idx="2">
                  <c:v>0.2</c:v>
                </c:pt>
                <c:pt idx="3">
                  <c:v>0.25</c:v>
                </c:pt>
                <c:pt idx="4">
                  <c:v>0.23</c:v>
                </c:pt>
                <c:pt idx="5">
                  <c:v>0.25</c:v>
                </c:pt>
                <c:pt idx="6">
                  <c:v>0.21</c:v>
                </c:pt>
              </c:numCache>
            </c:numRef>
          </c:val>
          <c:extLst>
            <c:ext xmlns:c16="http://schemas.microsoft.com/office/drawing/2014/chart" uri="{C3380CC4-5D6E-409C-BE32-E72D297353CC}">
              <c16:uniqueId val="{0000000A-BF29-4545-B822-C36CB4EFB943}"/>
            </c:ext>
          </c:extLst>
        </c:ser>
        <c:dLbls>
          <c:showLegendKey val="0"/>
          <c:showVal val="1"/>
          <c:showCatName val="0"/>
          <c:showSerName val="0"/>
          <c:showPercent val="0"/>
          <c:showBubbleSize val="0"/>
        </c:dLbls>
        <c:axId val="587213528"/>
        <c:axId val="587218776"/>
      </c:radarChart>
      <c:catAx>
        <c:axId val="58721352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87218776"/>
        <c:crosses val="autoZero"/>
        <c:auto val="1"/>
        <c:lblAlgn val="ctr"/>
        <c:lblOffset val="100"/>
        <c:noMultiLvlLbl val="0"/>
      </c:catAx>
      <c:valAx>
        <c:axId val="587218776"/>
        <c:scaling>
          <c:orientation val="minMax"/>
        </c:scaling>
        <c:delete val="1"/>
        <c:axPos val="l"/>
        <c:majorGridlines>
          <c:spPr>
            <a:ln w="9525" cap="flat" cmpd="sng" algn="ctr">
              <a:solidFill>
                <a:schemeClr val="bg1">
                  <a:lumMod val="50000"/>
                  <a:lumOff val="50000"/>
                </a:schemeClr>
              </a:solidFill>
              <a:prstDash val="sysDash"/>
              <a:round/>
            </a:ln>
            <a:effectLst/>
          </c:spPr>
        </c:majorGridlines>
        <c:numFmt formatCode="0%" sourceLinked="1"/>
        <c:majorTickMark val="out"/>
        <c:minorTickMark val="none"/>
        <c:tickLblPos val="nextTo"/>
        <c:crossAx val="587213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lumOff val="1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lumMod val="50000"/>
          <a:lumOff val="50000"/>
        </a:schemeClr>
      </a:solidFill>
    </a:ln>
    <a:effectLst/>
  </c:spPr>
  <c:txPr>
    <a:bodyPr/>
    <a:lstStyle/>
    <a:p>
      <a:pPr>
        <a:defRPr>
          <a:solidFill>
            <a:schemeClr val="bg1">
              <a:lumMod val="85000"/>
              <a:lumOff val="15000"/>
            </a:schemeClr>
          </a:solidFill>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Nearly</a:t>
            </a:r>
            <a:r>
              <a:rPr lang="en-US" baseline="0" dirty="0"/>
              <a:t> half were confident…</a:t>
            </a:r>
            <a:endParaRPr lang="en-US" dirty="0"/>
          </a:p>
        </c:rich>
      </c:tx>
      <c:layout>
        <c:manualLayout>
          <c:xMode val="edge"/>
          <c:yMode val="edge"/>
          <c:x val="0.1209210767258743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8125012716433703"/>
          <c:y val="0.17669749316247987"/>
          <c:w val="0.44658182262100959"/>
          <c:h val="0.79462208150496483"/>
        </c:manualLayout>
      </c:layout>
      <c:barChart>
        <c:barDir val="bar"/>
        <c:grouping val="percentStacked"/>
        <c:varyColors val="0"/>
        <c:ser>
          <c:idx val="0"/>
          <c:order val="0"/>
          <c:tx>
            <c:strRef>
              <c:f>Sheet1!$B$1</c:f>
              <c:strCache>
                <c:ptCount val="1"/>
                <c:pt idx="0">
                  <c:v>Extremely/very confident</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14CD-496F-B7A0-FC4CEF6E19E2}"/>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14CD-496F-B7A0-FC4CEF6E19E2}"/>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14CD-496F-B7A0-FC4CEF6E19E2}"/>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14CD-496F-B7A0-FC4CEF6E19E2}"/>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14CD-496F-B7A0-FC4CEF6E19E2}"/>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Sheet1!$B$2:$B$4</c:f>
              <c:numCache>
                <c:formatCode>0%</c:formatCode>
                <c:ptCount val="3"/>
                <c:pt idx="0">
                  <c:v>0.48</c:v>
                </c:pt>
                <c:pt idx="1">
                  <c:v>0.46399999999999997</c:v>
                </c:pt>
                <c:pt idx="2">
                  <c:v>0.48133650987380361</c:v>
                </c:pt>
              </c:numCache>
            </c:numRef>
          </c:val>
          <c:extLst>
            <c:ext xmlns:c16="http://schemas.microsoft.com/office/drawing/2014/chart" uri="{C3380CC4-5D6E-409C-BE32-E72D297353CC}">
              <c16:uniqueId val="{0000000A-14CD-496F-B7A0-FC4CEF6E19E2}"/>
            </c:ext>
          </c:extLst>
        </c:ser>
        <c:ser>
          <c:idx val="1"/>
          <c:order val="1"/>
          <c:tx>
            <c:strRef>
              <c:f>Sheet1!$C$1</c:f>
              <c:strCache>
                <c:ptCount val="1"/>
                <c:pt idx="0">
                  <c:v>Somewhat confident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Sheet1!$C$2:$C$4</c:f>
              <c:numCache>
                <c:formatCode>0%</c:formatCode>
                <c:ptCount val="3"/>
                <c:pt idx="0">
                  <c:v>0.39</c:v>
                </c:pt>
                <c:pt idx="1">
                  <c:v>0.39700000000000002</c:v>
                </c:pt>
                <c:pt idx="2">
                  <c:v>0.37885462840703127</c:v>
                </c:pt>
              </c:numCache>
            </c:numRef>
          </c:val>
          <c:extLst>
            <c:ext xmlns:c16="http://schemas.microsoft.com/office/drawing/2014/chart" uri="{C3380CC4-5D6E-409C-BE32-E72D297353CC}">
              <c16:uniqueId val="{00000000-EA3D-4EAE-8642-E4CBCDD703FE}"/>
            </c:ext>
          </c:extLst>
        </c:ser>
        <c:ser>
          <c:idx val="2"/>
          <c:order val="2"/>
          <c:tx>
            <c:strRef>
              <c:f>Sheet1!$D$1</c:f>
              <c:strCache>
                <c:ptCount val="1"/>
                <c:pt idx="0">
                  <c:v>Slightly/not at all confident</c:v>
                </c:pt>
              </c:strCache>
            </c:strRef>
          </c:tx>
          <c:spPr>
            <a:solidFill>
              <a:schemeClr val="accent3"/>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Sheet1!$D$2:$D$4</c:f>
              <c:numCache>
                <c:formatCode>0%</c:formatCode>
                <c:ptCount val="3"/>
                <c:pt idx="0">
                  <c:v>0.13</c:v>
                </c:pt>
                <c:pt idx="1">
                  <c:v>0.13900000000000001</c:v>
                </c:pt>
                <c:pt idx="2">
                  <c:v>0.13980886171916504</c:v>
                </c:pt>
              </c:numCache>
            </c:numRef>
          </c:val>
          <c:extLst>
            <c:ext xmlns:c16="http://schemas.microsoft.com/office/drawing/2014/chart" uri="{C3380CC4-5D6E-409C-BE32-E72D297353CC}">
              <c16:uniqueId val="{00000001-EA3D-4EAE-8642-E4CBCDD703FE}"/>
            </c:ext>
          </c:extLst>
        </c:ser>
        <c:dLbls>
          <c:showLegendKey val="0"/>
          <c:showVal val="0"/>
          <c:showCatName val="0"/>
          <c:showSerName val="0"/>
          <c:showPercent val="0"/>
          <c:showBubbleSize val="0"/>
        </c:dLbls>
        <c:gapWidth val="100"/>
        <c:overlap val="100"/>
        <c:axId val="471498552"/>
        <c:axId val="471501176"/>
      </c:barChart>
      <c:catAx>
        <c:axId val="4714985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1501176"/>
        <c:crosses val="autoZero"/>
        <c:auto val="1"/>
        <c:lblAlgn val="ctr"/>
        <c:lblOffset val="100"/>
        <c:noMultiLvlLbl val="0"/>
      </c:catAx>
      <c:valAx>
        <c:axId val="471501176"/>
        <c:scaling>
          <c:orientation val="minMax"/>
        </c:scaling>
        <c:delete val="1"/>
        <c:axPos val="b"/>
        <c:numFmt formatCode="0%" sourceLinked="1"/>
        <c:majorTickMark val="out"/>
        <c:minorTickMark val="none"/>
        <c:tickLblPos val="nextTo"/>
        <c:crossAx val="4714985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…while more knew where to find to</a:t>
            </a:r>
            <a:r>
              <a:rPr lang="en-US" baseline="0" dirty="0"/>
              <a:t> help</a:t>
            </a:r>
            <a:r>
              <a:rPr lang="en-US" dirty="0"/>
              <a:t>…</a:t>
            </a:r>
          </a:p>
        </c:rich>
      </c:tx>
      <c:layout>
        <c:manualLayout>
          <c:xMode val="edge"/>
          <c:yMode val="edge"/>
          <c:x val="0.184571405318521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Yes</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93C2-4540-8838-0036D08D5978}"/>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93C2-4540-8838-0036D08D5978}"/>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93C2-4540-8838-0036D08D5978}"/>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93C2-4540-8838-0036D08D5978}"/>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93C2-4540-8838-0036D08D5978}"/>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Sheet1!$B$2:$B$4</c:f>
              <c:numCache>
                <c:formatCode>0%</c:formatCode>
                <c:ptCount val="3"/>
                <c:pt idx="0">
                  <c:v>0.37352969850865242</c:v>
                </c:pt>
                <c:pt idx="1">
                  <c:v>0.44700000000000001</c:v>
                </c:pt>
                <c:pt idx="2">
                  <c:v>0.48862518347734529</c:v>
                </c:pt>
              </c:numCache>
            </c:numRef>
          </c:val>
          <c:extLst>
            <c:ext xmlns:c16="http://schemas.microsoft.com/office/drawing/2014/chart" uri="{C3380CC4-5D6E-409C-BE32-E72D297353CC}">
              <c16:uniqueId val="{0000000A-93C2-4540-8838-0036D08D5978}"/>
            </c:ext>
          </c:extLst>
        </c:ser>
        <c:ser>
          <c:idx val="1"/>
          <c:order val="1"/>
          <c:tx>
            <c:strRef>
              <c:f>Sheet1!$C$1</c:f>
              <c:strCache>
                <c:ptCount val="1"/>
                <c:pt idx="0">
                  <c:v>No</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Sheet1!$C$2:$C$4</c:f>
              <c:numCache>
                <c:formatCode>0%</c:formatCode>
                <c:ptCount val="3"/>
                <c:pt idx="0">
                  <c:v>0.34167457868960932</c:v>
                </c:pt>
                <c:pt idx="1">
                  <c:v>0.249</c:v>
                </c:pt>
                <c:pt idx="2">
                  <c:v>0.22058730174070121</c:v>
                </c:pt>
              </c:numCache>
            </c:numRef>
          </c:val>
          <c:extLst>
            <c:ext xmlns:c16="http://schemas.microsoft.com/office/drawing/2014/chart" uri="{C3380CC4-5D6E-409C-BE32-E72D297353CC}">
              <c16:uniqueId val="{0000000B-93C2-4540-8838-0036D08D5978}"/>
            </c:ext>
          </c:extLst>
        </c:ser>
        <c:ser>
          <c:idx val="2"/>
          <c:order val="2"/>
          <c:tx>
            <c:strRef>
              <c:f>Sheet1!$D$1</c:f>
              <c:strCache>
                <c:ptCount val="1"/>
                <c:pt idx="0">
                  <c:v>Unsure</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2016</c:v>
                </c:pt>
                <c:pt idx="1">
                  <c:v>2017</c:v>
                </c:pt>
                <c:pt idx="2">
                  <c:v>2018</c:v>
                </c:pt>
              </c:numCache>
            </c:numRef>
          </c:cat>
          <c:val>
            <c:numRef>
              <c:f>Sheet1!$D$2:$D$4</c:f>
              <c:numCache>
                <c:formatCode>0%</c:formatCode>
                <c:ptCount val="3"/>
                <c:pt idx="0">
                  <c:v>0.28499999999999998</c:v>
                </c:pt>
                <c:pt idx="1">
                  <c:v>0.30499999999999999</c:v>
                </c:pt>
                <c:pt idx="2">
                  <c:v>0.29078751478195353</c:v>
                </c:pt>
              </c:numCache>
            </c:numRef>
          </c:val>
          <c:extLst>
            <c:ext xmlns:c16="http://schemas.microsoft.com/office/drawing/2014/chart" uri="{C3380CC4-5D6E-409C-BE32-E72D297353CC}">
              <c16:uniqueId val="{0000000C-93C2-4540-8838-0036D08D5978}"/>
            </c:ext>
          </c:extLst>
        </c:ser>
        <c:dLbls>
          <c:showLegendKey val="0"/>
          <c:showVal val="0"/>
          <c:showCatName val="0"/>
          <c:showSerName val="0"/>
          <c:showPercent val="0"/>
          <c:showBubbleSize val="0"/>
        </c:dLbls>
        <c:gapWidth val="100"/>
        <c:overlap val="100"/>
        <c:axId val="471498552"/>
        <c:axId val="471501176"/>
      </c:barChart>
      <c:catAx>
        <c:axId val="471498552"/>
        <c:scaling>
          <c:orientation val="minMax"/>
        </c:scaling>
        <c:delete val="0"/>
        <c:axPos val="l"/>
        <c:numFmt formatCode="General" sourceLinked="1"/>
        <c:majorTickMark val="out"/>
        <c:minorTickMark val="none"/>
        <c:tickLblPos val="nextTo"/>
        <c:spPr>
          <a:noFill/>
          <a:ln w="9525" cap="flat" cmpd="sng" algn="ctr">
            <a:solidFill>
              <a:schemeClr val="tx1">
                <a:alpha val="86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1501176"/>
        <c:crosses val="autoZero"/>
        <c:auto val="1"/>
        <c:lblAlgn val="ctr"/>
        <c:lblOffset val="100"/>
        <c:noMultiLvlLbl val="0"/>
      </c:catAx>
      <c:valAx>
        <c:axId val="471501176"/>
        <c:scaling>
          <c:orientation val="minMax"/>
        </c:scaling>
        <c:delete val="1"/>
        <c:axPos val="b"/>
        <c:numFmt formatCode="0%" sourceLinked="1"/>
        <c:majorTickMark val="out"/>
        <c:minorTickMark val="none"/>
        <c:tickLblPos val="nextTo"/>
        <c:crossAx val="4714985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…but many found it hard to get help if they asked</a:t>
            </a:r>
          </a:p>
        </c:rich>
      </c:tx>
      <c:layout>
        <c:manualLayout>
          <c:xMode val="edge"/>
          <c:yMode val="edge"/>
          <c:x val="0.15322081832794154"/>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Hard to get</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2602-413C-8B7C-FF5803993E69}"/>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2602-413C-8B7C-FF5803993E69}"/>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2602-413C-8B7C-FF5803993E69}"/>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2602-413C-8B7C-FF5803993E69}"/>
              </c:ext>
            </c:extLst>
          </c:dPt>
          <c:dPt>
            <c:idx val="4"/>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9-2602-413C-8B7C-FF5803993E69}"/>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Sheet1!$B$2:$B$3</c:f>
              <c:numCache>
                <c:formatCode>0%</c:formatCode>
                <c:ptCount val="2"/>
                <c:pt idx="0">
                  <c:v>0.41212208828314612</c:v>
                </c:pt>
                <c:pt idx="1">
                  <c:v>0.42088043317608409</c:v>
                </c:pt>
              </c:numCache>
            </c:numRef>
          </c:val>
          <c:extLst>
            <c:ext xmlns:c16="http://schemas.microsoft.com/office/drawing/2014/chart" uri="{C3380CC4-5D6E-409C-BE32-E72D297353CC}">
              <c16:uniqueId val="{0000000A-2602-413C-8B7C-FF5803993E69}"/>
            </c:ext>
          </c:extLst>
        </c:ser>
        <c:ser>
          <c:idx val="1"/>
          <c:order val="1"/>
          <c:tx>
            <c:strRef>
              <c:f>Sheet1!$C$1</c:f>
              <c:strCache>
                <c:ptCount val="1"/>
                <c:pt idx="0">
                  <c:v>Easy to get</c:v>
                </c:pt>
              </c:strCache>
            </c:strRef>
          </c:tx>
          <c:spPr>
            <a:solidFill>
              <a:schemeClr val="accent2"/>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Sheet1!$C$2:$C$3</c:f>
              <c:numCache>
                <c:formatCode>0%</c:formatCode>
                <c:ptCount val="2"/>
                <c:pt idx="0">
                  <c:v>0.26875934513364363</c:v>
                </c:pt>
                <c:pt idx="1">
                  <c:v>0.26697524599057515</c:v>
                </c:pt>
              </c:numCache>
            </c:numRef>
          </c:val>
          <c:extLst>
            <c:ext xmlns:c16="http://schemas.microsoft.com/office/drawing/2014/chart" uri="{C3380CC4-5D6E-409C-BE32-E72D297353CC}">
              <c16:uniqueId val="{0000000B-2602-413C-8B7C-FF5803993E69}"/>
            </c:ext>
          </c:extLst>
        </c:ser>
        <c:ser>
          <c:idx val="2"/>
          <c:order val="2"/>
          <c:tx>
            <c:strRef>
              <c:f>Sheet1!$D$1</c:f>
              <c:strCache>
                <c:ptCount val="1"/>
                <c:pt idx="0">
                  <c:v>Didn't ask for help</c:v>
                </c:pt>
              </c:strCache>
            </c:strRef>
          </c:tx>
          <c:spPr>
            <a:solidFill>
              <a:schemeClr val="accent3"/>
            </a:solidFill>
            <a:ln w="19050">
              <a:solidFill>
                <a:schemeClr val="lt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2017</c:v>
                </c:pt>
                <c:pt idx="1">
                  <c:v>2018</c:v>
                </c:pt>
              </c:numCache>
            </c:numRef>
          </c:cat>
          <c:val>
            <c:numRef>
              <c:f>Sheet1!$D$2:$D$3</c:f>
              <c:numCache>
                <c:formatCode>0%</c:formatCode>
                <c:ptCount val="2"/>
                <c:pt idx="0">
                  <c:v>0.31306193461515458</c:v>
                </c:pt>
                <c:pt idx="1">
                  <c:v>0.27441390767209001</c:v>
                </c:pt>
              </c:numCache>
            </c:numRef>
          </c:val>
          <c:extLst>
            <c:ext xmlns:c16="http://schemas.microsoft.com/office/drawing/2014/chart" uri="{C3380CC4-5D6E-409C-BE32-E72D297353CC}">
              <c16:uniqueId val="{0000000C-2602-413C-8B7C-FF5803993E69}"/>
            </c:ext>
          </c:extLst>
        </c:ser>
        <c:dLbls>
          <c:showLegendKey val="0"/>
          <c:showVal val="0"/>
          <c:showCatName val="0"/>
          <c:showSerName val="0"/>
          <c:showPercent val="0"/>
          <c:showBubbleSize val="0"/>
        </c:dLbls>
        <c:gapWidth val="100"/>
        <c:overlap val="100"/>
        <c:axId val="471498552"/>
        <c:axId val="471501176"/>
      </c:barChart>
      <c:catAx>
        <c:axId val="4714985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71501176"/>
        <c:crosses val="autoZero"/>
        <c:auto val="1"/>
        <c:lblAlgn val="ctr"/>
        <c:lblOffset val="100"/>
        <c:noMultiLvlLbl val="0"/>
      </c:catAx>
      <c:valAx>
        <c:axId val="471501176"/>
        <c:scaling>
          <c:orientation val="minMax"/>
        </c:scaling>
        <c:delete val="1"/>
        <c:axPos val="b"/>
        <c:numFmt formatCode="0%" sourceLinked="1"/>
        <c:majorTickMark val="out"/>
        <c:minorTickMark val="none"/>
        <c:tickLblPos val="nextTo"/>
        <c:crossAx val="4714985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0072C6"/>
    </a:solidFill>
    <a:ln>
      <a:noFill/>
    </a:ln>
    <a:effectLst/>
  </c:spPr>
  <c:txPr>
    <a:bodyPr/>
    <a:lstStyle/>
    <a:p>
      <a:pPr>
        <a:defRPr>
          <a:solidFill>
            <a:schemeClr val="tx1"/>
          </a:solidFill>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0</c:v>
                </c:pt>
              </c:strCache>
            </c:strRef>
          </c:tx>
          <c:spPr>
            <a:solidFill>
              <a:schemeClr val="tx1">
                <a:lumMod val="85000"/>
              </a:schemeClr>
            </a:solidFill>
            <a:ln>
              <a:noFill/>
            </a:ln>
            <a:effectLst/>
          </c:spPr>
          <c:dPt>
            <c:idx val="0"/>
            <c:bubble3D val="0"/>
            <c:spPr>
              <a:solidFill>
                <a:schemeClr val="tx1">
                  <a:lumMod val="85000"/>
                </a:schemeClr>
              </a:solidFill>
              <a:ln>
                <a:noFill/>
              </a:ln>
              <a:effectLst/>
            </c:spPr>
            <c:extLst>
              <c:ext xmlns:c16="http://schemas.microsoft.com/office/drawing/2014/chart" uri="{C3380CC4-5D6E-409C-BE32-E72D297353CC}">
                <c16:uniqueId val="{00000008-B66E-4239-B068-08981D2698D3}"/>
              </c:ext>
            </c:extLst>
          </c:dPt>
          <c:dPt>
            <c:idx val="1"/>
            <c:bubble3D val="0"/>
            <c:spPr>
              <a:solidFill>
                <a:schemeClr val="tx1">
                  <a:lumMod val="85000"/>
                </a:schemeClr>
              </a:solidFill>
              <a:ln>
                <a:noFill/>
              </a:ln>
              <a:effectLst/>
            </c:spPr>
            <c:extLst>
              <c:ext xmlns:c16="http://schemas.microsoft.com/office/drawing/2014/chart" uri="{C3380CC4-5D6E-409C-BE32-E72D297353CC}">
                <c16:uniqueId val="{00000005-B66E-4239-B068-08981D2698D3}"/>
              </c:ext>
            </c:extLst>
          </c:dPt>
          <c:dPt>
            <c:idx val="3"/>
            <c:bubble3D val="0"/>
            <c:spPr>
              <a:solidFill>
                <a:schemeClr val="tx1">
                  <a:lumMod val="85000"/>
                </a:schemeClr>
              </a:solidFill>
              <a:ln>
                <a:noFill/>
              </a:ln>
              <a:effectLst/>
            </c:spPr>
            <c:extLst>
              <c:ext xmlns:c16="http://schemas.microsoft.com/office/drawing/2014/chart" uri="{C3380CC4-5D6E-409C-BE32-E72D297353CC}">
                <c16:uniqueId val="{00000007-B66E-4239-B068-08981D2698D3}"/>
              </c:ext>
            </c:extLst>
          </c:dPt>
          <c:cat>
            <c:strRef>
              <c:f>Sheet1!$A$2:$A$12</c:f>
              <c:strCache>
                <c:ptCount val="11"/>
                <c:pt idx="0">
                  <c:v>0</c:v>
                </c:pt>
                <c:pt idx="1">
                  <c:v>1</c:v>
                </c:pt>
                <c:pt idx="2">
                  <c:v>2</c:v>
                </c:pt>
                <c:pt idx="3">
                  <c:v>3</c:v>
                </c:pt>
                <c:pt idx="4">
                  <c:v>4</c:v>
                </c:pt>
                <c:pt idx="5">
                  <c:v>5</c:v>
                </c:pt>
                <c:pt idx="6">
                  <c:v>6</c:v>
                </c:pt>
                <c:pt idx="7">
                  <c:v>7</c:v>
                </c:pt>
                <c:pt idx="8">
                  <c:v>8</c:v>
                </c:pt>
                <c:pt idx="9">
                  <c:v>9</c:v>
                </c:pt>
                <c:pt idx="10">
                  <c:v>10</c:v>
                </c:pt>
              </c:strCache>
            </c:strRef>
          </c:cat>
          <c:val>
            <c:numRef>
              <c:f>Sheet1!$B$2:$B$12</c:f>
              <c:numCache>
                <c:formatCode>0%</c:formatCode>
                <c:ptCount val="11"/>
                <c:pt idx="0">
                  <c:v>0.15878562463708382</c:v>
                </c:pt>
                <c:pt idx="1">
                  <c:v>9.9718451184581572E-2</c:v>
                </c:pt>
                <c:pt idx="2">
                  <c:v>8.8070549526403835E-2</c:v>
                </c:pt>
                <c:pt idx="3">
                  <c:v>0.10447443572612372</c:v>
                </c:pt>
                <c:pt idx="4">
                  <c:v>7.1054062659010472E-2</c:v>
                </c:pt>
                <c:pt idx="5">
                  <c:v>9.8861438727179451E-2</c:v>
                </c:pt>
                <c:pt idx="6">
                  <c:v>9.6022316784031753E-2</c:v>
                </c:pt>
                <c:pt idx="7">
                  <c:v>7.4846221686256889E-2</c:v>
                </c:pt>
                <c:pt idx="8">
                  <c:v>6.4020286799057052E-2</c:v>
                </c:pt>
                <c:pt idx="9">
                  <c:v>6.8209464335286241E-2</c:v>
                </c:pt>
                <c:pt idx="10">
                  <c:v>7.5937147934985197E-2</c:v>
                </c:pt>
              </c:numCache>
            </c:numRef>
          </c:val>
          <c:extLst>
            <c:ext xmlns:c16="http://schemas.microsoft.com/office/drawing/2014/chart" uri="{C3380CC4-5D6E-409C-BE32-E72D297353CC}">
              <c16:uniqueId val="{00000000-61F7-44FA-8916-D1EFA2B72F10}"/>
            </c:ext>
          </c:extLst>
        </c:ser>
        <c:ser>
          <c:idx val="1"/>
          <c:order val="1"/>
          <c:tx>
            <c:strRef>
              <c:f>Sheet1!$C$1</c:f>
              <c:strCache>
                <c:ptCount val="1"/>
                <c:pt idx="0">
                  <c:v>Column2</c:v>
                </c:pt>
              </c:strCache>
            </c:strRef>
          </c:tx>
          <c:spPr>
            <a:solidFill>
              <a:srgbClr val="FF6347"/>
            </a:solidFill>
            <a:ln w="25400">
              <a:noFill/>
            </a:ln>
            <a:effectLst/>
          </c:spPr>
          <c:cat>
            <c:strRef>
              <c:f>Sheet1!$A$2:$A$12</c:f>
              <c:strCache>
                <c:ptCount val="11"/>
                <c:pt idx="0">
                  <c:v>0</c:v>
                </c:pt>
                <c:pt idx="1">
                  <c:v>1</c:v>
                </c:pt>
                <c:pt idx="2">
                  <c:v>2</c:v>
                </c:pt>
                <c:pt idx="3">
                  <c:v>3</c:v>
                </c:pt>
                <c:pt idx="4">
                  <c:v>4</c:v>
                </c:pt>
                <c:pt idx="5">
                  <c:v>5</c:v>
                </c:pt>
                <c:pt idx="6">
                  <c:v>6</c:v>
                </c:pt>
                <c:pt idx="7">
                  <c:v>7</c:v>
                </c:pt>
                <c:pt idx="8">
                  <c:v>8</c:v>
                </c:pt>
                <c:pt idx="9">
                  <c:v>9</c:v>
                </c:pt>
                <c:pt idx="10">
                  <c:v>10</c:v>
                </c:pt>
              </c:strCache>
            </c:strRef>
          </c:cat>
          <c:val>
            <c:numRef>
              <c:f>Sheet1!$C$2:$C$12</c:f>
              <c:numCache>
                <c:formatCode>0%</c:formatCode>
                <c:ptCount val="11"/>
                <c:pt idx="1">
                  <c:v>9.9718451184581572E-2</c:v>
                </c:pt>
                <c:pt idx="2">
                  <c:v>8.8070549526403835E-2</c:v>
                </c:pt>
                <c:pt idx="3">
                  <c:v>0.10447443572612372</c:v>
                </c:pt>
                <c:pt idx="4">
                  <c:v>7.1054062659010472E-2</c:v>
                </c:pt>
              </c:numCache>
            </c:numRef>
          </c:val>
          <c:extLst>
            <c:ext xmlns:c16="http://schemas.microsoft.com/office/drawing/2014/chart" uri="{C3380CC4-5D6E-409C-BE32-E72D297353CC}">
              <c16:uniqueId val="{0000000A-479D-4AC5-83DE-B788869D4D62}"/>
            </c:ext>
          </c:extLst>
        </c:ser>
        <c:ser>
          <c:idx val="2"/>
          <c:order val="2"/>
          <c:tx>
            <c:strRef>
              <c:f>Sheet1!$D$1</c:f>
              <c:strCache>
                <c:ptCount val="1"/>
                <c:pt idx="0">
                  <c:v>Column3</c:v>
                </c:pt>
              </c:strCache>
            </c:strRef>
          </c:tx>
          <c:spPr>
            <a:solidFill>
              <a:srgbClr val="FF0000"/>
            </a:solidFill>
            <a:ln w="25400">
              <a:noFill/>
            </a:ln>
            <a:effectLst/>
          </c:spPr>
          <c:cat>
            <c:strRef>
              <c:f>Sheet1!$A$2:$A$12</c:f>
              <c:strCache>
                <c:ptCount val="11"/>
                <c:pt idx="0">
                  <c:v>0</c:v>
                </c:pt>
                <c:pt idx="1">
                  <c:v>1</c:v>
                </c:pt>
                <c:pt idx="2">
                  <c:v>2</c:v>
                </c:pt>
                <c:pt idx="3">
                  <c:v>3</c:v>
                </c:pt>
                <c:pt idx="4">
                  <c:v>4</c:v>
                </c:pt>
                <c:pt idx="5">
                  <c:v>5</c:v>
                </c:pt>
                <c:pt idx="6">
                  <c:v>6</c:v>
                </c:pt>
                <c:pt idx="7">
                  <c:v>7</c:v>
                </c:pt>
                <c:pt idx="8">
                  <c:v>8</c:v>
                </c:pt>
                <c:pt idx="9">
                  <c:v>9</c:v>
                </c:pt>
                <c:pt idx="10">
                  <c:v>10</c:v>
                </c:pt>
              </c:strCache>
            </c:strRef>
          </c:cat>
          <c:val>
            <c:numRef>
              <c:f>Sheet1!$D$2:$D$12</c:f>
              <c:numCache>
                <c:formatCode>General</c:formatCode>
                <c:ptCount val="11"/>
                <c:pt idx="4" formatCode="0%">
                  <c:v>7.1054062659010472E-2</c:v>
                </c:pt>
                <c:pt idx="5" formatCode="0%">
                  <c:v>9.8861438727179451E-2</c:v>
                </c:pt>
                <c:pt idx="6" formatCode="0%">
                  <c:v>9.6022316784031753E-2</c:v>
                </c:pt>
                <c:pt idx="7" formatCode="0%">
                  <c:v>7.4846221686256889E-2</c:v>
                </c:pt>
              </c:numCache>
            </c:numRef>
          </c:val>
          <c:extLst>
            <c:ext xmlns:c16="http://schemas.microsoft.com/office/drawing/2014/chart" uri="{C3380CC4-5D6E-409C-BE32-E72D297353CC}">
              <c16:uniqueId val="{0000000B-479D-4AC5-83DE-B788869D4D62}"/>
            </c:ext>
          </c:extLst>
        </c:ser>
        <c:ser>
          <c:idx val="3"/>
          <c:order val="3"/>
          <c:tx>
            <c:strRef>
              <c:f>Sheet1!$E$1</c:f>
              <c:strCache>
                <c:ptCount val="1"/>
                <c:pt idx="0">
                  <c:v>Column4</c:v>
                </c:pt>
              </c:strCache>
            </c:strRef>
          </c:tx>
          <c:spPr>
            <a:solidFill>
              <a:srgbClr val="B22222"/>
            </a:solidFill>
            <a:ln w="25400">
              <a:noFill/>
            </a:ln>
            <a:effectLst/>
          </c:spPr>
          <c:cat>
            <c:strRef>
              <c:f>Sheet1!$A$2:$A$12</c:f>
              <c:strCache>
                <c:ptCount val="11"/>
                <c:pt idx="0">
                  <c:v>0</c:v>
                </c:pt>
                <c:pt idx="1">
                  <c:v>1</c:v>
                </c:pt>
                <c:pt idx="2">
                  <c:v>2</c:v>
                </c:pt>
                <c:pt idx="3">
                  <c:v>3</c:v>
                </c:pt>
                <c:pt idx="4">
                  <c:v>4</c:v>
                </c:pt>
                <c:pt idx="5">
                  <c:v>5</c:v>
                </c:pt>
                <c:pt idx="6">
                  <c:v>6</c:v>
                </c:pt>
                <c:pt idx="7">
                  <c:v>7</c:v>
                </c:pt>
                <c:pt idx="8">
                  <c:v>8</c:v>
                </c:pt>
                <c:pt idx="9">
                  <c:v>9</c:v>
                </c:pt>
                <c:pt idx="10">
                  <c:v>10</c:v>
                </c:pt>
              </c:strCache>
            </c:strRef>
          </c:cat>
          <c:val>
            <c:numRef>
              <c:f>Sheet1!$E$2:$E$12</c:f>
              <c:numCache>
                <c:formatCode>General</c:formatCode>
                <c:ptCount val="11"/>
                <c:pt idx="7" formatCode="0%">
                  <c:v>7.4846221686256889E-2</c:v>
                </c:pt>
                <c:pt idx="8" formatCode="0%">
                  <c:v>6.4020286799057052E-2</c:v>
                </c:pt>
                <c:pt idx="9" formatCode="0%">
                  <c:v>6.8209464335286241E-2</c:v>
                </c:pt>
                <c:pt idx="10" formatCode="0%">
                  <c:v>7.5937147934985197E-2</c:v>
                </c:pt>
              </c:numCache>
            </c:numRef>
          </c:val>
          <c:extLst>
            <c:ext xmlns:c16="http://schemas.microsoft.com/office/drawing/2014/chart" uri="{C3380CC4-5D6E-409C-BE32-E72D297353CC}">
              <c16:uniqueId val="{0000000C-479D-4AC5-83DE-B788869D4D62}"/>
            </c:ext>
          </c:extLst>
        </c:ser>
        <c:dLbls>
          <c:showLegendKey val="0"/>
          <c:showVal val="0"/>
          <c:showCatName val="0"/>
          <c:showSerName val="0"/>
          <c:showPercent val="0"/>
          <c:showBubbleSize val="0"/>
        </c:dLbls>
        <c:axId val="728115728"/>
        <c:axId val="728111464"/>
      </c:areaChart>
      <c:catAx>
        <c:axId val="728115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crossAx val="728111464"/>
        <c:crosses val="autoZero"/>
        <c:auto val="1"/>
        <c:lblAlgn val="ctr"/>
        <c:lblOffset val="100"/>
        <c:noMultiLvlLbl val="0"/>
      </c:catAx>
      <c:valAx>
        <c:axId val="728111464"/>
        <c:scaling>
          <c:orientation val="minMax"/>
          <c:max val="0.17"/>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50000"/>
                    <a:lumOff val="50000"/>
                  </a:schemeClr>
                </a:solidFill>
                <a:latin typeface="+mn-lt"/>
                <a:ea typeface="+mn-ea"/>
                <a:cs typeface="+mn-cs"/>
              </a:defRPr>
            </a:pPr>
            <a:endParaRPr lang="en-US"/>
          </a:p>
        </c:txPr>
        <c:crossAx val="728115728"/>
        <c:crosses val="autoZero"/>
        <c:crossBetween val="midCat"/>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0</c:v>
                </c:pt>
              </c:strCache>
            </c:strRef>
          </c:tx>
          <c:spPr>
            <a:solidFill>
              <a:schemeClr val="tx1">
                <a:lumMod val="85000"/>
              </a:schemeClr>
            </a:solidFill>
            <a:ln>
              <a:noFill/>
            </a:ln>
            <a:effectLst/>
          </c:spPr>
          <c:cat>
            <c:numRef>
              <c:f>Sheet1!$A$2:$A$12</c:f>
              <c:numCache>
                <c:formatCode>General</c:formatCode>
                <c:ptCount val="11"/>
                <c:pt idx="0" formatCode="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7.5289575289575292E-2</c:v>
                </c:pt>
                <c:pt idx="1">
                  <c:v>6.2741312741312741E-2</c:v>
                </c:pt>
                <c:pt idx="2">
                  <c:v>4.9227799227799227E-2</c:v>
                </c:pt>
                <c:pt idx="3">
                  <c:v>7.2393822393822388E-2</c:v>
                </c:pt>
                <c:pt idx="4">
                  <c:v>8.5907335907335902E-2</c:v>
                </c:pt>
                <c:pt idx="5">
                  <c:v>0.13127413127413129</c:v>
                </c:pt>
                <c:pt idx="6">
                  <c:v>0.11776061776061775</c:v>
                </c:pt>
                <c:pt idx="7">
                  <c:v>0.1167953667953668</c:v>
                </c:pt>
                <c:pt idx="8">
                  <c:v>7.8185328185328182E-2</c:v>
                </c:pt>
                <c:pt idx="9">
                  <c:v>9.45945945945946E-2</c:v>
                </c:pt>
                <c:pt idx="10">
                  <c:v>0.11583011583011583</c:v>
                </c:pt>
              </c:numCache>
            </c:numRef>
          </c:val>
          <c:extLst>
            <c:ext xmlns:c16="http://schemas.microsoft.com/office/drawing/2014/chart" uri="{C3380CC4-5D6E-409C-BE32-E72D297353CC}">
              <c16:uniqueId val="{00000000-28DD-4BE5-AF00-EABF58AD52DE}"/>
            </c:ext>
          </c:extLst>
        </c:ser>
        <c:ser>
          <c:idx val="1"/>
          <c:order val="1"/>
          <c:tx>
            <c:strRef>
              <c:f>Sheet1!$C$1</c:f>
              <c:strCache>
                <c:ptCount val="1"/>
                <c:pt idx="0">
                  <c:v>1-3</c:v>
                </c:pt>
              </c:strCache>
            </c:strRef>
          </c:tx>
          <c:spPr>
            <a:solidFill>
              <a:srgbClr val="FF6347"/>
            </a:solidFill>
            <a:ln w="25400">
              <a:noFill/>
            </a:ln>
            <a:effectLst/>
          </c:spPr>
          <c:cat>
            <c:numRef>
              <c:f>Sheet1!$A$2:$A$12</c:f>
              <c:numCache>
                <c:formatCode>General</c:formatCode>
                <c:ptCount val="11"/>
                <c:pt idx="0" formatCode="0">
                  <c:v>0</c:v>
                </c:pt>
                <c:pt idx="1">
                  <c:v>1</c:v>
                </c:pt>
                <c:pt idx="2">
                  <c:v>2</c:v>
                </c:pt>
                <c:pt idx="3">
                  <c:v>3</c:v>
                </c:pt>
                <c:pt idx="4">
                  <c:v>4</c:v>
                </c:pt>
                <c:pt idx="5">
                  <c:v>5</c:v>
                </c:pt>
                <c:pt idx="6">
                  <c:v>6</c:v>
                </c:pt>
                <c:pt idx="7">
                  <c:v>7</c:v>
                </c:pt>
                <c:pt idx="8">
                  <c:v>8</c:v>
                </c:pt>
                <c:pt idx="9">
                  <c:v>9</c:v>
                </c:pt>
                <c:pt idx="10">
                  <c:v>10</c:v>
                </c:pt>
              </c:numCache>
            </c:numRef>
          </c:cat>
          <c:val>
            <c:numRef>
              <c:f>Sheet1!$C$2:$C$12</c:f>
              <c:numCache>
                <c:formatCode>0%</c:formatCode>
                <c:ptCount val="11"/>
                <c:pt idx="1">
                  <c:v>6.2741312741312741E-2</c:v>
                </c:pt>
                <c:pt idx="2">
                  <c:v>4.9227799227799227E-2</c:v>
                </c:pt>
                <c:pt idx="3">
                  <c:v>7.2393822393822388E-2</c:v>
                </c:pt>
                <c:pt idx="4">
                  <c:v>8.5907335907335902E-2</c:v>
                </c:pt>
              </c:numCache>
            </c:numRef>
          </c:val>
          <c:extLst>
            <c:ext xmlns:c16="http://schemas.microsoft.com/office/drawing/2014/chart" uri="{C3380CC4-5D6E-409C-BE32-E72D297353CC}">
              <c16:uniqueId val="{00000000-7089-452A-A52A-F674D9B96B6E}"/>
            </c:ext>
          </c:extLst>
        </c:ser>
        <c:ser>
          <c:idx val="2"/>
          <c:order val="2"/>
          <c:tx>
            <c:strRef>
              <c:f>Sheet1!$D$1</c:f>
              <c:strCache>
                <c:ptCount val="1"/>
                <c:pt idx="0">
                  <c:v>4-6</c:v>
                </c:pt>
              </c:strCache>
            </c:strRef>
          </c:tx>
          <c:spPr>
            <a:solidFill>
              <a:srgbClr val="FF0000"/>
            </a:solidFill>
            <a:ln w="25400">
              <a:noFill/>
            </a:ln>
            <a:effectLst/>
          </c:spPr>
          <c:cat>
            <c:numRef>
              <c:f>Sheet1!$A$2:$A$12</c:f>
              <c:numCache>
                <c:formatCode>General</c:formatCode>
                <c:ptCount val="11"/>
                <c:pt idx="0" formatCode="0">
                  <c:v>0</c:v>
                </c:pt>
                <c:pt idx="1">
                  <c:v>1</c:v>
                </c:pt>
                <c:pt idx="2">
                  <c:v>2</c:v>
                </c:pt>
                <c:pt idx="3">
                  <c:v>3</c:v>
                </c:pt>
                <c:pt idx="4">
                  <c:v>4</c:v>
                </c:pt>
                <c:pt idx="5">
                  <c:v>5</c:v>
                </c:pt>
                <c:pt idx="6">
                  <c:v>6</c:v>
                </c:pt>
                <c:pt idx="7">
                  <c:v>7</c:v>
                </c:pt>
                <c:pt idx="8">
                  <c:v>8</c:v>
                </c:pt>
                <c:pt idx="9">
                  <c:v>9</c:v>
                </c:pt>
                <c:pt idx="10">
                  <c:v>10</c:v>
                </c:pt>
              </c:numCache>
            </c:numRef>
          </c:cat>
          <c:val>
            <c:numRef>
              <c:f>Sheet1!$D$2:$D$12</c:f>
              <c:numCache>
                <c:formatCode>General</c:formatCode>
                <c:ptCount val="11"/>
                <c:pt idx="4" formatCode="0%">
                  <c:v>8.5907335907335902E-2</c:v>
                </c:pt>
                <c:pt idx="5" formatCode="0%">
                  <c:v>0.13127413127413129</c:v>
                </c:pt>
                <c:pt idx="6" formatCode="0%">
                  <c:v>0.11776061776061775</c:v>
                </c:pt>
                <c:pt idx="7" formatCode="0%">
                  <c:v>0.1167953667953668</c:v>
                </c:pt>
              </c:numCache>
            </c:numRef>
          </c:val>
          <c:extLst>
            <c:ext xmlns:c16="http://schemas.microsoft.com/office/drawing/2014/chart" uri="{C3380CC4-5D6E-409C-BE32-E72D297353CC}">
              <c16:uniqueId val="{00000001-7089-452A-A52A-F674D9B96B6E}"/>
            </c:ext>
          </c:extLst>
        </c:ser>
        <c:ser>
          <c:idx val="3"/>
          <c:order val="3"/>
          <c:tx>
            <c:strRef>
              <c:f>Sheet1!$E$1</c:f>
              <c:strCache>
                <c:ptCount val="1"/>
                <c:pt idx="0">
                  <c:v>7-10</c:v>
                </c:pt>
              </c:strCache>
            </c:strRef>
          </c:tx>
          <c:spPr>
            <a:solidFill>
              <a:srgbClr val="B22222"/>
            </a:solidFill>
            <a:ln w="25400">
              <a:noFill/>
            </a:ln>
            <a:effectLst/>
          </c:spPr>
          <c:cat>
            <c:numRef>
              <c:f>Sheet1!$A$2:$A$12</c:f>
              <c:numCache>
                <c:formatCode>General</c:formatCode>
                <c:ptCount val="11"/>
                <c:pt idx="0" formatCode="0">
                  <c:v>0</c:v>
                </c:pt>
                <c:pt idx="1">
                  <c:v>1</c:v>
                </c:pt>
                <c:pt idx="2">
                  <c:v>2</c:v>
                </c:pt>
                <c:pt idx="3">
                  <c:v>3</c:v>
                </c:pt>
                <c:pt idx="4">
                  <c:v>4</c:v>
                </c:pt>
                <c:pt idx="5">
                  <c:v>5</c:v>
                </c:pt>
                <c:pt idx="6">
                  <c:v>6</c:v>
                </c:pt>
                <c:pt idx="7">
                  <c:v>7</c:v>
                </c:pt>
                <c:pt idx="8">
                  <c:v>8</c:v>
                </c:pt>
                <c:pt idx="9">
                  <c:v>9</c:v>
                </c:pt>
                <c:pt idx="10">
                  <c:v>10</c:v>
                </c:pt>
              </c:numCache>
            </c:numRef>
          </c:cat>
          <c:val>
            <c:numRef>
              <c:f>Sheet1!$E$2:$E$12</c:f>
              <c:numCache>
                <c:formatCode>General</c:formatCode>
                <c:ptCount val="11"/>
                <c:pt idx="7" formatCode="0%">
                  <c:v>0.1167953667953668</c:v>
                </c:pt>
                <c:pt idx="8" formatCode="0%">
                  <c:v>7.8185328185328182E-2</c:v>
                </c:pt>
                <c:pt idx="9" formatCode="0%">
                  <c:v>9.45945945945946E-2</c:v>
                </c:pt>
                <c:pt idx="10" formatCode="0%">
                  <c:v>0.11583011583011583</c:v>
                </c:pt>
              </c:numCache>
            </c:numRef>
          </c:val>
          <c:extLst>
            <c:ext xmlns:c16="http://schemas.microsoft.com/office/drawing/2014/chart" uri="{C3380CC4-5D6E-409C-BE32-E72D297353CC}">
              <c16:uniqueId val="{00000002-7089-452A-A52A-F674D9B96B6E}"/>
            </c:ext>
          </c:extLst>
        </c:ser>
        <c:dLbls>
          <c:showLegendKey val="0"/>
          <c:showVal val="0"/>
          <c:showCatName val="0"/>
          <c:showSerName val="0"/>
          <c:showPercent val="0"/>
          <c:showBubbleSize val="0"/>
        </c:dLbls>
        <c:axId val="728115728"/>
        <c:axId val="728111464"/>
      </c:areaChart>
      <c:catAx>
        <c:axId val="728115728"/>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lumOff val="50000"/>
                  </a:schemeClr>
                </a:solidFill>
                <a:latin typeface="+mn-lt"/>
                <a:ea typeface="+mn-ea"/>
                <a:cs typeface="+mn-cs"/>
              </a:defRPr>
            </a:pPr>
            <a:endParaRPr lang="en-US"/>
          </a:p>
        </c:txPr>
        <c:crossAx val="728111464"/>
        <c:crosses val="autoZero"/>
        <c:auto val="1"/>
        <c:lblAlgn val="ctr"/>
        <c:lblOffset val="100"/>
        <c:noMultiLvlLbl val="0"/>
      </c:catAx>
      <c:valAx>
        <c:axId val="728111464"/>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50000"/>
                    <a:lumOff val="50000"/>
                  </a:schemeClr>
                </a:solidFill>
                <a:latin typeface="+mn-lt"/>
                <a:ea typeface="+mn-ea"/>
                <a:cs typeface="+mn-cs"/>
              </a:defRPr>
            </a:pPr>
            <a:endParaRPr lang="en-US"/>
          </a:p>
        </c:txPr>
        <c:crossAx val="728115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0</c:v>
                </c:pt>
              </c:strCache>
            </c:strRef>
          </c:tx>
          <c:spPr>
            <a:solidFill>
              <a:schemeClr val="tx1">
                <a:lumMod val="85000"/>
              </a:schemeClr>
            </a:solidFill>
            <a:ln>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0.11</c:v>
                </c:pt>
                <c:pt idx="1">
                  <c:v>0.06</c:v>
                </c:pt>
                <c:pt idx="2">
                  <c:v>0.05</c:v>
                </c:pt>
                <c:pt idx="3">
                  <c:v>7.0000000000000007E-2</c:v>
                </c:pt>
                <c:pt idx="4">
                  <c:v>0.05</c:v>
                </c:pt>
                <c:pt idx="5">
                  <c:v>0.11</c:v>
                </c:pt>
                <c:pt idx="6">
                  <c:v>0.1</c:v>
                </c:pt>
                <c:pt idx="7">
                  <c:v>0.12</c:v>
                </c:pt>
                <c:pt idx="8">
                  <c:v>0.12</c:v>
                </c:pt>
                <c:pt idx="9">
                  <c:v>0.1</c:v>
                </c:pt>
                <c:pt idx="10">
                  <c:v>0.11</c:v>
                </c:pt>
              </c:numCache>
            </c:numRef>
          </c:val>
          <c:extLst>
            <c:ext xmlns:c16="http://schemas.microsoft.com/office/drawing/2014/chart" uri="{C3380CC4-5D6E-409C-BE32-E72D297353CC}">
              <c16:uniqueId val="{00000000-098A-4F91-B1A0-D4E98F061C4A}"/>
            </c:ext>
          </c:extLst>
        </c:ser>
        <c:ser>
          <c:idx val="1"/>
          <c:order val="1"/>
          <c:tx>
            <c:strRef>
              <c:f>Sheet1!$C$1</c:f>
              <c:strCache>
                <c:ptCount val="1"/>
                <c:pt idx="0">
                  <c:v>1-3</c:v>
                </c:pt>
              </c:strCache>
            </c:strRef>
          </c:tx>
          <c:spPr>
            <a:solidFill>
              <a:srgbClr val="FF6347"/>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Sheet1!$C$2:$C$12</c:f>
              <c:numCache>
                <c:formatCode>0%</c:formatCode>
                <c:ptCount val="11"/>
                <c:pt idx="1">
                  <c:v>0.06</c:v>
                </c:pt>
                <c:pt idx="2">
                  <c:v>0.05</c:v>
                </c:pt>
                <c:pt idx="3">
                  <c:v>7.0000000000000007E-2</c:v>
                </c:pt>
                <c:pt idx="4">
                  <c:v>0.05</c:v>
                </c:pt>
              </c:numCache>
            </c:numRef>
          </c:val>
          <c:extLst>
            <c:ext xmlns:c16="http://schemas.microsoft.com/office/drawing/2014/chart" uri="{C3380CC4-5D6E-409C-BE32-E72D297353CC}">
              <c16:uniqueId val="{00000001-098A-4F91-B1A0-D4E98F061C4A}"/>
            </c:ext>
          </c:extLst>
        </c:ser>
        <c:ser>
          <c:idx val="2"/>
          <c:order val="2"/>
          <c:tx>
            <c:strRef>
              <c:f>Sheet1!$D$1</c:f>
              <c:strCache>
                <c:ptCount val="1"/>
                <c:pt idx="0">
                  <c:v>4-6</c:v>
                </c:pt>
              </c:strCache>
            </c:strRef>
          </c:tx>
          <c:spPr>
            <a:solidFill>
              <a:srgbClr val="FF0000"/>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Sheet1!$D$2:$D$12</c:f>
              <c:numCache>
                <c:formatCode>General</c:formatCode>
                <c:ptCount val="11"/>
                <c:pt idx="4" formatCode="0%">
                  <c:v>0.05</c:v>
                </c:pt>
                <c:pt idx="5" formatCode="0%">
                  <c:v>0.11</c:v>
                </c:pt>
                <c:pt idx="6" formatCode="0%">
                  <c:v>0.1</c:v>
                </c:pt>
                <c:pt idx="7" formatCode="0%">
                  <c:v>0.12</c:v>
                </c:pt>
                <c:pt idx="8" formatCode="0%">
                  <c:v>0.12</c:v>
                </c:pt>
              </c:numCache>
            </c:numRef>
          </c:val>
          <c:extLst>
            <c:ext xmlns:c16="http://schemas.microsoft.com/office/drawing/2014/chart" uri="{C3380CC4-5D6E-409C-BE32-E72D297353CC}">
              <c16:uniqueId val="{00000002-098A-4F91-B1A0-D4E98F061C4A}"/>
            </c:ext>
          </c:extLst>
        </c:ser>
        <c:ser>
          <c:idx val="3"/>
          <c:order val="3"/>
          <c:tx>
            <c:strRef>
              <c:f>Sheet1!$E$1</c:f>
              <c:strCache>
                <c:ptCount val="1"/>
                <c:pt idx="0">
                  <c:v>7-10</c:v>
                </c:pt>
              </c:strCache>
            </c:strRef>
          </c:tx>
          <c:spPr>
            <a:solidFill>
              <a:srgbClr val="B22222"/>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Sheet1!$E$2:$E$12</c:f>
              <c:numCache>
                <c:formatCode>General</c:formatCode>
                <c:ptCount val="11"/>
                <c:pt idx="7" formatCode="0%">
                  <c:v>0.12</c:v>
                </c:pt>
                <c:pt idx="8" formatCode="0%">
                  <c:v>0.12</c:v>
                </c:pt>
                <c:pt idx="9" formatCode="0%">
                  <c:v>0.1</c:v>
                </c:pt>
                <c:pt idx="10" formatCode="0%">
                  <c:v>0.11</c:v>
                </c:pt>
              </c:numCache>
            </c:numRef>
          </c:val>
          <c:extLst>
            <c:ext xmlns:c16="http://schemas.microsoft.com/office/drawing/2014/chart" uri="{C3380CC4-5D6E-409C-BE32-E72D297353CC}">
              <c16:uniqueId val="{00000003-098A-4F91-B1A0-D4E98F061C4A}"/>
            </c:ext>
          </c:extLst>
        </c:ser>
        <c:dLbls>
          <c:showLegendKey val="0"/>
          <c:showVal val="0"/>
          <c:showCatName val="0"/>
          <c:showSerName val="0"/>
          <c:showPercent val="0"/>
          <c:showBubbleSize val="0"/>
        </c:dLbls>
        <c:axId val="728115728"/>
        <c:axId val="728111464"/>
      </c:areaChart>
      <c:catAx>
        <c:axId val="728115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lumOff val="50000"/>
                  </a:schemeClr>
                </a:solidFill>
                <a:latin typeface="+mn-lt"/>
                <a:ea typeface="+mn-ea"/>
                <a:cs typeface="+mn-cs"/>
              </a:defRPr>
            </a:pPr>
            <a:endParaRPr lang="en-US"/>
          </a:p>
        </c:txPr>
        <c:crossAx val="728111464"/>
        <c:crosses val="autoZero"/>
        <c:auto val="1"/>
        <c:lblAlgn val="ctr"/>
        <c:lblOffset val="100"/>
        <c:noMultiLvlLbl val="0"/>
      </c:catAx>
      <c:valAx>
        <c:axId val="728111464"/>
        <c:scaling>
          <c:orientation val="minMax"/>
          <c:max val="0.2"/>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28115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DCI</c:v>
                </c:pt>
              </c:strCache>
            </c:strRef>
          </c:tx>
          <c:spPr>
            <a:solidFill>
              <a:srgbClr val="FFB900"/>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Teens</c:v>
                </c:pt>
                <c:pt idx="1">
                  <c:v>Millennials</c:v>
                </c:pt>
                <c:pt idx="2">
                  <c:v>Gen X</c:v>
                </c:pt>
                <c:pt idx="3">
                  <c:v>Boomers</c:v>
                </c:pt>
              </c:strCache>
            </c:strRef>
          </c:cat>
          <c:val>
            <c:numRef>
              <c:f>Sheet1!$B$2:$B$5</c:f>
              <c:numCache>
                <c:formatCode>0%</c:formatCode>
                <c:ptCount val="4"/>
                <c:pt idx="0">
                  <c:v>0.63</c:v>
                </c:pt>
                <c:pt idx="1">
                  <c:v>0.73</c:v>
                </c:pt>
                <c:pt idx="2">
                  <c:v>0.66</c:v>
                </c:pt>
                <c:pt idx="3">
                  <c:v>0.62</c:v>
                </c:pt>
              </c:numCache>
            </c:numRef>
          </c:val>
          <c:extLst>
            <c:ext xmlns:c16="http://schemas.microsoft.com/office/drawing/2014/chart" uri="{C3380CC4-5D6E-409C-BE32-E72D297353CC}">
              <c16:uniqueId val="{00000004-E227-4D2C-AE89-07E4910BDE82}"/>
            </c:ext>
          </c:extLst>
        </c:ser>
        <c:dLbls>
          <c:showLegendKey val="0"/>
          <c:showVal val="1"/>
          <c:showCatName val="0"/>
          <c:showSerName val="0"/>
          <c:showPercent val="0"/>
          <c:showBubbleSize val="0"/>
        </c:dLbls>
        <c:gapWidth val="50"/>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max val="1"/>
        </c:scaling>
        <c:delete val="1"/>
        <c:axPos val="l"/>
        <c:numFmt formatCode="0%" sourceLinked="1"/>
        <c:majorTickMark val="out"/>
        <c:minorTickMark val="none"/>
        <c:tickLblPos val="nextTo"/>
        <c:crossAx val="84537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0</c:v>
                </c:pt>
              </c:strCache>
            </c:strRef>
          </c:tx>
          <c:spPr>
            <a:solidFill>
              <a:schemeClr val="tx1">
                <a:lumMod val="85000"/>
              </a:schemeClr>
            </a:solidFill>
            <a:ln>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0.09</c:v>
                </c:pt>
                <c:pt idx="1">
                  <c:v>7.0000000000000007E-2</c:v>
                </c:pt>
                <c:pt idx="2">
                  <c:v>7.0000000000000007E-2</c:v>
                </c:pt>
                <c:pt idx="3">
                  <c:v>0.09</c:v>
                </c:pt>
                <c:pt idx="4">
                  <c:v>0.08</c:v>
                </c:pt>
                <c:pt idx="5">
                  <c:v>0.11</c:v>
                </c:pt>
                <c:pt idx="6">
                  <c:v>0.12</c:v>
                </c:pt>
                <c:pt idx="7">
                  <c:v>0.11</c:v>
                </c:pt>
                <c:pt idx="8">
                  <c:v>0.1</c:v>
                </c:pt>
                <c:pt idx="9">
                  <c:v>0.08</c:v>
                </c:pt>
                <c:pt idx="10">
                  <c:v>0.08</c:v>
                </c:pt>
              </c:numCache>
            </c:numRef>
          </c:val>
          <c:extLst>
            <c:ext xmlns:c16="http://schemas.microsoft.com/office/drawing/2014/chart" uri="{C3380CC4-5D6E-409C-BE32-E72D297353CC}">
              <c16:uniqueId val="{00000000-9268-46FA-A21E-85551C0873D3}"/>
            </c:ext>
          </c:extLst>
        </c:ser>
        <c:ser>
          <c:idx val="1"/>
          <c:order val="1"/>
          <c:tx>
            <c:strRef>
              <c:f>Sheet1!$C$1</c:f>
              <c:strCache>
                <c:ptCount val="1"/>
                <c:pt idx="0">
                  <c:v>1-3</c:v>
                </c:pt>
              </c:strCache>
            </c:strRef>
          </c:tx>
          <c:spPr>
            <a:solidFill>
              <a:srgbClr val="FF6347"/>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Sheet1!$C$2:$C$12</c:f>
              <c:numCache>
                <c:formatCode>0%</c:formatCode>
                <c:ptCount val="11"/>
                <c:pt idx="1">
                  <c:v>7.0000000000000007E-2</c:v>
                </c:pt>
                <c:pt idx="2">
                  <c:v>7.0000000000000007E-2</c:v>
                </c:pt>
                <c:pt idx="3">
                  <c:v>0.09</c:v>
                </c:pt>
                <c:pt idx="4">
                  <c:v>0.08</c:v>
                </c:pt>
              </c:numCache>
            </c:numRef>
          </c:val>
          <c:extLst>
            <c:ext xmlns:c16="http://schemas.microsoft.com/office/drawing/2014/chart" uri="{C3380CC4-5D6E-409C-BE32-E72D297353CC}">
              <c16:uniqueId val="{00000001-9268-46FA-A21E-85551C0873D3}"/>
            </c:ext>
          </c:extLst>
        </c:ser>
        <c:ser>
          <c:idx val="2"/>
          <c:order val="2"/>
          <c:tx>
            <c:strRef>
              <c:f>Sheet1!$D$1</c:f>
              <c:strCache>
                <c:ptCount val="1"/>
                <c:pt idx="0">
                  <c:v>4-6</c:v>
                </c:pt>
              </c:strCache>
            </c:strRef>
          </c:tx>
          <c:spPr>
            <a:solidFill>
              <a:srgbClr val="FF0000"/>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Sheet1!$D$2:$D$12</c:f>
              <c:numCache>
                <c:formatCode>General</c:formatCode>
                <c:ptCount val="11"/>
                <c:pt idx="4" formatCode="0%">
                  <c:v>0.08</c:v>
                </c:pt>
                <c:pt idx="5" formatCode="0%">
                  <c:v>0.11</c:v>
                </c:pt>
                <c:pt idx="6" formatCode="0%">
                  <c:v>0.12</c:v>
                </c:pt>
                <c:pt idx="7" formatCode="0%">
                  <c:v>0.11</c:v>
                </c:pt>
                <c:pt idx="8" formatCode="0%">
                  <c:v>0.1</c:v>
                </c:pt>
              </c:numCache>
            </c:numRef>
          </c:val>
          <c:extLst>
            <c:ext xmlns:c16="http://schemas.microsoft.com/office/drawing/2014/chart" uri="{C3380CC4-5D6E-409C-BE32-E72D297353CC}">
              <c16:uniqueId val="{00000002-9268-46FA-A21E-85551C0873D3}"/>
            </c:ext>
          </c:extLst>
        </c:ser>
        <c:ser>
          <c:idx val="3"/>
          <c:order val="3"/>
          <c:tx>
            <c:strRef>
              <c:f>Sheet1!$E$1</c:f>
              <c:strCache>
                <c:ptCount val="1"/>
                <c:pt idx="0">
                  <c:v>7-10</c:v>
                </c:pt>
              </c:strCache>
            </c:strRef>
          </c:tx>
          <c:spPr>
            <a:solidFill>
              <a:srgbClr val="B22222"/>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Sheet1!$E$2:$E$12</c:f>
              <c:numCache>
                <c:formatCode>General</c:formatCode>
                <c:ptCount val="11"/>
                <c:pt idx="7" formatCode="0%">
                  <c:v>0.11</c:v>
                </c:pt>
                <c:pt idx="8" formatCode="0%">
                  <c:v>0.1</c:v>
                </c:pt>
                <c:pt idx="9" formatCode="0%">
                  <c:v>0.08</c:v>
                </c:pt>
                <c:pt idx="10" formatCode="0%">
                  <c:v>0.08</c:v>
                </c:pt>
              </c:numCache>
            </c:numRef>
          </c:val>
          <c:extLst>
            <c:ext xmlns:c16="http://schemas.microsoft.com/office/drawing/2014/chart" uri="{C3380CC4-5D6E-409C-BE32-E72D297353CC}">
              <c16:uniqueId val="{00000003-9268-46FA-A21E-85551C0873D3}"/>
            </c:ext>
          </c:extLst>
        </c:ser>
        <c:dLbls>
          <c:showLegendKey val="0"/>
          <c:showVal val="0"/>
          <c:showCatName val="0"/>
          <c:showSerName val="0"/>
          <c:showPercent val="0"/>
          <c:showBubbleSize val="0"/>
        </c:dLbls>
        <c:axId val="728115728"/>
        <c:axId val="728111464"/>
      </c:areaChart>
      <c:catAx>
        <c:axId val="728115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lumOff val="50000"/>
                  </a:schemeClr>
                </a:solidFill>
                <a:latin typeface="+mn-lt"/>
                <a:ea typeface="+mn-ea"/>
                <a:cs typeface="+mn-cs"/>
              </a:defRPr>
            </a:pPr>
            <a:endParaRPr lang="en-US"/>
          </a:p>
        </c:txPr>
        <c:crossAx val="728111464"/>
        <c:crosses val="autoZero"/>
        <c:auto val="1"/>
        <c:lblAlgn val="ctr"/>
        <c:lblOffset val="100"/>
        <c:noMultiLvlLbl val="0"/>
      </c:catAx>
      <c:valAx>
        <c:axId val="728111464"/>
        <c:scaling>
          <c:orientation val="minMax"/>
          <c:max val="0.2"/>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28115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0</c:v>
                </c:pt>
              </c:strCache>
            </c:strRef>
          </c:tx>
          <c:spPr>
            <a:solidFill>
              <a:schemeClr val="tx1">
                <a:lumMod val="85000"/>
              </a:schemeClr>
            </a:solidFill>
            <a:ln>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0.13</c:v>
                </c:pt>
                <c:pt idx="1">
                  <c:v>0.12</c:v>
                </c:pt>
                <c:pt idx="2">
                  <c:v>0.1</c:v>
                </c:pt>
                <c:pt idx="3">
                  <c:v>0.14000000000000001</c:v>
                </c:pt>
                <c:pt idx="4">
                  <c:v>0.08</c:v>
                </c:pt>
                <c:pt idx="5">
                  <c:v>0.11</c:v>
                </c:pt>
                <c:pt idx="6">
                  <c:v>0.1</c:v>
                </c:pt>
                <c:pt idx="7">
                  <c:v>0.08</c:v>
                </c:pt>
                <c:pt idx="8">
                  <c:v>0.06</c:v>
                </c:pt>
                <c:pt idx="9">
                  <c:v>0.05</c:v>
                </c:pt>
                <c:pt idx="10">
                  <c:v>0.04</c:v>
                </c:pt>
              </c:numCache>
            </c:numRef>
          </c:val>
          <c:extLst>
            <c:ext xmlns:c16="http://schemas.microsoft.com/office/drawing/2014/chart" uri="{C3380CC4-5D6E-409C-BE32-E72D297353CC}">
              <c16:uniqueId val="{00000000-E398-46AF-BE8E-81C59AA97674}"/>
            </c:ext>
          </c:extLst>
        </c:ser>
        <c:ser>
          <c:idx val="1"/>
          <c:order val="1"/>
          <c:tx>
            <c:strRef>
              <c:f>Sheet1!$C$1</c:f>
              <c:strCache>
                <c:ptCount val="1"/>
                <c:pt idx="0">
                  <c:v>1-3</c:v>
                </c:pt>
              </c:strCache>
            </c:strRef>
          </c:tx>
          <c:spPr>
            <a:solidFill>
              <a:srgbClr val="FF6347"/>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Sheet1!$C$2:$C$12</c:f>
              <c:numCache>
                <c:formatCode>0%</c:formatCode>
                <c:ptCount val="11"/>
                <c:pt idx="1">
                  <c:v>0.12</c:v>
                </c:pt>
                <c:pt idx="2">
                  <c:v>0.1</c:v>
                </c:pt>
                <c:pt idx="3">
                  <c:v>0.14000000000000001</c:v>
                </c:pt>
                <c:pt idx="4">
                  <c:v>0.08</c:v>
                </c:pt>
              </c:numCache>
            </c:numRef>
          </c:val>
          <c:extLst>
            <c:ext xmlns:c16="http://schemas.microsoft.com/office/drawing/2014/chart" uri="{C3380CC4-5D6E-409C-BE32-E72D297353CC}">
              <c16:uniqueId val="{00000001-E398-46AF-BE8E-81C59AA97674}"/>
            </c:ext>
          </c:extLst>
        </c:ser>
        <c:ser>
          <c:idx val="2"/>
          <c:order val="2"/>
          <c:tx>
            <c:strRef>
              <c:f>Sheet1!$D$1</c:f>
              <c:strCache>
                <c:ptCount val="1"/>
                <c:pt idx="0">
                  <c:v>4-6</c:v>
                </c:pt>
              </c:strCache>
            </c:strRef>
          </c:tx>
          <c:spPr>
            <a:solidFill>
              <a:srgbClr val="FF0000"/>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Sheet1!$D$2:$D$12</c:f>
              <c:numCache>
                <c:formatCode>General</c:formatCode>
                <c:ptCount val="11"/>
                <c:pt idx="4" formatCode="0%">
                  <c:v>0.08</c:v>
                </c:pt>
                <c:pt idx="5" formatCode="0%">
                  <c:v>0.11</c:v>
                </c:pt>
                <c:pt idx="6" formatCode="0%">
                  <c:v>0.1</c:v>
                </c:pt>
                <c:pt idx="7" formatCode="0%">
                  <c:v>0.08</c:v>
                </c:pt>
              </c:numCache>
            </c:numRef>
          </c:val>
          <c:extLst>
            <c:ext xmlns:c16="http://schemas.microsoft.com/office/drawing/2014/chart" uri="{C3380CC4-5D6E-409C-BE32-E72D297353CC}">
              <c16:uniqueId val="{00000002-E398-46AF-BE8E-81C59AA97674}"/>
            </c:ext>
          </c:extLst>
        </c:ser>
        <c:ser>
          <c:idx val="3"/>
          <c:order val="3"/>
          <c:tx>
            <c:strRef>
              <c:f>Sheet1!$E$1</c:f>
              <c:strCache>
                <c:ptCount val="1"/>
                <c:pt idx="0">
                  <c:v>7-10</c:v>
                </c:pt>
              </c:strCache>
            </c:strRef>
          </c:tx>
          <c:spPr>
            <a:solidFill>
              <a:srgbClr val="B22222"/>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Sheet1!$E$2:$E$12</c:f>
              <c:numCache>
                <c:formatCode>General</c:formatCode>
                <c:ptCount val="11"/>
                <c:pt idx="7" formatCode="0%">
                  <c:v>0.08</c:v>
                </c:pt>
                <c:pt idx="8" formatCode="0%">
                  <c:v>0.06</c:v>
                </c:pt>
                <c:pt idx="9" formatCode="0%">
                  <c:v>0.05</c:v>
                </c:pt>
                <c:pt idx="10" formatCode="0%">
                  <c:v>0.04</c:v>
                </c:pt>
              </c:numCache>
            </c:numRef>
          </c:val>
          <c:extLst>
            <c:ext xmlns:c16="http://schemas.microsoft.com/office/drawing/2014/chart" uri="{C3380CC4-5D6E-409C-BE32-E72D297353CC}">
              <c16:uniqueId val="{00000003-E398-46AF-BE8E-81C59AA97674}"/>
            </c:ext>
          </c:extLst>
        </c:ser>
        <c:dLbls>
          <c:showLegendKey val="0"/>
          <c:showVal val="0"/>
          <c:showCatName val="0"/>
          <c:showSerName val="0"/>
          <c:showPercent val="0"/>
          <c:showBubbleSize val="0"/>
        </c:dLbls>
        <c:axId val="728115728"/>
        <c:axId val="728111464"/>
      </c:areaChart>
      <c:catAx>
        <c:axId val="728115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lumOff val="50000"/>
                  </a:schemeClr>
                </a:solidFill>
                <a:latin typeface="+mn-lt"/>
                <a:ea typeface="+mn-ea"/>
                <a:cs typeface="+mn-cs"/>
              </a:defRPr>
            </a:pPr>
            <a:endParaRPr lang="en-US"/>
          </a:p>
        </c:txPr>
        <c:crossAx val="728111464"/>
        <c:crosses val="autoZero"/>
        <c:auto val="1"/>
        <c:lblAlgn val="ctr"/>
        <c:lblOffset val="100"/>
        <c:noMultiLvlLbl val="0"/>
      </c:catAx>
      <c:valAx>
        <c:axId val="728111464"/>
        <c:scaling>
          <c:orientation val="minMax"/>
          <c:max val="0.25"/>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28115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0</c:v>
                </c:pt>
              </c:strCache>
            </c:strRef>
          </c:tx>
          <c:spPr>
            <a:solidFill>
              <a:schemeClr val="tx1">
                <a:lumMod val="85000"/>
              </a:schemeClr>
            </a:solidFill>
            <a:ln>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0.12</c:v>
                </c:pt>
                <c:pt idx="1">
                  <c:v>0.1</c:v>
                </c:pt>
                <c:pt idx="2">
                  <c:v>0.09</c:v>
                </c:pt>
                <c:pt idx="3">
                  <c:v>0.13</c:v>
                </c:pt>
                <c:pt idx="4">
                  <c:v>7.0000000000000007E-2</c:v>
                </c:pt>
                <c:pt idx="5">
                  <c:v>0.1</c:v>
                </c:pt>
                <c:pt idx="6">
                  <c:v>0.14000000000000001</c:v>
                </c:pt>
                <c:pt idx="7">
                  <c:v>0.09</c:v>
                </c:pt>
                <c:pt idx="8">
                  <c:v>0.05</c:v>
                </c:pt>
                <c:pt idx="9">
                  <c:v>0.05</c:v>
                </c:pt>
                <c:pt idx="10">
                  <c:v>0.06</c:v>
                </c:pt>
              </c:numCache>
            </c:numRef>
          </c:val>
          <c:extLst>
            <c:ext xmlns:c16="http://schemas.microsoft.com/office/drawing/2014/chart" uri="{C3380CC4-5D6E-409C-BE32-E72D297353CC}">
              <c16:uniqueId val="{00000000-F09F-4FF0-AA4D-A7E0DF737F70}"/>
            </c:ext>
          </c:extLst>
        </c:ser>
        <c:ser>
          <c:idx val="1"/>
          <c:order val="1"/>
          <c:tx>
            <c:strRef>
              <c:f>Sheet1!$C$1</c:f>
              <c:strCache>
                <c:ptCount val="1"/>
                <c:pt idx="0">
                  <c:v>1-3</c:v>
                </c:pt>
              </c:strCache>
            </c:strRef>
          </c:tx>
          <c:spPr>
            <a:solidFill>
              <a:srgbClr val="FF6347"/>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Sheet1!$C$2:$C$12</c:f>
              <c:numCache>
                <c:formatCode>0%</c:formatCode>
                <c:ptCount val="11"/>
                <c:pt idx="1">
                  <c:v>0.1</c:v>
                </c:pt>
                <c:pt idx="2">
                  <c:v>0.09</c:v>
                </c:pt>
                <c:pt idx="3">
                  <c:v>0.13</c:v>
                </c:pt>
                <c:pt idx="4">
                  <c:v>7.0000000000000007E-2</c:v>
                </c:pt>
              </c:numCache>
            </c:numRef>
          </c:val>
          <c:extLst>
            <c:ext xmlns:c16="http://schemas.microsoft.com/office/drawing/2014/chart" uri="{C3380CC4-5D6E-409C-BE32-E72D297353CC}">
              <c16:uniqueId val="{00000001-F09F-4FF0-AA4D-A7E0DF737F70}"/>
            </c:ext>
          </c:extLst>
        </c:ser>
        <c:ser>
          <c:idx val="2"/>
          <c:order val="2"/>
          <c:tx>
            <c:strRef>
              <c:f>Sheet1!$D$1</c:f>
              <c:strCache>
                <c:ptCount val="1"/>
                <c:pt idx="0">
                  <c:v>4-6</c:v>
                </c:pt>
              </c:strCache>
            </c:strRef>
          </c:tx>
          <c:spPr>
            <a:solidFill>
              <a:srgbClr val="FF0000"/>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Sheet1!$D$2:$D$12</c:f>
              <c:numCache>
                <c:formatCode>General</c:formatCode>
                <c:ptCount val="11"/>
                <c:pt idx="4" formatCode="0%">
                  <c:v>7.0000000000000007E-2</c:v>
                </c:pt>
                <c:pt idx="5" formatCode="0%">
                  <c:v>0.1</c:v>
                </c:pt>
                <c:pt idx="6" formatCode="0%">
                  <c:v>0.14000000000000001</c:v>
                </c:pt>
                <c:pt idx="7" formatCode="0%">
                  <c:v>0.09</c:v>
                </c:pt>
              </c:numCache>
            </c:numRef>
          </c:val>
          <c:extLst>
            <c:ext xmlns:c16="http://schemas.microsoft.com/office/drawing/2014/chart" uri="{C3380CC4-5D6E-409C-BE32-E72D297353CC}">
              <c16:uniqueId val="{00000002-F09F-4FF0-AA4D-A7E0DF737F70}"/>
            </c:ext>
          </c:extLst>
        </c:ser>
        <c:ser>
          <c:idx val="3"/>
          <c:order val="3"/>
          <c:tx>
            <c:strRef>
              <c:f>Sheet1!$E$1</c:f>
              <c:strCache>
                <c:ptCount val="1"/>
                <c:pt idx="0">
                  <c:v>7-10</c:v>
                </c:pt>
              </c:strCache>
            </c:strRef>
          </c:tx>
          <c:spPr>
            <a:solidFill>
              <a:srgbClr val="B22222"/>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Sheet1!$E$2:$E$12</c:f>
              <c:numCache>
                <c:formatCode>General</c:formatCode>
                <c:ptCount val="11"/>
                <c:pt idx="7" formatCode="0%">
                  <c:v>0.09</c:v>
                </c:pt>
                <c:pt idx="8" formatCode="0%">
                  <c:v>0.05</c:v>
                </c:pt>
                <c:pt idx="9" formatCode="0%">
                  <c:v>0.05</c:v>
                </c:pt>
                <c:pt idx="10" formatCode="0%">
                  <c:v>0.06</c:v>
                </c:pt>
              </c:numCache>
            </c:numRef>
          </c:val>
          <c:extLst>
            <c:ext xmlns:c16="http://schemas.microsoft.com/office/drawing/2014/chart" uri="{C3380CC4-5D6E-409C-BE32-E72D297353CC}">
              <c16:uniqueId val="{00000003-F09F-4FF0-AA4D-A7E0DF737F70}"/>
            </c:ext>
          </c:extLst>
        </c:ser>
        <c:dLbls>
          <c:showLegendKey val="0"/>
          <c:showVal val="0"/>
          <c:showCatName val="0"/>
          <c:showSerName val="0"/>
          <c:showPercent val="0"/>
          <c:showBubbleSize val="0"/>
        </c:dLbls>
        <c:axId val="728115728"/>
        <c:axId val="728111464"/>
      </c:areaChart>
      <c:catAx>
        <c:axId val="728115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lumOff val="50000"/>
                  </a:schemeClr>
                </a:solidFill>
                <a:latin typeface="+mn-lt"/>
                <a:ea typeface="+mn-ea"/>
                <a:cs typeface="+mn-cs"/>
              </a:defRPr>
            </a:pPr>
            <a:endParaRPr lang="en-US"/>
          </a:p>
        </c:txPr>
        <c:crossAx val="728111464"/>
        <c:crosses val="autoZero"/>
        <c:auto val="1"/>
        <c:lblAlgn val="ctr"/>
        <c:lblOffset val="100"/>
        <c:noMultiLvlLbl val="0"/>
      </c:catAx>
      <c:valAx>
        <c:axId val="728111464"/>
        <c:scaling>
          <c:orientation val="minMax"/>
          <c:max val="0.25"/>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28115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0</c:v>
                </c:pt>
              </c:strCache>
            </c:strRef>
          </c:tx>
          <c:spPr>
            <a:solidFill>
              <a:schemeClr val="tx1">
                <a:lumMod val="85000"/>
              </a:schemeClr>
            </a:solidFill>
            <a:ln>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0.08</c:v>
                </c:pt>
                <c:pt idx="1">
                  <c:v>7.0000000000000007E-2</c:v>
                </c:pt>
                <c:pt idx="2">
                  <c:v>0.08</c:v>
                </c:pt>
                <c:pt idx="3">
                  <c:v>0.11</c:v>
                </c:pt>
                <c:pt idx="4">
                  <c:v>0.09</c:v>
                </c:pt>
                <c:pt idx="5">
                  <c:v>0.13</c:v>
                </c:pt>
                <c:pt idx="6">
                  <c:v>0.11</c:v>
                </c:pt>
                <c:pt idx="7">
                  <c:v>0.08</c:v>
                </c:pt>
                <c:pt idx="8">
                  <c:v>0.08</c:v>
                </c:pt>
                <c:pt idx="9">
                  <c:v>0.09</c:v>
                </c:pt>
                <c:pt idx="10">
                  <c:v>7.0000000000000007E-2</c:v>
                </c:pt>
              </c:numCache>
            </c:numRef>
          </c:val>
          <c:extLst>
            <c:ext xmlns:c16="http://schemas.microsoft.com/office/drawing/2014/chart" uri="{C3380CC4-5D6E-409C-BE32-E72D297353CC}">
              <c16:uniqueId val="{00000000-C08B-49D4-AB89-9BB7F6E18710}"/>
            </c:ext>
          </c:extLst>
        </c:ser>
        <c:ser>
          <c:idx val="1"/>
          <c:order val="1"/>
          <c:tx>
            <c:strRef>
              <c:f>Sheet1!$C$1</c:f>
              <c:strCache>
                <c:ptCount val="1"/>
                <c:pt idx="0">
                  <c:v>1-3</c:v>
                </c:pt>
              </c:strCache>
            </c:strRef>
          </c:tx>
          <c:spPr>
            <a:solidFill>
              <a:srgbClr val="FF6347"/>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Sheet1!$C$2:$C$12</c:f>
              <c:numCache>
                <c:formatCode>0%</c:formatCode>
                <c:ptCount val="11"/>
                <c:pt idx="1">
                  <c:v>7.0000000000000007E-2</c:v>
                </c:pt>
                <c:pt idx="2">
                  <c:v>0.08</c:v>
                </c:pt>
                <c:pt idx="3">
                  <c:v>0.11</c:v>
                </c:pt>
                <c:pt idx="4">
                  <c:v>0.09</c:v>
                </c:pt>
              </c:numCache>
            </c:numRef>
          </c:val>
          <c:extLst>
            <c:ext xmlns:c16="http://schemas.microsoft.com/office/drawing/2014/chart" uri="{C3380CC4-5D6E-409C-BE32-E72D297353CC}">
              <c16:uniqueId val="{00000001-C08B-49D4-AB89-9BB7F6E18710}"/>
            </c:ext>
          </c:extLst>
        </c:ser>
        <c:ser>
          <c:idx val="2"/>
          <c:order val="2"/>
          <c:tx>
            <c:strRef>
              <c:f>Sheet1!$D$1</c:f>
              <c:strCache>
                <c:ptCount val="1"/>
                <c:pt idx="0">
                  <c:v>4-6</c:v>
                </c:pt>
              </c:strCache>
            </c:strRef>
          </c:tx>
          <c:spPr>
            <a:solidFill>
              <a:srgbClr val="FF0000"/>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Sheet1!$D$2:$D$12</c:f>
              <c:numCache>
                <c:formatCode>General</c:formatCode>
                <c:ptCount val="11"/>
                <c:pt idx="4" formatCode="0%">
                  <c:v>0.09</c:v>
                </c:pt>
                <c:pt idx="5" formatCode="0%">
                  <c:v>0.13</c:v>
                </c:pt>
                <c:pt idx="6" formatCode="0%">
                  <c:v>0.11</c:v>
                </c:pt>
                <c:pt idx="7" formatCode="0%">
                  <c:v>0.08</c:v>
                </c:pt>
              </c:numCache>
            </c:numRef>
          </c:val>
          <c:extLst>
            <c:ext xmlns:c16="http://schemas.microsoft.com/office/drawing/2014/chart" uri="{C3380CC4-5D6E-409C-BE32-E72D297353CC}">
              <c16:uniqueId val="{00000002-C08B-49D4-AB89-9BB7F6E18710}"/>
            </c:ext>
          </c:extLst>
        </c:ser>
        <c:ser>
          <c:idx val="3"/>
          <c:order val="3"/>
          <c:tx>
            <c:strRef>
              <c:f>Sheet1!$E$1</c:f>
              <c:strCache>
                <c:ptCount val="1"/>
                <c:pt idx="0">
                  <c:v>7-10</c:v>
                </c:pt>
              </c:strCache>
            </c:strRef>
          </c:tx>
          <c:spPr>
            <a:solidFill>
              <a:srgbClr val="B22222"/>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Sheet1!$E$2:$E$12</c:f>
              <c:numCache>
                <c:formatCode>General</c:formatCode>
                <c:ptCount val="11"/>
                <c:pt idx="7" formatCode="0%">
                  <c:v>0.08</c:v>
                </c:pt>
                <c:pt idx="8" formatCode="0%">
                  <c:v>0.08</c:v>
                </c:pt>
                <c:pt idx="9" formatCode="0%">
                  <c:v>0.09</c:v>
                </c:pt>
                <c:pt idx="10" formatCode="0%">
                  <c:v>7.0000000000000007E-2</c:v>
                </c:pt>
              </c:numCache>
            </c:numRef>
          </c:val>
          <c:extLst>
            <c:ext xmlns:c16="http://schemas.microsoft.com/office/drawing/2014/chart" uri="{C3380CC4-5D6E-409C-BE32-E72D297353CC}">
              <c16:uniqueId val="{00000003-C08B-49D4-AB89-9BB7F6E18710}"/>
            </c:ext>
          </c:extLst>
        </c:ser>
        <c:dLbls>
          <c:showLegendKey val="0"/>
          <c:showVal val="0"/>
          <c:showCatName val="0"/>
          <c:showSerName val="0"/>
          <c:showPercent val="0"/>
          <c:showBubbleSize val="0"/>
        </c:dLbls>
        <c:axId val="728115728"/>
        <c:axId val="728111464"/>
      </c:areaChart>
      <c:catAx>
        <c:axId val="728115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lumOff val="50000"/>
                  </a:schemeClr>
                </a:solidFill>
                <a:latin typeface="+mn-lt"/>
                <a:ea typeface="+mn-ea"/>
                <a:cs typeface="+mn-cs"/>
              </a:defRPr>
            </a:pPr>
            <a:endParaRPr lang="en-US"/>
          </a:p>
        </c:txPr>
        <c:crossAx val="728111464"/>
        <c:crosses val="autoZero"/>
        <c:auto val="1"/>
        <c:lblAlgn val="ctr"/>
        <c:lblOffset val="100"/>
        <c:noMultiLvlLbl val="0"/>
      </c:catAx>
      <c:valAx>
        <c:axId val="728111464"/>
        <c:scaling>
          <c:orientation val="minMax"/>
          <c:max val="0.2"/>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50000"/>
                    <a:lumOff val="50000"/>
                  </a:schemeClr>
                </a:solidFill>
                <a:latin typeface="+mn-lt"/>
                <a:ea typeface="+mn-ea"/>
                <a:cs typeface="+mn-cs"/>
              </a:defRPr>
            </a:pPr>
            <a:endParaRPr lang="en-US"/>
          </a:p>
        </c:txPr>
        <c:crossAx val="728115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0</c:v>
                </c:pt>
              </c:strCache>
            </c:strRef>
          </c:tx>
          <c:spPr>
            <a:solidFill>
              <a:schemeClr val="tx1">
                <a:lumMod val="85000"/>
              </a:schemeClr>
            </a:solidFill>
            <a:ln>
              <a:noFill/>
            </a:ln>
            <a:effectLst/>
          </c:spPr>
          <c:cat>
            <c:numRef>
              <c:f>Sheet1!$A$2:$A$12</c:f>
              <c:numCache>
                <c:formatCode>General</c:formatCode>
                <c:ptCount val="11"/>
                <c:pt idx="0" formatCode="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0.28000000000000003</c:v>
                </c:pt>
                <c:pt idx="1">
                  <c:v>0.14000000000000001</c:v>
                </c:pt>
                <c:pt idx="2">
                  <c:v>0.12</c:v>
                </c:pt>
                <c:pt idx="3">
                  <c:v>0.14000000000000001</c:v>
                </c:pt>
                <c:pt idx="4">
                  <c:v>0.06</c:v>
                </c:pt>
                <c:pt idx="5">
                  <c:v>7.0000000000000007E-2</c:v>
                </c:pt>
                <c:pt idx="6">
                  <c:v>7.0000000000000007E-2</c:v>
                </c:pt>
                <c:pt idx="7">
                  <c:v>0.04</c:v>
                </c:pt>
                <c:pt idx="8">
                  <c:v>0.03</c:v>
                </c:pt>
                <c:pt idx="9">
                  <c:v>0.03</c:v>
                </c:pt>
                <c:pt idx="10">
                  <c:v>0.02</c:v>
                </c:pt>
              </c:numCache>
            </c:numRef>
          </c:val>
          <c:extLst>
            <c:ext xmlns:c16="http://schemas.microsoft.com/office/drawing/2014/chart" uri="{C3380CC4-5D6E-409C-BE32-E72D297353CC}">
              <c16:uniqueId val="{00000000-15AE-4B35-A93A-848C8E1DB762}"/>
            </c:ext>
          </c:extLst>
        </c:ser>
        <c:ser>
          <c:idx val="1"/>
          <c:order val="1"/>
          <c:tx>
            <c:strRef>
              <c:f>Sheet1!$C$1</c:f>
              <c:strCache>
                <c:ptCount val="1"/>
                <c:pt idx="0">
                  <c:v>1-3</c:v>
                </c:pt>
              </c:strCache>
            </c:strRef>
          </c:tx>
          <c:spPr>
            <a:solidFill>
              <a:srgbClr val="FF6347"/>
            </a:solidFill>
            <a:ln w="25400">
              <a:noFill/>
            </a:ln>
            <a:effectLst/>
          </c:spPr>
          <c:cat>
            <c:numRef>
              <c:f>Sheet1!$A$2:$A$12</c:f>
              <c:numCache>
                <c:formatCode>General</c:formatCode>
                <c:ptCount val="11"/>
                <c:pt idx="0" formatCode="0">
                  <c:v>0</c:v>
                </c:pt>
                <c:pt idx="1">
                  <c:v>1</c:v>
                </c:pt>
                <c:pt idx="2">
                  <c:v>2</c:v>
                </c:pt>
                <c:pt idx="3">
                  <c:v>3</c:v>
                </c:pt>
                <c:pt idx="4">
                  <c:v>4</c:v>
                </c:pt>
                <c:pt idx="5">
                  <c:v>5</c:v>
                </c:pt>
                <c:pt idx="6">
                  <c:v>6</c:v>
                </c:pt>
                <c:pt idx="7">
                  <c:v>7</c:v>
                </c:pt>
                <c:pt idx="8">
                  <c:v>8</c:v>
                </c:pt>
                <c:pt idx="9">
                  <c:v>9</c:v>
                </c:pt>
                <c:pt idx="10">
                  <c:v>10</c:v>
                </c:pt>
              </c:numCache>
            </c:numRef>
          </c:cat>
          <c:val>
            <c:numRef>
              <c:f>Sheet1!$C$2:$C$12</c:f>
              <c:numCache>
                <c:formatCode>0%</c:formatCode>
                <c:ptCount val="11"/>
                <c:pt idx="1">
                  <c:v>0.14000000000000001</c:v>
                </c:pt>
                <c:pt idx="2">
                  <c:v>0.12</c:v>
                </c:pt>
                <c:pt idx="3">
                  <c:v>0.14000000000000001</c:v>
                </c:pt>
                <c:pt idx="4">
                  <c:v>0.06</c:v>
                </c:pt>
              </c:numCache>
            </c:numRef>
          </c:val>
          <c:extLst>
            <c:ext xmlns:c16="http://schemas.microsoft.com/office/drawing/2014/chart" uri="{C3380CC4-5D6E-409C-BE32-E72D297353CC}">
              <c16:uniqueId val="{00000001-15AE-4B35-A93A-848C8E1DB762}"/>
            </c:ext>
          </c:extLst>
        </c:ser>
        <c:ser>
          <c:idx val="2"/>
          <c:order val="2"/>
          <c:tx>
            <c:strRef>
              <c:f>Sheet1!$D$1</c:f>
              <c:strCache>
                <c:ptCount val="1"/>
                <c:pt idx="0">
                  <c:v>4-6</c:v>
                </c:pt>
              </c:strCache>
            </c:strRef>
          </c:tx>
          <c:spPr>
            <a:solidFill>
              <a:srgbClr val="FF0000"/>
            </a:solidFill>
            <a:ln w="25400">
              <a:noFill/>
            </a:ln>
            <a:effectLst/>
          </c:spPr>
          <c:cat>
            <c:numRef>
              <c:f>Sheet1!$A$2:$A$12</c:f>
              <c:numCache>
                <c:formatCode>General</c:formatCode>
                <c:ptCount val="11"/>
                <c:pt idx="0" formatCode="0">
                  <c:v>0</c:v>
                </c:pt>
                <c:pt idx="1">
                  <c:v>1</c:v>
                </c:pt>
                <c:pt idx="2">
                  <c:v>2</c:v>
                </c:pt>
                <c:pt idx="3">
                  <c:v>3</c:v>
                </c:pt>
                <c:pt idx="4">
                  <c:v>4</c:v>
                </c:pt>
                <c:pt idx="5">
                  <c:v>5</c:v>
                </c:pt>
                <c:pt idx="6">
                  <c:v>6</c:v>
                </c:pt>
                <c:pt idx="7">
                  <c:v>7</c:v>
                </c:pt>
                <c:pt idx="8">
                  <c:v>8</c:v>
                </c:pt>
                <c:pt idx="9">
                  <c:v>9</c:v>
                </c:pt>
                <c:pt idx="10">
                  <c:v>10</c:v>
                </c:pt>
              </c:numCache>
            </c:numRef>
          </c:cat>
          <c:val>
            <c:numRef>
              <c:f>Sheet1!$D$2:$D$12</c:f>
              <c:numCache>
                <c:formatCode>General</c:formatCode>
                <c:ptCount val="11"/>
                <c:pt idx="4" formatCode="0%">
                  <c:v>0.06</c:v>
                </c:pt>
                <c:pt idx="5" formatCode="0%">
                  <c:v>7.0000000000000007E-2</c:v>
                </c:pt>
                <c:pt idx="6" formatCode="0%">
                  <c:v>7.0000000000000007E-2</c:v>
                </c:pt>
                <c:pt idx="7" formatCode="0%">
                  <c:v>0.04</c:v>
                </c:pt>
              </c:numCache>
            </c:numRef>
          </c:val>
          <c:extLst>
            <c:ext xmlns:c16="http://schemas.microsoft.com/office/drawing/2014/chart" uri="{C3380CC4-5D6E-409C-BE32-E72D297353CC}">
              <c16:uniqueId val="{00000002-15AE-4B35-A93A-848C8E1DB762}"/>
            </c:ext>
          </c:extLst>
        </c:ser>
        <c:ser>
          <c:idx val="3"/>
          <c:order val="3"/>
          <c:tx>
            <c:strRef>
              <c:f>Sheet1!$E$1</c:f>
              <c:strCache>
                <c:ptCount val="1"/>
                <c:pt idx="0">
                  <c:v>7-10</c:v>
                </c:pt>
              </c:strCache>
            </c:strRef>
          </c:tx>
          <c:spPr>
            <a:solidFill>
              <a:srgbClr val="B22222"/>
            </a:solidFill>
            <a:ln w="25400">
              <a:noFill/>
            </a:ln>
            <a:effectLst/>
          </c:spPr>
          <c:cat>
            <c:numRef>
              <c:f>Sheet1!$A$2:$A$12</c:f>
              <c:numCache>
                <c:formatCode>General</c:formatCode>
                <c:ptCount val="11"/>
                <c:pt idx="0" formatCode="0">
                  <c:v>0</c:v>
                </c:pt>
                <c:pt idx="1">
                  <c:v>1</c:v>
                </c:pt>
                <c:pt idx="2">
                  <c:v>2</c:v>
                </c:pt>
                <c:pt idx="3">
                  <c:v>3</c:v>
                </c:pt>
                <c:pt idx="4">
                  <c:v>4</c:v>
                </c:pt>
                <c:pt idx="5">
                  <c:v>5</c:v>
                </c:pt>
                <c:pt idx="6">
                  <c:v>6</c:v>
                </c:pt>
                <c:pt idx="7">
                  <c:v>7</c:v>
                </c:pt>
                <c:pt idx="8">
                  <c:v>8</c:v>
                </c:pt>
                <c:pt idx="9">
                  <c:v>9</c:v>
                </c:pt>
                <c:pt idx="10">
                  <c:v>10</c:v>
                </c:pt>
              </c:numCache>
            </c:numRef>
          </c:cat>
          <c:val>
            <c:numRef>
              <c:f>Sheet1!$E$2:$E$12</c:f>
              <c:numCache>
                <c:formatCode>General</c:formatCode>
                <c:ptCount val="11"/>
                <c:pt idx="7" formatCode="0%">
                  <c:v>0.04</c:v>
                </c:pt>
                <c:pt idx="8" formatCode="0%">
                  <c:v>0.03</c:v>
                </c:pt>
                <c:pt idx="9" formatCode="0%">
                  <c:v>0.03</c:v>
                </c:pt>
                <c:pt idx="10" formatCode="0%">
                  <c:v>0.02</c:v>
                </c:pt>
              </c:numCache>
            </c:numRef>
          </c:val>
          <c:extLst>
            <c:ext xmlns:c16="http://schemas.microsoft.com/office/drawing/2014/chart" uri="{C3380CC4-5D6E-409C-BE32-E72D297353CC}">
              <c16:uniqueId val="{00000003-15AE-4B35-A93A-848C8E1DB762}"/>
            </c:ext>
          </c:extLst>
        </c:ser>
        <c:dLbls>
          <c:showLegendKey val="0"/>
          <c:showVal val="0"/>
          <c:showCatName val="0"/>
          <c:showSerName val="0"/>
          <c:showPercent val="0"/>
          <c:showBubbleSize val="0"/>
        </c:dLbls>
        <c:axId val="728115728"/>
        <c:axId val="728111464"/>
      </c:areaChart>
      <c:catAx>
        <c:axId val="728115728"/>
        <c:scaling>
          <c:orientation val="minMax"/>
        </c:scaling>
        <c:delete val="0"/>
        <c:axPos val="b"/>
        <c:numFmt formatCode="0"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lumOff val="50000"/>
                  </a:schemeClr>
                </a:solidFill>
                <a:latin typeface="+mn-lt"/>
                <a:ea typeface="+mn-ea"/>
                <a:cs typeface="+mn-cs"/>
              </a:defRPr>
            </a:pPr>
            <a:endParaRPr lang="en-US"/>
          </a:p>
        </c:txPr>
        <c:crossAx val="728111464"/>
        <c:crosses val="autoZero"/>
        <c:auto val="1"/>
        <c:lblAlgn val="ctr"/>
        <c:lblOffset val="100"/>
        <c:noMultiLvlLbl val="0"/>
      </c:catAx>
      <c:valAx>
        <c:axId val="728111464"/>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28115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0</c:v>
                </c:pt>
              </c:strCache>
            </c:strRef>
          </c:tx>
          <c:spPr>
            <a:solidFill>
              <a:schemeClr val="tx1">
                <a:lumMod val="85000"/>
              </a:schemeClr>
            </a:solidFill>
            <a:ln>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0.2</c:v>
                </c:pt>
                <c:pt idx="1">
                  <c:v>0.14000000000000001</c:v>
                </c:pt>
                <c:pt idx="2">
                  <c:v>0.13</c:v>
                </c:pt>
                <c:pt idx="3">
                  <c:v>0.14000000000000001</c:v>
                </c:pt>
                <c:pt idx="4">
                  <c:v>7.0000000000000007E-2</c:v>
                </c:pt>
                <c:pt idx="5">
                  <c:v>0.11</c:v>
                </c:pt>
                <c:pt idx="6">
                  <c:v>0.08</c:v>
                </c:pt>
                <c:pt idx="7">
                  <c:v>0.04</c:v>
                </c:pt>
                <c:pt idx="8">
                  <c:v>0.04</c:v>
                </c:pt>
                <c:pt idx="9">
                  <c:v>0.02</c:v>
                </c:pt>
                <c:pt idx="10">
                  <c:v>0.02</c:v>
                </c:pt>
              </c:numCache>
            </c:numRef>
          </c:val>
          <c:extLst>
            <c:ext xmlns:c16="http://schemas.microsoft.com/office/drawing/2014/chart" uri="{C3380CC4-5D6E-409C-BE32-E72D297353CC}">
              <c16:uniqueId val="{00000000-3319-4ED8-A38B-05AA96CDE61F}"/>
            </c:ext>
          </c:extLst>
        </c:ser>
        <c:ser>
          <c:idx val="1"/>
          <c:order val="1"/>
          <c:tx>
            <c:strRef>
              <c:f>Sheet1!$C$1</c:f>
              <c:strCache>
                <c:ptCount val="1"/>
                <c:pt idx="0">
                  <c:v>1-3</c:v>
                </c:pt>
              </c:strCache>
            </c:strRef>
          </c:tx>
          <c:spPr>
            <a:solidFill>
              <a:srgbClr val="FF6347"/>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Sheet1!$C$2:$C$12</c:f>
              <c:numCache>
                <c:formatCode>0%</c:formatCode>
                <c:ptCount val="11"/>
                <c:pt idx="1">
                  <c:v>0.14000000000000001</c:v>
                </c:pt>
                <c:pt idx="2">
                  <c:v>0.13</c:v>
                </c:pt>
                <c:pt idx="3">
                  <c:v>0.14000000000000001</c:v>
                </c:pt>
                <c:pt idx="4">
                  <c:v>7.0000000000000007E-2</c:v>
                </c:pt>
              </c:numCache>
            </c:numRef>
          </c:val>
          <c:extLst>
            <c:ext xmlns:c16="http://schemas.microsoft.com/office/drawing/2014/chart" uri="{C3380CC4-5D6E-409C-BE32-E72D297353CC}">
              <c16:uniqueId val="{00000001-3319-4ED8-A38B-05AA96CDE61F}"/>
            </c:ext>
          </c:extLst>
        </c:ser>
        <c:ser>
          <c:idx val="2"/>
          <c:order val="2"/>
          <c:tx>
            <c:strRef>
              <c:f>Sheet1!$D$1</c:f>
              <c:strCache>
                <c:ptCount val="1"/>
                <c:pt idx="0">
                  <c:v>4-6</c:v>
                </c:pt>
              </c:strCache>
            </c:strRef>
          </c:tx>
          <c:spPr>
            <a:solidFill>
              <a:srgbClr val="FF0000"/>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Sheet1!$D$2:$D$12</c:f>
              <c:numCache>
                <c:formatCode>General</c:formatCode>
                <c:ptCount val="11"/>
                <c:pt idx="4" formatCode="0%">
                  <c:v>7.0000000000000007E-2</c:v>
                </c:pt>
                <c:pt idx="5" formatCode="0%">
                  <c:v>0.11</c:v>
                </c:pt>
                <c:pt idx="6" formatCode="0%">
                  <c:v>0.08</c:v>
                </c:pt>
                <c:pt idx="7" formatCode="0%">
                  <c:v>0.04</c:v>
                </c:pt>
              </c:numCache>
            </c:numRef>
          </c:val>
          <c:extLst>
            <c:ext xmlns:c16="http://schemas.microsoft.com/office/drawing/2014/chart" uri="{C3380CC4-5D6E-409C-BE32-E72D297353CC}">
              <c16:uniqueId val="{00000002-3319-4ED8-A38B-05AA96CDE61F}"/>
            </c:ext>
          </c:extLst>
        </c:ser>
        <c:ser>
          <c:idx val="3"/>
          <c:order val="3"/>
          <c:tx>
            <c:strRef>
              <c:f>Sheet1!$E$1</c:f>
              <c:strCache>
                <c:ptCount val="1"/>
                <c:pt idx="0">
                  <c:v>7-10</c:v>
                </c:pt>
              </c:strCache>
            </c:strRef>
          </c:tx>
          <c:spPr>
            <a:solidFill>
              <a:srgbClr val="B22222"/>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Sheet1!$E$2:$E$12</c:f>
              <c:numCache>
                <c:formatCode>General</c:formatCode>
                <c:ptCount val="11"/>
                <c:pt idx="7" formatCode="0%">
                  <c:v>0.04</c:v>
                </c:pt>
                <c:pt idx="8" formatCode="0%">
                  <c:v>0.04</c:v>
                </c:pt>
                <c:pt idx="9" formatCode="0%">
                  <c:v>0.02</c:v>
                </c:pt>
                <c:pt idx="10" formatCode="0%">
                  <c:v>0.02</c:v>
                </c:pt>
              </c:numCache>
            </c:numRef>
          </c:val>
          <c:extLst>
            <c:ext xmlns:c16="http://schemas.microsoft.com/office/drawing/2014/chart" uri="{C3380CC4-5D6E-409C-BE32-E72D297353CC}">
              <c16:uniqueId val="{00000003-3319-4ED8-A38B-05AA96CDE61F}"/>
            </c:ext>
          </c:extLst>
        </c:ser>
        <c:dLbls>
          <c:showLegendKey val="0"/>
          <c:showVal val="0"/>
          <c:showCatName val="0"/>
          <c:showSerName val="0"/>
          <c:showPercent val="0"/>
          <c:showBubbleSize val="0"/>
        </c:dLbls>
        <c:axId val="728115728"/>
        <c:axId val="728111464"/>
      </c:areaChart>
      <c:catAx>
        <c:axId val="728115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lumOff val="50000"/>
                  </a:schemeClr>
                </a:solidFill>
                <a:latin typeface="+mn-lt"/>
                <a:ea typeface="+mn-ea"/>
                <a:cs typeface="+mn-cs"/>
              </a:defRPr>
            </a:pPr>
            <a:endParaRPr lang="en-US"/>
          </a:p>
        </c:txPr>
        <c:crossAx val="728111464"/>
        <c:crosses val="autoZero"/>
        <c:auto val="1"/>
        <c:lblAlgn val="ctr"/>
        <c:lblOffset val="100"/>
        <c:noMultiLvlLbl val="0"/>
      </c:catAx>
      <c:valAx>
        <c:axId val="728111464"/>
        <c:scaling>
          <c:orientation val="minMax"/>
          <c:max val="0.30000000000000004"/>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50000"/>
                    <a:lumOff val="50000"/>
                  </a:schemeClr>
                </a:solidFill>
                <a:latin typeface="+mn-lt"/>
                <a:ea typeface="+mn-ea"/>
                <a:cs typeface="+mn-cs"/>
              </a:defRPr>
            </a:pPr>
            <a:endParaRPr lang="en-US"/>
          </a:p>
        </c:txPr>
        <c:crossAx val="728115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0</c:v>
                </c:pt>
              </c:strCache>
            </c:strRef>
          </c:tx>
          <c:spPr>
            <a:solidFill>
              <a:schemeClr val="tx1">
                <a:lumMod val="85000"/>
              </a:schemeClr>
            </a:solidFill>
            <a:ln>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0.25</c:v>
                </c:pt>
                <c:pt idx="1">
                  <c:v>0.15</c:v>
                </c:pt>
                <c:pt idx="2">
                  <c:v>0.11</c:v>
                </c:pt>
                <c:pt idx="3">
                  <c:v>0.13</c:v>
                </c:pt>
                <c:pt idx="4">
                  <c:v>7.0000000000000007E-2</c:v>
                </c:pt>
                <c:pt idx="5">
                  <c:v>0.09</c:v>
                </c:pt>
                <c:pt idx="6">
                  <c:v>0.06</c:v>
                </c:pt>
                <c:pt idx="7">
                  <c:v>0.05</c:v>
                </c:pt>
                <c:pt idx="8">
                  <c:v>0.03</c:v>
                </c:pt>
                <c:pt idx="9">
                  <c:v>0.03</c:v>
                </c:pt>
                <c:pt idx="10">
                  <c:v>0.02</c:v>
                </c:pt>
              </c:numCache>
            </c:numRef>
          </c:val>
          <c:extLst>
            <c:ext xmlns:c16="http://schemas.microsoft.com/office/drawing/2014/chart" uri="{C3380CC4-5D6E-409C-BE32-E72D297353CC}">
              <c16:uniqueId val="{00000000-14A6-4BD7-BE11-1A3F6F782AF8}"/>
            </c:ext>
          </c:extLst>
        </c:ser>
        <c:ser>
          <c:idx val="1"/>
          <c:order val="1"/>
          <c:tx>
            <c:strRef>
              <c:f>Sheet1!$C$1</c:f>
              <c:strCache>
                <c:ptCount val="1"/>
                <c:pt idx="0">
                  <c:v>1-3</c:v>
                </c:pt>
              </c:strCache>
            </c:strRef>
          </c:tx>
          <c:spPr>
            <a:solidFill>
              <a:srgbClr val="FF6347"/>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Sheet1!$C$2:$C$12</c:f>
              <c:numCache>
                <c:formatCode>0%</c:formatCode>
                <c:ptCount val="11"/>
                <c:pt idx="1">
                  <c:v>0.15</c:v>
                </c:pt>
                <c:pt idx="2">
                  <c:v>0.11</c:v>
                </c:pt>
                <c:pt idx="3">
                  <c:v>0.13</c:v>
                </c:pt>
                <c:pt idx="4">
                  <c:v>7.0000000000000007E-2</c:v>
                </c:pt>
              </c:numCache>
            </c:numRef>
          </c:val>
          <c:extLst>
            <c:ext xmlns:c16="http://schemas.microsoft.com/office/drawing/2014/chart" uri="{C3380CC4-5D6E-409C-BE32-E72D297353CC}">
              <c16:uniqueId val="{00000001-14A6-4BD7-BE11-1A3F6F782AF8}"/>
            </c:ext>
          </c:extLst>
        </c:ser>
        <c:ser>
          <c:idx val="2"/>
          <c:order val="2"/>
          <c:tx>
            <c:strRef>
              <c:f>Sheet1!$D$1</c:f>
              <c:strCache>
                <c:ptCount val="1"/>
                <c:pt idx="0">
                  <c:v>4-6</c:v>
                </c:pt>
              </c:strCache>
            </c:strRef>
          </c:tx>
          <c:spPr>
            <a:solidFill>
              <a:srgbClr val="FF0000"/>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Sheet1!$D$2:$D$12</c:f>
              <c:numCache>
                <c:formatCode>General</c:formatCode>
                <c:ptCount val="11"/>
                <c:pt idx="4" formatCode="0%">
                  <c:v>7.0000000000000007E-2</c:v>
                </c:pt>
                <c:pt idx="5" formatCode="0%">
                  <c:v>0.09</c:v>
                </c:pt>
                <c:pt idx="6" formatCode="0%">
                  <c:v>0.06</c:v>
                </c:pt>
                <c:pt idx="7" formatCode="0%">
                  <c:v>0.05</c:v>
                </c:pt>
              </c:numCache>
            </c:numRef>
          </c:val>
          <c:extLst>
            <c:ext xmlns:c16="http://schemas.microsoft.com/office/drawing/2014/chart" uri="{C3380CC4-5D6E-409C-BE32-E72D297353CC}">
              <c16:uniqueId val="{00000002-14A6-4BD7-BE11-1A3F6F782AF8}"/>
            </c:ext>
          </c:extLst>
        </c:ser>
        <c:ser>
          <c:idx val="3"/>
          <c:order val="3"/>
          <c:tx>
            <c:strRef>
              <c:f>Sheet1!$E$1</c:f>
              <c:strCache>
                <c:ptCount val="1"/>
                <c:pt idx="0">
                  <c:v>7-10</c:v>
                </c:pt>
              </c:strCache>
            </c:strRef>
          </c:tx>
          <c:spPr>
            <a:solidFill>
              <a:srgbClr val="B22222"/>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Sheet1!$E$2:$E$12</c:f>
              <c:numCache>
                <c:formatCode>General</c:formatCode>
                <c:ptCount val="11"/>
                <c:pt idx="7" formatCode="0%">
                  <c:v>0.05</c:v>
                </c:pt>
                <c:pt idx="8" formatCode="0%">
                  <c:v>0.03</c:v>
                </c:pt>
                <c:pt idx="9" formatCode="0%">
                  <c:v>0.03</c:v>
                </c:pt>
                <c:pt idx="10" formatCode="0%">
                  <c:v>0.02</c:v>
                </c:pt>
              </c:numCache>
            </c:numRef>
          </c:val>
          <c:extLst>
            <c:ext xmlns:c16="http://schemas.microsoft.com/office/drawing/2014/chart" uri="{C3380CC4-5D6E-409C-BE32-E72D297353CC}">
              <c16:uniqueId val="{00000003-14A6-4BD7-BE11-1A3F6F782AF8}"/>
            </c:ext>
          </c:extLst>
        </c:ser>
        <c:dLbls>
          <c:showLegendKey val="0"/>
          <c:showVal val="0"/>
          <c:showCatName val="0"/>
          <c:showSerName val="0"/>
          <c:showPercent val="0"/>
          <c:showBubbleSize val="0"/>
        </c:dLbls>
        <c:axId val="728115728"/>
        <c:axId val="728111464"/>
      </c:areaChart>
      <c:catAx>
        <c:axId val="728115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lumOff val="50000"/>
                  </a:schemeClr>
                </a:solidFill>
                <a:latin typeface="+mn-lt"/>
                <a:ea typeface="+mn-ea"/>
                <a:cs typeface="+mn-cs"/>
              </a:defRPr>
            </a:pPr>
            <a:endParaRPr lang="en-US"/>
          </a:p>
        </c:txPr>
        <c:crossAx val="728111464"/>
        <c:crosses val="autoZero"/>
        <c:auto val="1"/>
        <c:lblAlgn val="ctr"/>
        <c:lblOffset val="100"/>
        <c:noMultiLvlLbl val="0"/>
      </c:catAx>
      <c:valAx>
        <c:axId val="728111464"/>
        <c:scaling>
          <c:orientation val="minMax"/>
          <c:max val="0.2"/>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28115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0</c:v>
                </c:pt>
              </c:strCache>
            </c:strRef>
          </c:tx>
          <c:spPr>
            <a:solidFill>
              <a:schemeClr val="tx1">
                <a:lumMod val="85000"/>
              </a:schemeClr>
            </a:solidFill>
            <a:ln>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0.24101307189542484</c:v>
                </c:pt>
                <c:pt idx="1">
                  <c:v>0.11846405228758171</c:v>
                </c:pt>
                <c:pt idx="2">
                  <c:v>9.722222222222221E-2</c:v>
                </c:pt>
                <c:pt idx="3">
                  <c:v>0.1372549019607843</c:v>
                </c:pt>
                <c:pt idx="4">
                  <c:v>6.6176470588235295E-2</c:v>
                </c:pt>
                <c:pt idx="5">
                  <c:v>8.4150326797385627E-2</c:v>
                </c:pt>
                <c:pt idx="6">
                  <c:v>7.4346405228758169E-2</c:v>
                </c:pt>
                <c:pt idx="7">
                  <c:v>5.7189542483660129E-2</c:v>
                </c:pt>
                <c:pt idx="8">
                  <c:v>3.7581699346405227E-2</c:v>
                </c:pt>
                <c:pt idx="9">
                  <c:v>3.4313725490196074E-2</c:v>
                </c:pt>
                <c:pt idx="10">
                  <c:v>5.2287581699346407E-2</c:v>
                </c:pt>
              </c:numCache>
            </c:numRef>
          </c:val>
          <c:extLst>
            <c:ext xmlns:c16="http://schemas.microsoft.com/office/drawing/2014/chart" uri="{C3380CC4-5D6E-409C-BE32-E72D297353CC}">
              <c16:uniqueId val="{00000000-0296-4BD8-9778-9A99A7D57AB0}"/>
            </c:ext>
          </c:extLst>
        </c:ser>
        <c:ser>
          <c:idx val="1"/>
          <c:order val="1"/>
          <c:tx>
            <c:strRef>
              <c:f>Sheet1!$C$1</c:f>
              <c:strCache>
                <c:ptCount val="1"/>
                <c:pt idx="0">
                  <c:v>1-3</c:v>
                </c:pt>
              </c:strCache>
            </c:strRef>
          </c:tx>
          <c:spPr>
            <a:solidFill>
              <a:srgbClr val="FF6347"/>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Sheet1!$C$2:$C$12</c:f>
              <c:numCache>
                <c:formatCode>0%</c:formatCode>
                <c:ptCount val="11"/>
                <c:pt idx="1">
                  <c:v>0.11846405228758171</c:v>
                </c:pt>
                <c:pt idx="2">
                  <c:v>9.722222222222221E-2</c:v>
                </c:pt>
                <c:pt idx="3">
                  <c:v>0.1372549019607843</c:v>
                </c:pt>
                <c:pt idx="4">
                  <c:v>6.6176470588235295E-2</c:v>
                </c:pt>
              </c:numCache>
            </c:numRef>
          </c:val>
          <c:extLst>
            <c:ext xmlns:c16="http://schemas.microsoft.com/office/drawing/2014/chart" uri="{C3380CC4-5D6E-409C-BE32-E72D297353CC}">
              <c16:uniqueId val="{00000001-0296-4BD8-9778-9A99A7D57AB0}"/>
            </c:ext>
          </c:extLst>
        </c:ser>
        <c:ser>
          <c:idx val="2"/>
          <c:order val="2"/>
          <c:tx>
            <c:strRef>
              <c:f>Sheet1!$D$1</c:f>
              <c:strCache>
                <c:ptCount val="1"/>
                <c:pt idx="0">
                  <c:v>4-6</c:v>
                </c:pt>
              </c:strCache>
            </c:strRef>
          </c:tx>
          <c:spPr>
            <a:solidFill>
              <a:srgbClr val="FF0000"/>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Sheet1!$D$2:$D$12</c:f>
              <c:numCache>
                <c:formatCode>General</c:formatCode>
                <c:ptCount val="11"/>
                <c:pt idx="4" formatCode="0%">
                  <c:v>6.6176470588235295E-2</c:v>
                </c:pt>
                <c:pt idx="5" formatCode="0%">
                  <c:v>8.4150326797385627E-2</c:v>
                </c:pt>
                <c:pt idx="6" formatCode="0%">
                  <c:v>7.4346405228758169E-2</c:v>
                </c:pt>
                <c:pt idx="7" formatCode="0%">
                  <c:v>5.7189542483660129E-2</c:v>
                </c:pt>
              </c:numCache>
            </c:numRef>
          </c:val>
          <c:extLst>
            <c:ext xmlns:c16="http://schemas.microsoft.com/office/drawing/2014/chart" uri="{C3380CC4-5D6E-409C-BE32-E72D297353CC}">
              <c16:uniqueId val="{00000002-0296-4BD8-9778-9A99A7D57AB0}"/>
            </c:ext>
          </c:extLst>
        </c:ser>
        <c:ser>
          <c:idx val="3"/>
          <c:order val="3"/>
          <c:tx>
            <c:strRef>
              <c:f>Sheet1!$E$1</c:f>
              <c:strCache>
                <c:ptCount val="1"/>
                <c:pt idx="0">
                  <c:v>7-10</c:v>
                </c:pt>
              </c:strCache>
            </c:strRef>
          </c:tx>
          <c:spPr>
            <a:solidFill>
              <a:srgbClr val="B22222"/>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Sheet1!$E$2:$E$12</c:f>
              <c:numCache>
                <c:formatCode>General</c:formatCode>
                <c:ptCount val="11"/>
                <c:pt idx="7" formatCode="0%">
                  <c:v>5.7189542483660129E-2</c:v>
                </c:pt>
                <c:pt idx="8" formatCode="0%">
                  <c:v>3.7581699346405227E-2</c:v>
                </c:pt>
                <c:pt idx="9" formatCode="0%">
                  <c:v>3.4313725490196074E-2</c:v>
                </c:pt>
                <c:pt idx="10" formatCode="0%">
                  <c:v>5.2287581699346407E-2</c:v>
                </c:pt>
              </c:numCache>
            </c:numRef>
          </c:val>
          <c:extLst>
            <c:ext xmlns:c16="http://schemas.microsoft.com/office/drawing/2014/chart" uri="{C3380CC4-5D6E-409C-BE32-E72D297353CC}">
              <c16:uniqueId val="{00000003-0296-4BD8-9778-9A99A7D57AB0}"/>
            </c:ext>
          </c:extLst>
        </c:ser>
        <c:dLbls>
          <c:showLegendKey val="0"/>
          <c:showVal val="0"/>
          <c:showCatName val="0"/>
          <c:showSerName val="0"/>
          <c:showPercent val="0"/>
          <c:showBubbleSize val="0"/>
        </c:dLbls>
        <c:axId val="728115728"/>
        <c:axId val="728111464"/>
      </c:areaChart>
      <c:catAx>
        <c:axId val="728115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lumOff val="50000"/>
                  </a:schemeClr>
                </a:solidFill>
                <a:latin typeface="+mn-lt"/>
                <a:ea typeface="+mn-ea"/>
                <a:cs typeface="+mn-cs"/>
              </a:defRPr>
            </a:pPr>
            <a:endParaRPr lang="en-US"/>
          </a:p>
        </c:txPr>
        <c:crossAx val="728111464"/>
        <c:crosses val="autoZero"/>
        <c:auto val="1"/>
        <c:lblAlgn val="ctr"/>
        <c:lblOffset val="100"/>
        <c:noMultiLvlLbl val="0"/>
      </c:catAx>
      <c:valAx>
        <c:axId val="728111464"/>
        <c:scaling>
          <c:orientation val="minMax"/>
          <c:max val="0.25"/>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50000"/>
                    <a:lumOff val="50000"/>
                  </a:schemeClr>
                </a:solidFill>
                <a:latin typeface="+mn-lt"/>
                <a:ea typeface="+mn-ea"/>
                <a:cs typeface="+mn-cs"/>
              </a:defRPr>
            </a:pPr>
            <a:endParaRPr lang="en-US"/>
          </a:p>
        </c:txPr>
        <c:crossAx val="728115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0</c:v>
                </c:pt>
              </c:strCache>
            </c:strRef>
          </c:tx>
          <c:spPr>
            <a:solidFill>
              <a:schemeClr val="tx1">
                <a:lumMod val="85000"/>
              </a:schemeClr>
            </a:solidFill>
            <a:ln>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0.28055342044581094</c:v>
                </c:pt>
                <c:pt idx="1">
                  <c:v>0.11837048424289008</c:v>
                </c:pt>
                <c:pt idx="2">
                  <c:v>0.10146041506533436</c:v>
                </c:pt>
                <c:pt idx="3">
                  <c:v>0.13297463489623365</c:v>
                </c:pt>
                <c:pt idx="4">
                  <c:v>5.764796310530361E-2</c:v>
                </c:pt>
                <c:pt idx="5">
                  <c:v>7.1483474250576481E-2</c:v>
                </c:pt>
                <c:pt idx="6">
                  <c:v>7.2252113758647193E-2</c:v>
                </c:pt>
                <c:pt idx="7">
                  <c:v>5.2267486548808612E-2</c:v>
                </c:pt>
                <c:pt idx="8">
                  <c:v>3.843197540353574E-2</c:v>
                </c:pt>
                <c:pt idx="9">
                  <c:v>4.0737893927747883E-2</c:v>
                </c:pt>
                <c:pt idx="10">
                  <c:v>3.3820138355111454E-2</c:v>
                </c:pt>
              </c:numCache>
            </c:numRef>
          </c:val>
          <c:extLst>
            <c:ext xmlns:c16="http://schemas.microsoft.com/office/drawing/2014/chart" uri="{C3380CC4-5D6E-409C-BE32-E72D297353CC}">
              <c16:uniqueId val="{00000000-4C6C-4D15-BC70-5136F9794415}"/>
            </c:ext>
          </c:extLst>
        </c:ser>
        <c:ser>
          <c:idx val="1"/>
          <c:order val="1"/>
          <c:tx>
            <c:strRef>
              <c:f>Sheet1!$C$1</c:f>
              <c:strCache>
                <c:ptCount val="1"/>
                <c:pt idx="0">
                  <c:v>1-3</c:v>
                </c:pt>
              </c:strCache>
            </c:strRef>
          </c:tx>
          <c:spPr>
            <a:solidFill>
              <a:srgbClr val="FF6347"/>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Sheet1!$C$2:$C$12</c:f>
              <c:numCache>
                <c:formatCode>0%</c:formatCode>
                <c:ptCount val="11"/>
                <c:pt idx="1">
                  <c:v>0.11837048424289008</c:v>
                </c:pt>
                <c:pt idx="2">
                  <c:v>0.10146041506533436</c:v>
                </c:pt>
                <c:pt idx="3">
                  <c:v>0.13297463489623365</c:v>
                </c:pt>
                <c:pt idx="4">
                  <c:v>5.764796310530361E-2</c:v>
                </c:pt>
              </c:numCache>
            </c:numRef>
          </c:val>
          <c:extLst>
            <c:ext xmlns:c16="http://schemas.microsoft.com/office/drawing/2014/chart" uri="{C3380CC4-5D6E-409C-BE32-E72D297353CC}">
              <c16:uniqueId val="{00000001-4C6C-4D15-BC70-5136F9794415}"/>
            </c:ext>
          </c:extLst>
        </c:ser>
        <c:ser>
          <c:idx val="2"/>
          <c:order val="2"/>
          <c:tx>
            <c:strRef>
              <c:f>Sheet1!$D$1</c:f>
              <c:strCache>
                <c:ptCount val="1"/>
                <c:pt idx="0">
                  <c:v>4-6</c:v>
                </c:pt>
              </c:strCache>
            </c:strRef>
          </c:tx>
          <c:spPr>
            <a:solidFill>
              <a:srgbClr val="FF0000"/>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Sheet1!$D$2:$D$12</c:f>
              <c:numCache>
                <c:formatCode>General</c:formatCode>
                <c:ptCount val="11"/>
                <c:pt idx="4" formatCode="0%">
                  <c:v>5.764796310530361E-2</c:v>
                </c:pt>
                <c:pt idx="5" formatCode="0%">
                  <c:v>7.1483474250576481E-2</c:v>
                </c:pt>
                <c:pt idx="6" formatCode="0%">
                  <c:v>7.2252113758647193E-2</c:v>
                </c:pt>
                <c:pt idx="7" formatCode="0%">
                  <c:v>5.2267486548808612E-2</c:v>
                </c:pt>
              </c:numCache>
            </c:numRef>
          </c:val>
          <c:extLst>
            <c:ext xmlns:c16="http://schemas.microsoft.com/office/drawing/2014/chart" uri="{C3380CC4-5D6E-409C-BE32-E72D297353CC}">
              <c16:uniqueId val="{00000002-4C6C-4D15-BC70-5136F9794415}"/>
            </c:ext>
          </c:extLst>
        </c:ser>
        <c:ser>
          <c:idx val="3"/>
          <c:order val="3"/>
          <c:tx>
            <c:strRef>
              <c:f>Sheet1!$E$1</c:f>
              <c:strCache>
                <c:ptCount val="1"/>
                <c:pt idx="0">
                  <c:v>7-10</c:v>
                </c:pt>
              </c:strCache>
            </c:strRef>
          </c:tx>
          <c:spPr>
            <a:solidFill>
              <a:srgbClr val="B22222"/>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Sheet1!$E$2:$E$12</c:f>
              <c:numCache>
                <c:formatCode>General</c:formatCode>
                <c:ptCount val="11"/>
                <c:pt idx="7" formatCode="0%">
                  <c:v>5.2267486548808612E-2</c:v>
                </c:pt>
                <c:pt idx="8" formatCode="0%">
                  <c:v>3.843197540353574E-2</c:v>
                </c:pt>
                <c:pt idx="9" formatCode="0%">
                  <c:v>4.0737893927747883E-2</c:v>
                </c:pt>
                <c:pt idx="10" formatCode="0%">
                  <c:v>3.3820138355111454E-2</c:v>
                </c:pt>
              </c:numCache>
            </c:numRef>
          </c:val>
          <c:extLst>
            <c:ext xmlns:c16="http://schemas.microsoft.com/office/drawing/2014/chart" uri="{C3380CC4-5D6E-409C-BE32-E72D297353CC}">
              <c16:uniqueId val="{00000003-4C6C-4D15-BC70-5136F9794415}"/>
            </c:ext>
          </c:extLst>
        </c:ser>
        <c:dLbls>
          <c:showLegendKey val="0"/>
          <c:showVal val="0"/>
          <c:showCatName val="0"/>
          <c:showSerName val="0"/>
          <c:showPercent val="0"/>
          <c:showBubbleSize val="0"/>
        </c:dLbls>
        <c:axId val="728115728"/>
        <c:axId val="728111464"/>
      </c:areaChart>
      <c:catAx>
        <c:axId val="728115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lumOff val="50000"/>
                  </a:schemeClr>
                </a:solidFill>
                <a:latin typeface="+mn-lt"/>
                <a:ea typeface="+mn-ea"/>
                <a:cs typeface="+mn-cs"/>
              </a:defRPr>
            </a:pPr>
            <a:endParaRPr lang="en-US"/>
          </a:p>
        </c:txPr>
        <c:crossAx val="728111464"/>
        <c:crosses val="autoZero"/>
        <c:auto val="1"/>
        <c:lblAlgn val="ctr"/>
        <c:lblOffset val="100"/>
        <c:noMultiLvlLbl val="0"/>
      </c:catAx>
      <c:valAx>
        <c:axId val="728111464"/>
        <c:scaling>
          <c:orientation val="minMax"/>
          <c:max val="0.25"/>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28115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0</c:v>
                </c:pt>
              </c:strCache>
            </c:strRef>
          </c:tx>
          <c:spPr>
            <a:solidFill>
              <a:schemeClr val="tx1">
                <a:lumMod val="85000"/>
              </a:schemeClr>
            </a:solidFill>
            <a:ln>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Sheet1!$B$2:$B$12</c:f>
              <c:numCache>
                <c:formatCode>0%</c:formatCode>
                <c:ptCount val="11"/>
                <c:pt idx="0">
                  <c:v>0.23065364387678436</c:v>
                </c:pt>
                <c:pt idx="1">
                  <c:v>0.13223140495867769</c:v>
                </c:pt>
                <c:pt idx="2">
                  <c:v>0.10067618332081142</c:v>
                </c:pt>
                <c:pt idx="3">
                  <c:v>0.14124718256949662</c:v>
                </c:pt>
                <c:pt idx="4">
                  <c:v>6.3110443275732522E-2</c:v>
                </c:pt>
                <c:pt idx="5">
                  <c:v>9.3163035311795636E-2</c:v>
                </c:pt>
                <c:pt idx="6">
                  <c:v>8.7152516904583019E-2</c:v>
                </c:pt>
                <c:pt idx="7">
                  <c:v>4.7332832456799395E-2</c:v>
                </c:pt>
                <c:pt idx="8">
                  <c:v>3.9819684447783624E-2</c:v>
                </c:pt>
                <c:pt idx="9">
                  <c:v>3.3809166040571E-2</c:v>
                </c:pt>
                <c:pt idx="10">
                  <c:v>3.0803906836964687E-2</c:v>
                </c:pt>
              </c:numCache>
            </c:numRef>
          </c:val>
          <c:extLst>
            <c:ext xmlns:c16="http://schemas.microsoft.com/office/drawing/2014/chart" uri="{C3380CC4-5D6E-409C-BE32-E72D297353CC}">
              <c16:uniqueId val="{00000000-CBA3-40F6-851C-128B9FD67796}"/>
            </c:ext>
          </c:extLst>
        </c:ser>
        <c:ser>
          <c:idx val="1"/>
          <c:order val="1"/>
          <c:tx>
            <c:strRef>
              <c:f>Sheet1!$C$1</c:f>
              <c:strCache>
                <c:ptCount val="1"/>
                <c:pt idx="0">
                  <c:v>1-3</c:v>
                </c:pt>
              </c:strCache>
            </c:strRef>
          </c:tx>
          <c:spPr>
            <a:solidFill>
              <a:srgbClr val="FF6347"/>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Sheet1!$C$2:$C$12</c:f>
              <c:numCache>
                <c:formatCode>0%</c:formatCode>
                <c:ptCount val="11"/>
                <c:pt idx="1">
                  <c:v>0.13223140495867769</c:v>
                </c:pt>
                <c:pt idx="2">
                  <c:v>0.10067618332081142</c:v>
                </c:pt>
                <c:pt idx="3">
                  <c:v>0.14124718256949662</c:v>
                </c:pt>
                <c:pt idx="4">
                  <c:v>6.3110443275732522E-2</c:v>
                </c:pt>
              </c:numCache>
            </c:numRef>
          </c:val>
          <c:extLst>
            <c:ext xmlns:c16="http://schemas.microsoft.com/office/drawing/2014/chart" uri="{C3380CC4-5D6E-409C-BE32-E72D297353CC}">
              <c16:uniqueId val="{00000001-CBA3-40F6-851C-128B9FD67796}"/>
            </c:ext>
          </c:extLst>
        </c:ser>
        <c:ser>
          <c:idx val="2"/>
          <c:order val="2"/>
          <c:tx>
            <c:strRef>
              <c:f>Sheet1!$D$1</c:f>
              <c:strCache>
                <c:ptCount val="1"/>
                <c:pt idx="0">
                  <c:v>4-6</c:v>
                </c:pt>
              </c:strCache>
            </c:strRef>
          </c:tx>
          <c:spPr>
            <a:solidFill>
              <a:srgbClr val="FF0000"/>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Sheet1!$D$2:$D$12</c:f>
              <c:numCache>
                <c:formatCode>General</c:formatCode>
                <c:ptCount val="11"/>
                <c:pt idx="4" formatCode="0%">
                  <c:v>6.3110443275732522E-2</c:v>
                </c:pt>
                <c:pt idx="5" formatCode="0%">
                  <c:v>9.3163035311795636E-2</c:v>
                </c:pt>
                <c:pt idx="6" formatCode="0%">
                  <c:v>8.7152516904583019E-2</c:v>
                </c:pt>
                <c:pt idx="7" formatCode="0%">
                  <c:v>4.7332832456799395E-2</c:v>
                </c:pt>
              </c:numCache>
            </c:numRef>
          </c:val>
          <c:extLst>
            <c:ext xmlns:c16="http://schemas.microsoft.com/office/drawing/2014/chart" uri="{C3380CC4-5D6E-409C-BE32-E72D297353CC}">
              <c16:uniqueId val="{00000002-CBA3-40F6-851C-128B9FD67796}"/>
            </c:ext>
          </c:extLst>
        </c:ser>
        <c:ser>
          <c:idx val="3"/>
          <c:order val="3"/>
          <c:tx>
            <c:strRef>
              <c:f>Sheet1!$E$1</c:f>
              <c:strCache>
                <c:ptCount val="1"/>
                <c:pt idx="0">
                  <c:v>7-10</c:v>
                </c:pt>
              </c:strCache>
            </c:strRef>
          </c:tx>
          <c:spPr>
            <a:solidFill>
              <a:srgbClr val="B22222"/>
            </a:solidFill>
            <a:ln w="25400">
              <a:noFill/>
            </a:ln>
            <a:effectLst/>
          </c:spPr>
          <c:cat>
            <c:numRef>
              <c:f>Sheet1!$A$2:$A$12</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Sheet1!$E$2:$E$12</c:f>
              <c:numCache>
                <c:formatCode>General</c:formatCode>
                <c:ptCount val="11"/>
                <c:pt idx="7" formatCode="0%">
                  <c:v>4.7332832456799395E-2</c:v>
                </c:pt>
                <c:pt idx="8" formatCode="0%">
                  <c:v>3.9819684447783624E-2</c:v>
                </c:pt>
                <c:pt idx="9" formatCode="0%">
                  <c:v>3.3809166040571E-2</c:v>
                </c:pt>
                <c:pt idx="10" formatCode="0%">
                  <c:v>3.0803906836964687E-2</c:v>
                </c:pt>
              </c:numCache>
            </c:numRef>
          </c:val>
          <c:extLst>
            <c:ext xmlns:c16="http://schemas.microsoft.com/office/drawing/2014/chart" uri="{C3380CC4-5D6E-409C-BE32-E72D297353CC}">
              <c16:uniqueId val="{00000003-CBA3-40F6-851C-128B9FD67796}"/>
            </c:ext>
          </c:extLst>
        </c:ser>
        <c:dLbls>
          <c:showLegendKey val="0"/>
          <c:showVal val="0"/>
          <c:showCatName val="0"/>
          <c:showSerName val="0"/>
          <c:showPercent val="0"/>
          <c:showBubbleSize val="0"/>
        </c:dLbls>
        <c:axId val="728115728"/>
        <c:axId val="728111464"/>
      </c:areaChart>
      <c:catAx>
        <c:axId val="7281157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lumOff val="50000"/>
                  </a:schemeClr>
                </a:solidFill>
                <a:latin typeface="+mn-lt"/>
                <a:ea typeface="+mn-ea"/>
                <a:cs typeface="+mn-cs"/>
              </a:defRPr>
            </a:pPr>
            <a:endParaRPr lang="en-US"/>
          </a:p>
        </c:txPr>
        <c:crossAx val="728111464"/>
        <c:crosses val="autoZero"/>
        <c:auto val="1"/>
        <c:lblAlgn val="ctr"/>
        <c:lblOffset val="100"/>
        <c:noMultiLvlLbl val="0"/>
      </c:catAx>
      <c:valAx>
        <c:axId val="728111464"/>
        <c:scaling>
          <c:orientation val="minMax"/>
          <c:max val="0.30000000000000004"/>
        </c:scaling>
        <c:delete val="0"/>
        <c:axPos val="l"/>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2811572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lumMod val="50000"/>
              <a:lumOff val="50000"/>
            </a:schemeClr>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DCI</c:v>
                </c:pt>
              </c:strCache>
            </c:strRef>
          </c:tx>
          <c:spPr>
            <a:solidFill>
              <a:srgbClr val="000080"/>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Teens</c:v>
                </c:pt>
                <c:pt idx="1">
                  <c:v>Millennials</c:v>
                </c:pt>
                <c:pt idx="2">
                  <c:v>Gen X</c:v>
                </c:pt>
                <c:pt idx="3">
                  <c:v>Boomers</c:v>
                </c:pt>
              </c:strCache>
            </c:strRef>
          </c:cat>
          <c:val>
            <c:numRef>
              <c:f>Sheet1!$B$2:$B$5</c:f>
              <c:numCache>
                <c:formatCode>0.0</c:formatCode>
                <c:ptCount val="4"/>
                <c:pt idx="0">
                  <c:v>2.67</c:v>
                </c:pt>
                <c:pt idx="1">
                  <c:v>3.41</c:v>
                </c:pt>
                <c:pt idx="2">
                  <c:v>2.66</c:v>
                </c:pt>
                <c:pt idx="3">
                  <c:v>2.17</c:v>
                </c:pt>
              </c:numCache>
            </c:numRef>
          </c:val>
          <c:extLst>
            <c:ext xmlns:c16="http://schemas.microsoft.com/office/drawing/2014/chart" uri="{C3380CC4-5D6E-409C-BE32-E72D297353CC}">
              <c16:uniqueId val="{00000000-BFCC-407D-852F-846C5432D5ED}"/>
            </c:ext>
          </c:extLst>
        </c:ser>
        <c:dLbls>
          <c:showLegendKey val="0"/>
          <c:showVal val="1"/>
          <c:showCatName val="0"/>
          <c:showSerName val="0"/>
          <c:showPercent val="0"/>
          <c:showBubbleSize val="0"/>
        </c:dLbls>
        <c:gapWidth val="50"/>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scaling>
        <c:delete val="1"/>
        <c:axPos val="l"/>
        <c:numFmt formatCode="0.0" sourceLinked="1"/>
        <c:majorTickMark val="out"/>
        <c:minorTickMark val="none"/>
        <c:tickLblPos val="nextTo"/>
        <c:crossAx val="84537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lumMod val="50000"/>
                    <a:lumOff val="50000"/>
                  </a:schemeClr>
                </a:solidFill>
                <a:latin typeface="+mn-lt"/>
                <a:ea typeface="+mn-ea"/>
                <a:cs typeface="+mn-cs"/>
              </a:defRPr>
            </a:pPr>
            <a:r>
              <a:rPr lang="en-US" dirty="0"/>
              <a:t>Timing</a:t>
            </a:r>
            <a:r>
              <a:rPr lang="en-US" baseline="0" dirty="0"/>
              <a:t> of risk</a:t>
            </a:r>
            <a:endParaRPr lang="en-US" dirty="0"/>
          </a:p>
          <a:p>
            <a:pPr>
              <a:defRPr sz="1800"/>
            </a:pPr>
            <a:r>
              <a:rPr lang="en-US" sz="1000" dirty="0"/>
              <a:t>(Base: Any risk)</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Circumstance of pain</c:v>
                </c:pt>
              </c:strCache>
            </c:strRef>
          </c:tx>
          <c:spPr>
            <a:solidFill>
              <a:schemeClr val="accent1"/>
            </a:solidFill>
            <a:ln>
              <a:noFill/>
            </a:ln>
            <a:effectLst/>
          </c:spPr>
          <c:invertIfNegative val="0"/>
          <c:dPt>
            <c:idx val="1"/>
            <c:invertIfNegative val="0"/>
            <c:bubble3D val="0"/>
            <c:spPr>
              <a:solidFill>
                <a:srgbClr val="009E49"/>
              </a:solidFill>
              <a:ln>
                <a:noFill/>
              </a:ln>
              <a:effectLst/>
            </c:spPr>
            <c:extLst>
              <c:ext xmlns:c16="http://schemas.microsoft.com/office/drawing/2014/chart" uri="{C3380CC4-5D6E-409C-BE32-E72D297353CC}">
                <c16:uniqueId val="{00000001-6102-4115-B78A-B5931CB7AF64}"/>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Single point in time</c:v>
                </c:pt>
                <c:pt idx="1">
                  <c:v>Sustained over a period of time</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2-6102-4115-B78A-B5931CB7AF64}"/>
            </c:ext>
          </c:extLst>
        </c:ser>
        <c:dLbls>
          <c:dLblPos val="outEnd"/>
          <c:showLegendKey val="0"/>
          <c:showVal val="1"/>
          <c:showCatName val="0"/>
          <c:showSerName val="0"/>
          <c:showPercent val="0"/>
          <c:showBubbleSize val="0"/>
        </c:dLbls>
        <c:gapWidth val="100"/>
        <c:overlap val="-27"/>
        <c:axId val="535176360"/>
        <c:axId val="535172424"/>
      </c:barChart>
      <c:catAx>
        <c:axId val="535176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crossAx val="535172424"/>
        <c:crosses val="autoZero"/>
        <c:auto val="1"/>
        <c:lblAlgn val="ctr"/>
        <c:lblOffset val="100"/>
        <c:noMultiLvlLbl val="0"/>
      </c:catAx>
      <c:valAx>
        <c:axId val="5351724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35176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a:outerShdw blurRad="50800" dist="38100" algn="l" rotWithShape="0">
        <a:prstClr val="black">
          <a:alpha val="40000"/>
        </a:prstClr>
      </a:outerShdw>
    </a:effectLst>
  </c:spPr>
  <c:txPr>
    <a:bodyPr/>
    <a:lstStyle/>
    <a:p>
      <a:pPr>
        <a:defRPr sz="1400">
          <a:solidFill>
            <a:schemeClr val="bg1">
              <a:lumMod val="50000"/>
              <a:lumOff val="50000"/>
            </a:schemeClr>
          </a:solidFill>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lumMod val="50000"/>
                    <a:lumOff val="50000"/>
                  </a:schemeClr>
                </a:solidFill>
                <a:latin typeface="+mn-lt"/>
                <a:ea typeface="+mn-ea"/>
                <a:cs typeface="+mn-cs"/>
              </a:defRPr>
            </a:pPr>
            <a:r>
              <a:rPr lang="en-US" dirty="0"/>
              <a:t>Duration of pain</a:t>
            </a:r>
          </a:p>
          <a:p>
            <a:pPr>
              <a:defRPr sz="1800"/>
            </a:pPr>
            <a:r>
              <a:rPr lang="en-US" sz="1000" dirty="0"/>
              <a:t>(Base: Any risk)</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Duration of pain</c:v>
                </c:pt>
              </c:strCache>
            </c:strRef>
          </c:tx>
          <c:spPr>
            <a:solidFill>
              <a:schemeClr val="accent1"/>
            </a:solidFill>
            <a:ln>
              <a:noFill/>
            </a:ln>
            <a:effectLst/>
          </c:spPr>
          <c:invertIfNegative val="0"/>
          <c:dPt>
            <c:idx val="1"/>
            <c:invertIfNegative val="0"/>
            <c:bubble3D val="0"/>
            <c:spPr>
              <a:solidFill>
                <a:srgbClr val="009E49"/>
              </a:solidFill>
              <a:ln>
                <a:noFill/>
              </a:ln>
              <a:effectLst/>
            </c:spPr>
            <c:extLst>
              <c:ext xmlns:c16="http://schemas.microsoft.com/office/drawing/2014/chart" uri="{C3380CC4-5D6E-409C-BE32-E72D297353CC}">
                <c16:uniqueId val="{00000002-56D8-4AD7-A742-0E7678B0F4E4}"/>
              </c:ext>
            </c:extLst>
          </c:dPt>
          <c:dPt>
            <c:idx val="2"/>
            <c:invertIfNegative val="0"/>
            <c:bubble3D val="0"/>
            <c:spPr>
              <a:solidFill>
                <a:srgbClr val="0072C6"/>
              </a:solidFill>
              <a:ln>
                <a:noFill/>
              </a:ln>
              <a:effectLst/>
            </c:spPr>
            <c:extLst>
              <c:ext xmlns:c16="http://schemas.microsoft.com/office/drawing/2014/chart" uri="{C3380CC4-5D6E-409C-BE32-E72D297353CC}">
                <c16:uniqueId val="{00000001-56D8-4AD7-A742-0E7678B0F4E4}"/>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Less Than A Day</c:v>
                </c:pt>
                <c:pt idx="1">
                  <c:v>Multiple Days/A Week Or More</c:v>
                </c:pt>
                <c:pt idx="2">
                  <c:v>Still Feel</c:v>
                </c:pt>
              </c:strCache>
            </c:strRef>
          </c:cat>
          <c:val>
            <c:numRef>
              <c:f>Sheet1!$B$2:$B$4</c:f>
              <c:numCache>
                <c:formatCode>0%</c:formatCode>
                <c:ptCount val="3"/>
                <c:pt idx="0">
                  <c:v>0.5</c:v>
                </c:pt>
                <c:pt idx="1">
                  <c:v>0.41</c:v>
                </c:pt>
                <c:pt idx="2">
                  <c:v>0.09</c:v>
                </c:pt>
              </c:numCache>
            </c:numRef>
          </c:val>
          <c:extLst>
            <c:ext xmlns:c16="http://schemas.microsoft.com/office/drawing/2014/chart" uri="{C3380CC4-5D6E-409C-BE32-E72D297353CC}">
              <c16:uniqueId val="{00000000-56D8-4AD7-A742-0E7678B0F4E4}"/>
            </c:ext>
          </c:extLst>
        </c:ser>
        <c:dLbls>
          <c:dLblPos val="outEnd"/>
          <c:showLegendKey val="0"/>
          <c:showVal val="1"/>
          <c:showCatName val="0"/>
          <c:showSerName val="0"/>
          <c:showPercent val="0"/>
          <c:showBubbleSize val="0"/>
        </c:dLbls>
        <c:gapWidth val="100"/>
        <c:overlap val="-27"/>
        <c:axId val="535176360"/>
        <c:axId val="535172424"/>
      </c:barChart>
      <c:catAx>
        <c:axId val="535176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crossAx val="535172424"/>
        <c:crosses val="autoZero"/>
        <c:auto val="1"/>
        <c:lblAlgn val="ctr"/>
        <c:lblOffset val="100"/>
        <c:noMultiLvlLbl val="0"/>
      </c:catAx>
      <c:valAx>
        <c:axId val="5351724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35176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a:outerShdw blurRad="50800" dist="38100" algn="l" rotWithShape="0">
        <a:prstClr val="black">
          <a:alpha val="40000"/>
        </a:prstClr>
      </a:outerShdw>
    </a:effectLst>
  </c:spPr>
  <c:txPr>
    <a:bodyPr/>
    <a:lstStyle/>
    <a:p>
      <a:pPr>
        <a:defRPr sz="1400">
          <a:solidFill>
            <a:schemeClr val="bg1">
              <a:lumMod val="50000"/>
              <a:lumOff val="50000"/>
            </a:schemeClr>
          </a:solidFill>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rgbClr val="000000">
                    <a:lumMod val="50000"/>
                    <a:lumOff val="50000"/>
                  </a:srgbClr>
                </a:solidFill>
                <a:latin typeface="+mn-lt"/>
                <a:ea typeface="+mn-ea"/>
                <a:cs typeface="+mn-cs"/>
              </a:defRPr>
            </a:pPr>
            <a:r>
              <a:rPr lang="en-US" dirty="0"/>
              <a:t>Problem resolution</a:t>
            </a:r>
          </a:p>
          <a:p>
            <a:pPr marL="0" marR="0" lvl="0" indent="0" algn="ctr" defTabSz="914400" rtl="0" eaLnBrk="1" fontAlgn="auto" latinLnBrk="0" hangingPunct="1">
              <a:lnSpc>
                <a:spcPct val="100000"/>
              </a:lnSpc>
              <a:spcBef>
                <a:spcPts val="0"/>
              </a:spcBef>
              <a:spcAft>
                <a:spcPts val="0"/>
              </a:spcAft>
              <a:buClrTx/>
              <a:buSzTx/>
              <a:buFontTx/>
              <a:buNone/>
              <a:tabLst/>
              <a:defRPr sz="1800">
                <a:solidFill>
                  <a:srgbClr val="000000">
                    <a:lumMod val="50000"/>
                    <a:lumOff val="50000"/>
                  </a:srgbClr>
                </a:solidFill>
              </a:defRPr>
            </a:pPr>
            <a:r>
              <a:rPr lang="en-US" sz="1000" b="0" i="0" baseline="0" dirty="0">
                <a:effectLst/>
              </a:rPr>
              <a:t>(Base: Any risk)</a:t>
            </a:r>
            <a:endParaRPr lang="en-US" sz="10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1200" spc="0" baseline="0">
              <a:solidFill>
                <a:srgbClr val="000000">
                  <a:lumMod val="50000"/>
                  <a:lumOff val="50000"/>
                </a:srgb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Problem resolution</c:v>
                </c:pt>
              </c:strCache>
            </c:strRef>
          </c:tx>
          <c:spPr>
            <a:solidFill>
              <a:schemeClr val="accent1"/>
            </a:solidFill>
            <a:ln>
              <a:noFill/>
            </a:ln>
            <a:effectLst/>
          </c:spPr>
          <c:invertIfNegative val="0"/>
          <c:dPt>
            <c:idx val="1"/>
            <c:invertIfNegative val="0"/>
            <c:bubble3D val="0"/>
            <c:spPr>
              <a:solidFill>
                <a:srgbClr val="009E49"/>
              </a:solidFill>
              <a:ln>
                <a:noFill/>
              </a:ln>
              <a:effectLst/>
            </c:spPr>
            <c:extLst>
              <c:ext xmlns:c16="http://schemas.microsoft.com/office/drawing/2014/chart" uri="{C3380CC4-5D6E-409C-BE32-E72D297353CC}">
                <c16:uniqueId val="{00000001-7818-4968-A659-9258717B4816}"/>
              </c:ext>
            </c:extLst>
          </c:dPt>
          <c:dPt>
            <c:idx val="2"/>
            <c:invertIfNegative val="0"/>
            <c:bubble3D val="0"/>
            <c:spPr>
              <a:solidFill>
                <a:srgbClr val="0072C6"/>
              </a:solidFill>
              <a:ln>
                <a:noFill/>
              </a:ln>
              <a:effectLst/>
            </c:spPr>
            <c:extLst>
              <c:ext xmlns:c16="http://schemas.microsoft.com/office/drawing/2014/chart" uri="{C3380CC4-5D6E-409C-BE32-E72D297353CC}">
                <c16:uniqueId val="{00000003-7818-4968-A659-9258717B4816}"/>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Unsure</c:v>
                </c:pt>
              </c:strCache>
            </c:strRef>
          </c:cat>
          <c:val>
            <c:numRef>
              <c:f>Sheet1!$B$2:$B$4</c:f>
              <c:numCache>
                <c:formatCode>0%</c:formatCode>
                <c:ptCount val="3"/>
                <c:pt idx="0">
                  <c:v>0.57999999999999996</c:v>
                </c:pt>
                <c:pt idx="1">
                  <c:v>0.19</c:v>
                </c:pt>
                <c:pt idx="2">
                  <c:v>0.23</c:v>
                </c:pt>
              </c:numCache>
            </c:numRef>
          </c:val>
          <c:extLst>
            <c:ext xmlns:c16="http://schemas.microsoft.com/office/drawing/2014/chart" uri="{C3380CC4-5D6E-409C-BE32-E72D297353CC}">
              <c16:uniqueId val="{00000004-7818-4968-A659-9258717B4816}"/>
            </c:ext>
          </c:extLst>
        </c:ser>
        <c:dLbls>
          <c:dLblPos val="outEnd"/>
          <c:showLegendKey val="0"/>
          <c:showVal val="1"/>
          <c:showCatName val="0"/>
          <c:showSerName val="0"/>
          <c:showPercent val="0"/>
          <c:showBubbleSize val="0"/>
        </c:dLbls>
        <c:gapWidth val="100"/>
        <c:overlap val="-27"/>
        <c:axId val="535176360"/>
        <c:axId val="535172424"/>
      </c:barChart>
      <c:catAx>
        <c:axId val="535176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crossAx val="535172424"/>
        <c:crosses val="autoZero"/>
        <c:auto val="1"/>
        <c:lblAlgn val="ctr"/>
        <c:lblOffset val="100"/>
        <c:noMultiLvlLbl val="0"/>
      </c:catAx>
      <c:valAx>
        <c:axId val="5351724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35176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a:outerShdw blurRad="50800" dist="38100" algn="l" rotWithShape="0">
        <a:prstClr val="black">
          <a:alpha val="40000"/>
        </a:prstClr>
      </a:outerShdw>
    </a:effectLst>
  </c:spPr>
  <c:txPr>
    <a:bodyPr/>
    <a:lstStyle/>
    <a:p>
      <a:pPr>
        <a:defRPr sz="1400">
          <a:solidFill>
            <a:schemeClr val="bg1">
              <a:lumMod val="50000"/>
              <a:lumOff val="50000"/>
            </a:schemeClr>
          </a:solidFill>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lumMod val="50000"/>
                    <a:lumOff val="50000"/>
                  </a:schemeClr>
                </a:solidFill>
                <a:latin typeface="+mn-lt"/>
                <a:ea typeface="+mn-ea"/>
                <a:cs typeface="+mn-cs"/>
              </a:defRPr>
            </a:pPr>
            <a:r>
              <a:rPr lang="en-US" sz="1800" dirty="0"/>
              <a:t>Spread of the pain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Spread of pain</c:v>
                </c:pt>
              </c:strCache>
            </c:strRef>
          </c:tx>
          <c:spPr>
            <a:solidFill>
              <a:schemeClr val="accent1"/>
            </a:solidFill>
            <a:ln>
              <a:noFill/>
            </a:ln>
            <a:effectLst/>
          </c:spPr>
          <c:invertIfNegative val="0"/>
          <c:dPt>
            <c:idx val="1"/>
            <c:invertIfNegative val="0"/>
            <c:bubble3D val="0"/>
            <c:spPr>
              <a:solidFill>
                <a:srgbClr val="009E49"/>
              </a:solidFill>
              <a:ln>
                <a:noFill/>
              </a:ln>
              <a:effectLst/>
            </c:spPr>
            <c:extLst>
              <c:ext xmlns:c16="http://schemas.microsoft.com/office/drawing/2014/chart" uri="{C3380CC4-5D6E-409C-BE32-E72D297353CC}">
                <c16:uniqueId val="{00000001-6102-4115-B78A-B5931CB7AF64}"/>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Affected me</c:v>
                </c:pt>
                <c:pt idx="1">
                  <c:v>Affected me &amp; others</c:v>
                </c:pt>
              </c:strCache>
            </c:strRef>
          </c:cat>
          <c:val>
            <c:numRef>
              <c:f>Sheet1!$B$2:$B$3</c:f>
              <c:numCache>
                <c:formatCode>0%</c:formatCode>
                <c:ptCount val="2"/>
                <c:pt idx="0">
                  <c:v>0.67</c:v>
                </c:pt>
                <c:pt idx="1">
                  <c:v>0.33</c:v>
                </c:pt>
              </c:numCache>
            </c:numRef>
          </c:val>
          <c:extLst>
            <c:ext xmlns:c16="http://schemas.microsoft.com/office/drawing/2014/chart" uri="{C3380CC4-5D6E-409C-BE32-E72D297353CC}">
              <c16:uniqueId val="{00000002-6102-4115-B78A-B5931CB7AF64}"/>
            </c:ext>
          </c:extLst>
        </c:ser>
        <c:dLbls>
          <c:dLblPos val="outEnd"/>
          <c:showLegendKey val="0"/>
          <c:showVal val="1"/>
          <c:showCatName val="0"/>
          <c:showSerName val="0"/>
          <c:showPercent val="0"/>
          <c:showBubbleSize val="0"/>
        </c:dLbls>
        <c:gapWidth val="100"/>
        <c:overlap val="-27"/>
        <c:axId val="535176360"/>
        <c:axId val="535172424"/>
      </c:barChart>
      <c:catAx>
        <c:axId val="535176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crossAx val="535172424"/>
        <c:crosses val="autoZero"/>
        <c:auto val="1"/>
        <c:lblAlgn val="ctr"/>
        <c:lblOffset val="100"/>
        <c:noMultiLvlLbl val="0"/>
      </c:catAx>
      <c:valAx>
        <c:axId val="5351724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35176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a:outerShdw blurRad="50800" dist="38100" algn="l" rotWithShape="0">
        <a:prstClr val="black">
          <a:alpha val="40000"/>
        </a:prstClr>
      </a:outerShdw>
    </a:effectLst>
  </c:spPr>
  <c:txPr>
    <a:bodyPr/>
    <a:lstStyle/>
    <a:p>
      <a:pPr>
        <a:defRPr sz="1400">
          <a:solidFill>
            <a:schemeClr val="bg1">
              <a:lumMod val="50000"/>
              <a:lumOff val="50000"/>
            </a:schemeClr>
          </a:solidFill>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lumMod val="50000"/>
                    <a:lumOff val="50000"/>
                  </a:schemeClr>
                </a:solidFill>
                <a:latin typeface="+mn-lt"/>
                <a:ea typeface="+mn-ea"/>
                <a:cs typeface="+mn-cs"/>
              </a:defRPr>
            </a:pPr>
            <a:r>
              <a:rPr lang="en-US" sz="1800" dirty="0"/>
              <a:t>Emotions</a:t>
            </a:r>
            <a:r>
              <a:rPr lang="en-US" sz="1800" baseline="0" dirty="0"/>
              <a:t> from the pain</a:t>
            </a:r>
            <a:endParaRPr lang="en-US"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Emotions</c:v>
                </c:pt>
              </c:strCache>
            </c:strRef>
          </c:tx>
          <c:spPr>
            <a:solidFill>
              <a:srgbClr val="0072C6"/>
            </a:solidFill>
            <a:ln>
              <a:noFill/>
            </a:ln>
            <a:effectLst/>
          </c:spPr>
          <c:invertIfNegative val="0"/>
          <c:dPt>
            <c:idx val="1"/>
            <c:invertIfNegative val="0"/>
            <c:bubble3D val="0"/>
            <c:spPr>
              <a:solidFill>
                <a:srgbClr val="0072C6"/>
              </a:solidFill>
              <a:ln>
                <a:noFill/>
              </a:ln>
              <a:effectLst/>
            </c:spPr>
            <c:extLst>
              <c:ext xmlns:c16="http://schemas.microsoft.com/office/drawing/2014/chart" uri="{C3380CC4-5D6E-409C-BE32-E72D297353CC}">
                <c16:uniqueId val="{00000001-A785-4CD6-8A83-EEF016E60E05}"/>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Angry</c:v>
                </c:pt>
                <c:pt idx="1">
                  <c:v>Irritable</c:v>
                </c:pt>
                <c:pt idx="2">
                  <c:v>Frustrated</c:v>
                </c:pt>
                <c:pt idx="3">
                  <c:v>Disappointed</c:v>
                </c:pt>
                <c:pt idx="4">
                  <c:v>Sad</c:v>
                </c:pt>
                <c:pt idx="5">
                  <c:v>Scared</c:v>
                </c:pt>
                <c:pt idx="6">
                  <c:v>Anxious</c:v>
                </c:pt>
                <c:pt idx="7">
                  <c:v>Helpless</c:v>
                </c:pt>
                <c:pt idx="8">
                  <c:v>Alone</c:v>
                </c:pt>
                <c:pt idx="9">
                  <c:v>Overwhelmed</c:v>
                </c:pt>
                <c:pt idx="10">
                  <c:v>Panic</c:v>
                </c:pt>
              </c:strCache>
            </c:strRef>
          </c:cat>
          <c:val>
            <c:numRef>
              <c:f>Sheet1!$B$2:$B$12</c:f>
              <c:numCache>
                <c:formatCode>0%</c:formatCode>
                <c:ptCount val="11"/>
                <c:pt idx="0">
                  <c:v>0.78</c:v>
                </c:pt>
                <c:pt idx="1">
                  <c:v>0.55000000000000004</c:v>
                </c:pt>
                <c:pt idx="2">
                  <c:v>0.48</c:v>
                </c:pt>
                <c:pt idx="3">
                  <c:v>0.46</c:v>
                </c:pt>
                <c:pt idx="4">
                  <c:v>0.44</c:v>
                </c:pt>
                <c:pt idx="5">
                  <c:v>0.39</c:v>
                </c:pt>
                <c:pt idx="6">
                  <c:v>0.36</c:v>
                </c:pt>
                <c:pt idx="7">
                  <c:v>0.34</c:v>
                </c:pt>
                <c:pt idx="8">
                  <c:v>0.32</c:v>
                </c:pt>
                <c:pt idx="9">
                  <c:v>0.32</c:v>
                </c:pt>
                <c:pt idx="10">
                  <c:v>0.31</c:v>
                </c:pt>
              </c:numCache>
            </c:numRef>
          </c:val>
          <c:extLst>
            <c:ext xmlns:c16="http://schemas.microsoft.com/office/drawing/2014/chart" uri="{C3380CC4-5D6E-409C-BE32-E72D297353CC}">
              <c16:uniqueId val="{00000002-A785-4CD6-8A83-EEF016E60E05}"/>
            </c:ext>
          </c:extLst>
        </c:ser>
        <c:dLbls>
          <c:dLblPos val="outEnd"/>
          <c:showLegendKey val="0"/>
          <c:showVal val="1"/>
          <c:showCatName val="0"/>
          <c:showSerName val="0"/>
          <c:showPercent val="0"/>
          <c:showBubbleSize val="0"/>
        </c:dLbls>
        <c:gapWidth val="100"/>
        <c:overlap val="50"/>
        <c:axId val="535176360"/>
        <c:axId val="535172424"/>
      </c:barChart>
      <c:catAx>
        <c:axId val="5351763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crossAx val="535172424"/>
        <c:crosses val="autoZero"/>
        <c:auto val="1"/>
        <c:lblAlgn val="ctr"/>
        <c:lblOffset val="100"/>
        <c:noMultiLvlLbl val="0"/>
      </c:catAx>
      <c:valAx>
        <c:axId val="53517242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35176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a:outerShdw blurRad="50800" dist="38100" algn="l" rotWithShape="0">
        <a:prstClr val="black">
          <a:alpha val="40000"/>
        </a:prstClr>
      </a:outerShdw>
    </a:effectLst>
  </c:spPr>
  <c:txPr>
    <a:bodyPr/>
    <a:lstStyle/>
    <a:p>
      <a:pPr>
        <a:defRPr sz="1400">
          <a:solidFill>
            <a:schemeClr val="bg1">
              <a:lumMod val="50000"/>
              <a:lumOff val="50000"/>
            </a:schemeClr>
          </a:solidFill>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bg1">
                    <a:lumMod val="50000"/>
                    <a:lumOff val="50000"/>
                  </a:schemeClr>
                </a:solidFill>
                <a:latin typeface="+mn-lt"/>
                <a:ea typeface="+mn-ea"/>
                <a:cs typeface="+mn-cs"/>
              </a:defRPr>
            </a:pPr>
            <a:r>
              <a:rPr lang="en-US" sz="1800" dirty="0"/>
              <a:t>Worried it will happen again</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bg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Worry it will happen again</c:v>
                </c:pt>
              </c:strCache>
            </c:strRef>
          </c:tx>
          <c:spPr>
            <a:solidFill>
              <a:schemeClr val="accent1"/>
            </a:solidFill>
            <a:ln>
              <a:noFill/>
            </a:ln>
            <a:effectLst/>
          </c:spPr>
          <c:invertIfNegative val="0"/>
          <c:dPt>
            <c:idx val="1"/>
            <c:invertIfNegative val="0"/>
            <c:bubble3D val="0"/>
            <c:spPr>
              <a:solidFill>
                <a:srgbClr val="009E49"/>
              </a:solidFill>
              <a:ln>
                <a:noFill/>
              </a:ln>
              <a:effectLst/>
            </c:spPr>
            <c:extLst>
              <c:ext xmlns:c16="http://schemas.microsoft.com/office/drawing/2014/chart" uri="{C3380CC4-5D6E-409C-BE32-E72D297353CC}">
                <c16:uniqueId val="{00000001-F674-42B4-9586-531A5435B25D}"/>
              </c:ext>
            </c:extLst>
          </c:dPt>
          <c:dPt>
            <c:idx val="2"/>
            <c:invertIfNegative val="0"/>
            <c:bubble3D val="0"/>
            <c:spPr>
              <a:solidFill>
                <a:srgbClr val="0072C6"/>
              </a:solidFill>
              <a:ln>
                <a:noFill/>
              </a:ln>
              <a:effectLst/>
            </c:spPr>
            <c:extLst>
              <c:ext xmlns:c16="http://schemas.microsoft.com/office/drawing/2014/chart" uri="{C3380CC4-5D6E-409C-BE32-E72D297353CC}">
                <c16:uniqueId val="{00000003-F674-42B4-9586-531A5435B25D}"/>
              </c:ext>
            </c:extLst>
          </c:dPt>
          <c:dLbls>
            <c:spPr>
              <a:noFill/>
              <a:ln>
                <a:noFill/>
              </a:ln>
              <a:effectLst/>
            </c:spPr>
            <c:txPr>
              <a:bodyPr rot="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Not at all, slightly worried</c:v>
                </c:pt>
                <c:pt idx="1">
                  <c:v>Somewhat worried</c:v>
                </c:pt>
                <c:pt idx="2">
                  <c:v>Extremely, very worried</c:v>
                </c:pt>
              </c:strCache>
            </c:strRef>
          </c:cat>
          <c:val>
            <c:numRef>
              <c:f>Sheet1!$B$2:$B$4</c:f>
              <c:numCache>
                <c:formatCode>0%</c:formatCode>
                <c:ptCount val="3"/>
                <c:pt idx="0">
                  <c:v>0.52</c:v>
                </c:pt>
                <c:pt idx="1">
                  <c:v>0.26</c:v>
                </c:pt>
                <c:pt idx="2">
                  <c:v>0.22</c:v>
                </c:pt>
              </c:numCache>
            </c:numRef>
          </c:val>
          <c:extLst>
            <c:ext xmlns:c16="http://schemas.microsoft.com/office/drawing/2014/chart" uri="{C3380CC4-5D6E-409C-BE32-E72D297353CC}">
              <c16:uniqueId val="{00000004-F674-42B4-9586-531A5435B25D}"/>
            </c:ext>
          </c:extLst>
        </c:ser>
        <c:dLbls>
          <c:dLblPos val="outEnd"/>
          <c:showLegendKey val="0"/>
          <c:showVal val="1"/>
          <c:showCatName val="0"/>
          <c:showSerName val="0"/>
          <c:showPercent val="0"/>
          <c:showBubbleSize val="0"/>
        </c:dLbls>
        <c:gapWidth val="100"/>
        <c:overlap val="-27"/>
        <c:axId val="535176360"/>
        <c:axId val="535172424"/>
      </c:barChart>
      <c:catAx>
        <c:axId val="535176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lumMod val="50000"/>
                    <a:lumOff val="50000"/>
                  </a:schemeClr>
                </a:solidFill>
                <a:latin typeface="+mn-lt"/>
                <a:ea typeface="+mn-ea"/>
                <a:cs typeface="+mn-cs"/>
              </a:defRPr>
            </a:pPr>
            <a:endParaRPr lang="en-US"/>
          </a:p>
        </c:txPr>
        <c:crossAx val="535172424"/>
        <c:crosses val="autoZero"/>
        <c:auto val="1"/>
        <c:lblAlgn val="ctr"/>
        <c:lblOffset val="100"/>
        <c:noMultiLvlLbl val="0"/>
      </c:catAx>
      <c:valAx>
        <c:axId val="53517242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351763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bg1"/>
      </a:solidFill>
    </a:ln>
    <a:effectLst>
      <a:outerShdw blurRad="50800" dist="38100" algn="l" rotWithShape="0">
        <a:prstClr val="black">
          <a:alpha val="40000"/>
        </a:prstClr>
      </a:outerShdw>
    </a:effectLst>
  </c:spPr>
  <c:txPr>
    <a:bodyPr/>
    <a:lstStyle/>
    <a:p>
      <a:pPr>
        <a:defRPr sz="1400">
          <a:solidFill>
            <a:schemeClr val="bg1">
              <a:lumMod val="50000"/>
              <a:lumOff val="50000"/>
            </a:schemeClr>
          </a:solidFill>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t>Group/Organizational Potential vs. Effectiveness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Effectiveness</c:v>
                </c:pt>
              </c:strCache>
            </c:strRef>
          </c:tx>
          <c:spPr>
            <a:ln w="28575" cap="rnd">
              <a:noFill/>
              <a:round/>
            </a:ln>
            <a:effectLst>
              <a:outerShdw blurRad="76200" dir="18900000" sy="23000" kx="-1200000" algn="bl" rotWithShape="0">
                <a:srgbClr val="009E49">
                  <a:alpha val="20000"/>
                </a:srgbClr>
              </a:outerShdw>
            </a:effectLst>
          </c:spPr>
          <c:marker>
            <c:symbol val="circle"/>
            <c:size val="30"/>
            <c:spPr>
              <a:solidFill>
                <a:srgbClr val="002050"/>
              </a:solidFill>
              <a:ln w="9525">
                <a:solidFill>
                  <a:schemeClr val="tx1">
                    <a:alpha val="94000"/>
                  </a:schemeClr>
                </a:solidFill>
              </a:ln>
              <a:effectLst/>
            </c:spPr>
          </c:marker>
          <c:dLbls>
            <c:dLbl>
              <c:idx val="0"/>
              <c:layout>
                <c:manualLayout>
                  <c:x val="6.5181573596792162E-3"/>
                  <c:y val="-4.7664426784614883E-2"/>
                </c:manualLayout>
              </c:layout>
              <c:tx>
                <c:rich>
                  <a:bodyPr rot="0" spcFirstLastPara="1" vertOverflow="ellipsis" vert="horz" wrap="square" anchor="ctr" anchorCtr="1"/>
                  <a:lstStyle/>
                  <a:p>
                    <a:pPr algn="l">
                      <a:defRPr sz="1197" b="0" i="0" u="none" strike="noStrike" kern="1200" baseline="0">
                        <a:solidFill>
                          <a:schemeClr val="tx1"/>
                        </a:solidFill>
                        <a:latin typeface="+mn-lt"/>
                        <a:ea typeface="+mn-ea"/>
                        <a:cs typeface="+mn-cs"/>
                      </a:defRPr>
                    </a:pPr>
                    <a:r>
                      <a:rPr lang="en-US" dirty="0">
                        <a:solidFill>
                          <a:schemeClr val="tx1"/>
                        </a:solidFill>
                      </a:rPr>
                      <a:t>Internet service providers</a:t>
                    </a:r>
                  </a:p>
                </c:rich>
              </c:tx>
              <c:spPr>
                <a:noFill/>
                <a:ln>
                  <a:noFill/>
                </a:ln>
                <a:effectLst/>
              </c:spPr>
              <c:txPr>
                <a:bodyPr rot="0" spcFirstLastPara="1" vertOverflow="ellipsis" vert="horz" wrap="square" anchor="ctr" anchorCtr="1"/>
                <a:lstStyle/>
                <a:p>
                  <a:pPr algn="l">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231397137027841"/>
                      <c:h val="8.6612755581478226E-2"/>
                    </c:manualLayout>
                  </c15:layout>
                </c:ext>
                <c:ext xmlns:c16="http://schemas.microsoft.com/office/drawing/2014/chart" uri="{C3380CC4-5D6E-409C-BE32-E72D297353CC}">
                  <c16:uniqueId val="{00000000-FE56-4BE8-BF80-1302AA3FD4AA}"/>
                </c:ext>
              </c:extLst>
            </c:dLbl>
            <c:dLbl>
              <c:idx val="1"/>
              <c:layout>
                <c:manualLayout>
                  <c:x val="2.941041763003378E-2"/>
                  <c:y val="-7.4498500187476654E-2"/>
                </c:manualLayout>
              </c:layout>
              <c:tx>
                <c:rich>
                  <a:bodyPr/>
                  <a:lstStyle/>
                  <a:p>
                    <a:fld id="{52F05143-A7FB-4D1A-85ED-721D7838C05E}"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E56-4BE8-BF80-1302AA3FD4AA}"/>
                </c:ext>
              </c:extLst>
            </c:dLbl>
            <c:dLbl>
              <c:idx val="2"/>
              <c:layout>
                <c:manualLayout>
                  <c:x val="2.0147731180683484E-2"/>
                  <c:y val="1.9852987126609083E-2"/>
                </c:manualLayout>
              </c:layout>
              <c:tx>
                <c:rich>
                  <a:bodyPr rot="0" spcFirstLastPara="1" vertOverflow="ellipsis" vert="horz" wrap="square" anchor="ctr" anchorCtr="1"/>
                  <a:lstStyle/>
                  <a:p>
                    <a:pPr algn="l">
                      <a:defRPr sz="1197" b="0" i="0" u="none" strike="noStrike" kern="1200" baseline="0">
                        <a:solidFill>
                          <a:schemeClr val="tx1"/>
                        </a:solidFill>
                        <a:latin typeface="+mn-lt"/>
                        <a:ea typeface="+mn-ea"/>
                        <a:cs typeface="+mn-cs"/>
                      </a:defRPr>
                    </a:pPr>
                    <a:r>
                      <a:rPr lang="en-US" dirty="0">
                        <a:solidFill>
                          <a:schemeClr val="tx1"/>
                        </a:solidFill>
                      </a:rPr>
                      <a:t>Mobile phone companies</a:t>
                    </a:r>
                  </a:p>
                </c:rich>
              </c:tx>
              <c:spPr>
                <a:noFill/>
                <a:ln>
                  <a:noFill/>
                </a:ln>
                <a:effectLst/>
              </c:spPr>
              <c:txPr>
                <a:bodyPr rot="0" spcFirstLastPara="1" vertOverflow="ellipsis" vert="horz" wrap="square" anchor="ctr" anchorCtr="1"/>
                <a:lstStyle/>
                <a:p>
                  <a:pPr algn="l">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layout>
                    <c:manualLayout>
                      <c:w val="0.24761254644293876"/>
                      <c:h val="8.6612819937618588E-2"/>
                    </c:manualLayout>
                  </c15:layout>
                </c:ext>
                <c:ext xmlns:c16="http://schemas.microsoft.com/office/drawing/2014/chart" uri="{C3380CC4-5D6E-409C-BE32-E72D297353CC}">
                  <c16:uniqueId val="{00000002-FE56-4BE8-BF80-1302AA3FD4AA}"/>
                </c:ext>
              </c:extLst>
            </c:dLbl>
            <c:dLbl>
              <c:idx val="3"/>
              <c:layout>
                <c:manualLayout>
                  <c:x val="-0.12318919495361307"/>
                  <c:y val="-0.11309640982377203"/>
                </c:manualLayout>
              </c:layout>
              <c:tx>
                <c:rich>
                  <a:bodyPr/>
                  <a:lstStyle/>
                  <a:p>
                    <a:fld id="{D63BB99B-037A-4D72-BDFA-17D8BB232CFD}"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E56-4BE8-BF80-1302AA3FD4AA}"/>
                </c:ext>
              </c:extLst>
            </c:dLbl>
            <c:dLbl>
              <c:idx val="4"/>
              <c:layout>
                <c:manualLayout>
                  <c:x val="2.8569383296901027E-3"/>
                  <c:y val="2.8905761779777529E-2"/>
                </c:manualLayout>
              </c:layout>
              <c:tx>
                <c:rich>
                  <a:bodyPr/>
                  <a:lstStyle/>
                  <a:p>
                    <a:r>
                      <a:rPr lang="en-US" dirty="0"/>
                      <a:t>Online</a:t>
                    </a:r>
                    <a:r>
                      <a:rPr lang="en-US" baseline="0" dirty="0"/>
                      <a:t> communities</a:t>
                    </a:r>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56-4BE8-BF80-1302AA3FD4AA}"/>
                </c:ext>
              </c:extLst>
            </c:dLbl>
            <c:dLbl>
              <c:idx val="5"/>
              <c:layout>
                <c:manualLayout>
                  <c:x val="1.0807805730455233E-2"/>
                  <c:y val="-4.4601846644169482E-2"/>
                </c:manualLayout>
              </c:layout>
              <c:tx>
                <c:rich>
                  <a:bodyPr/>
                  <a:lstStyle/>
                  <a:p>
                    <a:fld id="{24373BD8-879E-4780-BB0C-6D449C3BE276}"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FE56-4BE8-BF80-1302AA3FD4AA}"/>
                </c:ext>
              </c:extLst>
            </c:dLbl>
            <c:dLbl>
              <c:idx val="6"/>
              <c:layout>
                <c:manualLayout>
                  <c:x val="9.0383453714397877E-2"/>
                  <c:y val="-3.60471434885744E-2"/>
                </c:manualLayout>
              </c:layout>
              <c:tx>
                <c:rich>
                  <a:bodyPr/>
                  <a:lstStyle/>
                  <a:p>
                    <a:fld id="{BC6AB751-FFB2-47E9-85A6-4DB8ECDDB41E}"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19937708230736934"/>
                      <c:h val="4.9521451583161943E-2"/>
                    </c:manualLayout>
                  </c15:layout>
                  <c15:dlblFieldTable/>
                  <c15:showDataLabelsRange val="1"/>
                </c:ext>
                <c:ext xmlns:c16="http://schemas.microsoft.com/office/drawing/2014/chart" uri="{C3380CC4-5D6E-409C-BE32-E72D297353CC}">
                  <c16:uniqueId val="{00000006-FE56-4BE8-BF80-1302AA3FD4AA}"/>
                </c:ext>
              </c:extLst>
            </c:dLbl>
            <c:dLbl>
              <c:idx val="7"/>
              <c:layout>
                <c:manualLayout>
                  <c:x val="-5.1643601834420613E-2"/>
                  <c:y val="-0.14211329052618424"/>
                </c:manualLayout>
              </c:layout>
              <c:tx>
                <c:rich>
                  <a:bodyPr/>
                  <a:lstStyle/>
                  <a:p>
                    <a:r>
                      <a:rPr lang="en-US" dirty="0"/>
                      <a:t>Teachers</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E56-4BE8-BF80-1302AA3FD4AA}"/>
                </c:ext>
              </c:extLst>
            </c:dLbl>
            <c:dLbl>
              <c:idx val="8"/>
              <c:layout>
                <c:manualLayout>
                  <c:x val="2.6040399729358159E-2"/>
                  <c:y val="-2.1289331021122449E-2"/>
                </c:manualLayout>
              </c:layout>
              <c:tx>
                <c:rich>
                  <a:bodyPr/>
                  <a:lstStyle/>
                  <a:p>
                    <a:fld id="{B206491D-39CB-4141-80FF-81FA2AC9C4FD}"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E56-4BE8-BF80-1302AA3FD4AA}"/>
                </c:ext>
              </c:extLst>
            </c:dLbl>
            <c:dLbl>
              <c:idx val="9"/>
              <c:layout>
                <c:manualLayout>
                  <c:x val="-0.21548867012421458"/>
                  <c:y val="-1.0440296525434321E-2"/>
                </c:manualLayout>
              </c:layout>
              <c:tx>
                <c:rich>
                  <a:bodyPr/>
                  <a:lstStyle/>
                  <a:p>
                    <a:fld id="{AD88E348-5CC7-41A2-85F3-845BD10D486B}"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FE56-4BE8-BF80-1302AA3FD4AA}"/>
                </c:ext>
              </c:extLst>
            </c:dLbl>
            <c:dLbl>
              <c:idx val="10"/>
              <c:layout>
                <c:manualLayout>
                  <c:x val="2.8714135743642486E-2"/>
                  <c:y val="-2.9890794900637511E-2"/>
                </c:manualLayout>
              </c:layout>
              <c:tx>
                <c:rich>
                  <a:bodyPr/>
                  <a:lstStyle/>
                  <a:p>
                    <a:r>
                      <a:rPr lang="en-US" dirty="0"/>
                      <a:t>Other</a:t>
                    </a:r>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E56-4BE8-BF80-1302AA3FD4AA}"/>
                </c:ext>
              </c:extLst>
            </c:dLbl>
            <c:dLbl>
              <c:idx val="11"/>
              <c:layout>
                <c:manualLayout>
                  <c:x val="6.2803168212985122E-2"/>
                  <c:y val="2.7346183103151726E-2"/>
                </c:manualLayout>
              </c:layout>
              <c:tx>
                <c:rich>
                  <a:bodyPr/>
                  <a:lstStyle/>
                  <a:p>
                    <a:fld id="{1C63A9E0-211B-42E5-8BA3-A634B326F916}"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E56-4BE8-BF80-1302AA3FD4AA}"/>
                </c:ext>
              </c:extLst>
            </c:dLbl>
            <c:dLbl>
              <c:idx val="12"/>
              <c:layout>
                <c:manualLayout>
                  <c:x val="0"/>
                  <c:y val="3.7290249686115932E-2"/>
                </c:manualLayout>
              </c:layout>
              <c:tx>
                <c:rich>
                  <a:bodyPr/>
                  <a:lstStyle/>
                  <a:p>
                    <a:fld id="{674474CD-7BB6-47EC-BC9C-3BABF4FE7FC6}"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FE56-4BE8-BF80-1302AA3FD4AA}"/>
                </c:ext>
              </c:extLst>
            </c:dLbl>
            <c:dLbl>
              <c:idx val="13"/>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E56-4BE8-BF80-1302AA3FD4AA}"/>
                </c:ext>
              </c:extLst>
            </c:dLbl>
            <c:dLbl>
              <c:idx val="14"/>
              <c:layout>
                <c:manualLayout>
                  <c:x val="-3.0635691811212815E-3"/>
                  <c:y val="7.7066516017972833E-2"/>
                </c:manualLayout>
              </c:layout>
              <c:tx>
                <c:rich>
                  <a:bodyPr/>
                  <a:lstStyle/>
                  <a:p>
                    <a:fld id="{BC6C34B8-47A2-44B6-A8EA-AFC488E0D902}"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FE56-4BE8-BF80-1302AA3FD4AA}"/>
                </c:ext>
              </c:extLst>
            </c:dLbl>
            <c:dLbl>
              <c:idx val="15"/>
              <c:layout>
                <c:manualLayout>
                  <c:x val="-4.5769213635194518E-2"/>
                  <c:y val="7.4580499372231865E-2"/>
                </c:manualLayout>
              </c:layout>
              <c:tx>
                <c:rich>
                  <a:bodyPr/>
                  <a:lstStyle/>
                  <a:p>
                    <a:fld id="{3B1889EA-9D0B-44AE-9450-9100B24F5159}"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E56-4BE8-BF80-1302AA3FD4AA}"/>
                </c:ext>
              </c:extLst>
            </c:dLbl>
            <c:dLbl>
              <c:idx val="16"/>
              <c:layout>
                <c:manualLayout>
                  <c:x val="1.9913199677287937E-2"/>
                  <c:y val="2.2374149811669557E-2"/>
                </c:manualLayout>
              </c:layout>
              <c:tx>
                <c:rich>
                  <a:bodyPr/>
                  <a:lstStyle/>
                  <a:p>
                    <a:fld id="{D1257C54-640F-4B83-A091-26C4E00A9AF6}" type="CELLRANGE">
                      <a:rPr lang="en-US" dirty="0"/>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0-FE56-4BE8-BF80-1302AA3FD4AA}"/>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50000"/>
                        </a:schemeClr>
                      </a:solidFill>
                      <a:round/>
                    </a:ln>
                    <a:effectLst/>
                  </c:spPr>
                </c15:leaderLines>
              </c:ext>
            </c:extLst>
          </c:dLbls>
          <c:xVal>
            <c:numRef>
              <c:f>Sheet1!$A$2:$A$18</c:f>
              <c:numCache>
                <c:formatCode>0%</c:formatCode>
                <c:ptCount val="17"/>
                <c:pt idx="0">
                  <c:v>0.16200000000000001</c:v>
                </c:pt>
                <c:pt idx="1">
                  <c:v>3.4000000000000002E-2</c:v>
                </c:pt>
                <c:pt idx="2">
                  <c:v>1.7999999999999999E-2</c:v>
                </c:pt>
                <c:pt idx="3">
                  <c:v>0.11799999999999999</c:v>
                </c:pt>
                <c:pt idx="4">
                  <c:v>0.11899999999999999</c:v>
                </c:pt>
                <c:pt idx="5">
                  <c:v>0.23899999999999999</c:v>
                </c:pt>
                <c:pt idx="6">
                  <c:v>1.2E-2</c:v>
                </c:pt>
                <c:pt idx="7">
                  <c:v>1.7000000000000001E-2</c:v>
                </c:pt>
                <c:pt idx="8">
                  <c:v>0.158</c:v>
                </c:pt>
                <c:pt idx="9">
                  <c:v>9.4E-2</c:v>
                </c:pt>
                <c:pt idx="10">
                  <c:v>2.8000000000000001E-2</c:v>
                </c:pt>
              </c:numCache>
            </c:numRef>
          </c:xVal>
          <c:yVal>
            <c:numRef>
              <c:f>Sheet1!$B$2:$B$18</c:f>
              <c:numCache>
                <c:formatCode>0%</c:formatCode>
                <c:ptCount val="17"/>
                <c:pt idx="0">
                  <c:v>0.156</c:v>
                </c:pt>
                <c:pt idx="1">
                  <c:v>0.04</c:v>
                </c:pt>
                <c:pt idx="2">
                  <c:v>1.7999999999999999E-2</c:v>
                </c:pt>
                <c:pt idx="3">
                  <c:v>0.113</c:v>
                </c:pt>
                <c:pt idx="4">
                  <c:v>0.114</c:v>
                </c:pt>
                <c:pt idx="5">
                  <c:v>0.246</c:v>
                </c:pt>
                <c:pt idx="6">
                  <c:v>1.2999999999999999E-2</c:v>
                </c:pt>
                <c:pt idx="7">
                  <c:v>1.9E-2</c:v>
                </c:pt>
                <c:pt idx="8">
                  <c:v>0.13400000000000001</c:v>
                </c:pt>
                <c:pt idx="9">
                  <c:v>0.115</c:v>
                </c:pt>
                <c:pt idx="10">
                  <c:v>3.4000000000000002E-2</c:v>
                </c:pt>
              </c:numCache>
            </c:numRef>
          </c:yVal>
          <c:smooth val="0"/>
          <c:extLst>
            <c:ext xmlns:c15="http://schemas.microsoft.com/office/drawing/2012/chart" uri="{02D57815-91ED-43cb-92C2-25804820EDAC}">
              <c15:datalabelsRange>
                <c15:f>Sheet1!$C$2:$C$18</c15:f>
                <c15:dlblRangeCache>
                  <c:ptCount val="17"/>
                  <c:pt idx="0">
                    <c:v>ISP</c:v>
                  </c:pt>
                  <c:pt idx="1">
                    <c:v>Local government</c:v>
                  </c:pt>
                  <c:pt idx="2">
                    <c:v>Mobile phone companies</c:v>
                  </c:pt>
                  <c:pt idx="3">
                    <c:v>National government</c:v>
                  </c:pt>
                  <c:pt idx="4">
                    <c:v>Online communities (e.g., social media groups, forums, blogs, newsgroups, etc…)</c:v>
                  </c:pt>
                  <c:pt idx="5">
                    <c:v>Parents</c:v>
                  </c:pt>
                  <c:pt idx="6">
                    <c:v>School administrators</c:v>
                  </c:pt>
                  <c:pt idx="7">
                    <c:v>School teachers</c:v>
                  </c:pt>
                  <c:pt idx="8">
                    <c:v>Social media companies</c:v>
                  </c:pt>
                  <c:pt idx="9">
                    <c:v>Software companies</c:v>
                  </c:pt>
                  <c:pt idx="10">
                    <c:v>Other (please specify)</c:v>
                  </c:pt>
                </c15:dlblRangeCache>
              </c15:datalabelsRange>
            </c:ext>
            <c:ext xmlns:c16="http://schemas.microsoft.com/office/drawing/2014/chart" uri="{C3380CC4-5D6E-409C-BE32-E72D297353CC}">
              <c16:uniqueId val="{00000011-FE56-4BE8-BF80-1302AA3FD4AA}"/>
            </c:ext>
          </c:extLst>
        </c:ser>
        <c:dLbls>
          <c:showLegendKey val="0"/>
          <c:showVal val="0"/>
          <c:showCatName val="0"/>
          <c:showSerName val="0"/>
          <c:showPercent val="0"/>
          <c:showBubbleSize val="0"/>
        </c:dLbls>
        <c:axId val="384630808"/>
        <c:axId val="384633104"/>
      </c:scatterChart>
      <c:valAx>
        <c:axId val="384630808"/>
        <c:scaling>
          <c:orientation val="minMax"/>
          <c:max val="0.30000000000000004"/>
        </c:scaling>
        <c:delete val="0"/>
        <c:axPos val="b"/>
        <c:title>
          <c:tx>
            <c:rich>
              <a:bodyPr rot="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r>
                  <a:rPr lang="en-US" dirty="0"/>
                  <a:t>POTENTIAL</a:t>
                </a:r>
              </a:p>
            </c:rich>
          </c:tx>
          <c:layout>
            <c:manualLayout>
              <c:xMode val="edge"/>
              <c:yMode val="edge"/>
              <c:x val="0.61816645468349374"/>
              <c:y val="0.93628472222222225"/>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384633104"/>
        <c:crosses val="autoZero"/>
        <c:crossBetween val="midCat"/>
      </c:valAx>
      <c:valAx>
        <c:axId val="384633104"/>
        <c:scaling>
          <c:orientation val="minMax"/>
          <c:max val="0.30000000000000004"/>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r>
                  <a:rPr lang="en-US" dirty="0"/>
                  <a:t>EFFECTIVENESS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384630808"/>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DCI 2016-2018</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2270766361622032E-2"/>
          <c:y val="0.11408129364859136"/>
          <c:w val="0.96580672339619678"/>
          <c:h val="0.80684918341382117"/>
        </c:manualLayout>
      </c:layout>
      <c:stockChart>
        <c:ser>
          <c:idx val="0"/>
          <c:order val="0"/>
          <c:tx>
            <c:strRef>
              <c:f>Sheet1!$B$1</c:f>
              <c:strCache>
                <c:ptCount val="1"/>
                <c:pt idx="0">
                  <c:v>2017</c:v>
                </c:pt>
              </c:strCache>
            </c:strRef>
          </c:tx>
          <c:spPr>
            <a:ln w="28575" cap="rnd">
              <a:noFill/>
              <a:round/>
            </a:ln>
            <a:effectLst/>
          </c:spPr>
          <c:marker>
            <c:symbol val="circle"/>
            <c:size val="11"/>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UK</c:v>
                </c:pt>
                <c:pt idx="1">
                  <c:v>US</c:v>
                </c:pt>
                <c:pt idx="2">
                  <c:v>FR</c:v>
                </c:pt>
                <c:pt idx="3">
                  <c:v>BE</c:v>
                </c:pt>
                <c:pt idx="4">
                  <c:v>DE</c:v>
                </c:pt>
                <c:pt idx="5">
                  <c:v>MY</c:v>
                </c:pt>
                <c:pt idx="6">
                  <c:v>IN</c:v>
                </c:pt>
                <c:pt idx="7">
                  <c:v>CA</c:v>
                </c:pt>
                <c:pt idx="8">
                  <c:v>IT</c:v>
                </c:pt>
                <c:pt idx="9">
                  <c:v>SG</c:v>
                </c:pt>
                <c:pt idx="10">
                  <c:v>IE</c:v>
                </c:pt>
                <c:pt idx="11">
                  <c:v>MX</c:v>
                </c:pt>
                <c:pt idx="12">
                  <c:v>BR</c:v>
                </c:pt>
                <c:pt idx="13">
                  <c:v>TU</c:v>
                </c:pt>
                <c:pt idx="14">
                  <c:v>VN</c:v>
                </c:pt>
                <c:pt idx="15">
                  <c:v>RU</c:v>
                </c:pt>
                <c:pt idx="16">
                  <c:v>HU</c:v>
                </c:pt>
                <c:pt idx="17">
                  <c:v>CO</c:v>
                </c:pt>
                <c:pt idx="18">
                  <c:v>AR </c:v>
                </c:pt>
                <c:pt idx="19">
                  <c:v>CL</c:v>
                </c:pt>
                <c:pt idx="20">
                  <c:v>PE</c:v>
                </c:pt>
                <c:pt idx="21">
                  <c:v>SA</c:v>
                </c:pt>
              </c:strCache>
            </c:strRef>
          </c:cat>
          <c:val>
            <c:numRef>
              <c:f>Sheet1!$B$2:$B$23</c:f>
              <c:numCache>
                <c:formatCode>General</c:formatCode>
                <c:ptCount val="22"/>
                <c:pt idx="0">
                  <c:v>51</c:v>
                </c:pt>
                <c:pt idx="1">
                  <c:v>61</c:v>
                </c:pt>
                <c:pt idx="2">
                  <c:v>58</c:v>
                </c:pt>
                <c:pt idx="3">
                  <c:v>61</c:v>
                </c:pt>
                <c:pt idx="4">
                  <c:v>65</c:v>
                </c:pt>
                <c:pt idx="5">
                  <c:v>56</c:v>
                </c:pt>
                <c:pt idx="6">
                  <c:v>61</c:v>
                </c:pt>
                <c:pt idx="8">
                  <c:v>63</c:v>
                </c:pt>
                <c:pt idx="10">
                  <c:v>64</c:v>
                </c:pt>
                <c:pt idx="11">
                  <c:v>71</c:v>
                </c:pt>
                <c:pt idx="12">
                  <c:v>71</c:v>
                </c:pt>
                <c:pt idx="13">
                  <c:v>72</c:v>
                </c:pt>
                <c:pt idx="14">
                  <c:v>71</c:v>
                </c:pt>
                <c:pt idx="15">
                  <c:v>75</c:v>
                </c:pt>
                <c:pt idx="16">
                  <c:v>73</c:v>
                </c:pt>
                <c:pt idx="17">
                  <c:v>77</c:v>
                </c:pt>
                <c:pt idx="18">
                  <c:v>75</c:v>
                </c:pt>
                <c:pt idx="19">
                  <c:v>73</c:v>
                </c:pt>
                <c:pt idx="20">
                  <c:v>78</c:v>
                </c:pt>
                <c:pt idx="21">
                  <c:v>77</c:v>
                </c:pt>
              </c:numCache>
            </c:numRef>
          </c:val>
          <c:smooth val="0"/>
          <c:extLst>
            <c:ext xmlns:c16="http://schemas.microsoft.com/office/drawing/2014/chart" uri="{C3380CC4-5D6E-409C-BE32-E72D297353CC}">
              <c16:uniqueId val="{00000000-EDBC-4BE1-93F4-93831BC8846A}"/>
            </c:ext>
          </c:extLst>
        </c:ser>
        <c:ser>
          <c:idx val="1"/>
          <c:order val="1"/>
          <c:tx>
            <c:strRef>
              <c:f>Sheet1!$C$1</c:f>
              <c:strCache>
                <c:ptCount val="1"/>
                <c:pt idx="0">
                  <c:v>2016</c:v>
                </c:pt>
              </c:strCache>
            </c:strRef>
          </c:tx>
          <c:spPr>
            <a:ln w="28575" cap="rnd">
              <a:no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UK</c:v>
                </c:pt>
                <c:pt idx="1">
                  <c:v>US</c:v>
                </c:pt>
                <c:pt idx="2">
                  <c:v>FR</c:v>
                </c:pt>
                <c:pt idx="3">
                  <c:v>BE</c:v>
                </c:pt>
                <c:pt idx="4">
                  <c:v>DE</c:v>
                </c:pt>
                <c:pt idx="5">
                  <c:v>MY</c:v>
                </c:pt>
                <c:pt idx="6">
                  <c:v>IN</c:v>
                </c:pt>
                <c:pt idx="7">
                  <c:v>CA</c:v>
                </c:pt>
                <c:pt idx="8">
                  <c:v>IT</c:v>
                </c:pt>
                <c:pt idx="9">
                  <c:v>SG</c:v>
                </c:pt>
                <c:pt idx="10">
                  <c:v>IE</c:v>
                </c:pt>
                <c:pt idx="11">
                  <c:v>MX</c:v>
                </c:pt>
                <c:pt idx="12">
                  <c:v>BR</c:v>
                </c:pt>
                <c:pt idx="13">
                  <c:v>TU</c:v>
                </c:pt>
                <c:pt idx="14">
                  <c:v>VN</c:v>
                </c:pt>
                <c:pt idx="15">
                  <c:v>RU</c:v>
                </c:pt>
                <c:pt idx="16">
                  <c:v>HU</c:v>
                </c:pt>
                <c:pt idx="17">
                  <c:v>CO</c:v>
                </c:pt>
                <c:pt idx="18">
                  <c:v>AR </c:v>
                </c:pt>
                <c:pt idx="19">
                  <c:v>CL</c:v>
                </c:pt>
                <c:pt idx="20">
                  <c:v>PE</c:v>
                </c:pt>
                <c:pt idx="21">
                  <c:v>SA</c:v>
                </c:pt>
              </c:strCache>
            </c:strRef>
          </c:cat>
          <c:val>
            <c:numRef>
              <c:f>Sheet1!$C$2:$C$23</c:f>
              <c:numCache>
                <c:formatCode>General</c:formatCode>
                <c:ptCount val="22"/>
                <c:pt idx="0">
                  <c:v>45</c:v>
                </c:pt>
                <c:pt idx="1">
                  <c:v>56</c:v>
                </c:pt>
                <c:pt idx="2">
                  <c:v>60</c:v>
                </c:pt>
                <c:pt idx="3">
                  <c:v>59</c:v>
                </c:pt>
                <c:pt idx="4">
                  <c:v>62</c:v>
                </c:pt>
                <c:pt idx="6">
                  <c:v>63</c:v>
                </c:pt>
                <c:pt idx="11">
                  <c:v>76</c:v>
                </c:pt>
                <c:pt idx="12">
                  <c:v>71</c:v>
                </c:pt>
                <c:pt idx="13">
                  <c:v>71</c:v>
                </c:pt>
                <c:pt idx="15">
                  <c:v>74</c:v>
                </c:pt>
                <c:pt idx="19">
                  <c:v>72</c:v>
                </c:pt>
                <c:pt idx="21">
                  <c:v>78</c:v>
                </c:pt>
              </c:numCache>
            </c:numRef>
          </c:val>
          <c:smooth val="0"/>
          <c:extLst>
            <c:ext xmlns:c16="http://schemas.microsoft.com/office/drawing/2014/chart" uri="{C3380CC4-5D6E-409C-BE32-E72D297353CC}">
              <c16:uniqueId val="{00000001-EDBC-4BE1-93F4-93831BC8846A}"/>
            </c:ext>
          </c:extLst>
        </c:ser>
        <c:ser>
          <c:idx val="2"/>
          <c:order val="2"/>
          <c:tx>
            <c:strRef>
              <c:f>Sheet1!$D$1</c:f>
              <c:strCache>
                <c:ptCount val="1"/>
                <c:pt idx="0">
                  <c:v>2018</c:v>
                </c:pt>
              </c:strCache>
            </c:strRef>
          </c:tx>
          <c:spPr>
            <a:ln w="28575" cap="rnd">
              <a:noFill/>
              <a:round/>
            </a:ln>
            <a:effectLst/>
          </c:spPr>
          <c:marker>
            <c:symbol val="circle"/>
            <c:size val="11"/>
            <c:spPr>
              <a:solidFill>
                <a:srgbClr val="FFB900"/>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UK</c:v>
                </c:pt>
                <c:pt idx="1">
                  <c:v>US</c:v>
                </c:pt>
                <c:pt idx="2">
                  <c:v>FR</c:v>
                </c:pt>
                <c:pt idx="3">
                  <c:v>BE</c:v>
                </c:pt>
                <c:pt idx="4">
                  <c:v>DE</c:v>
                </c:pt>
                <c:pt idx="5">
                  <c:v>MY</c:v>
                </c:pt>
                <c:pt idx="6">
                  <c:v>IN</c:v>
                </c:pt>
                <c:pt idx="7">
                  <c:v>CA</c:v>
                </c:pt>
                <c:pt idx="8">
                  <c:v>IT</c:v>
                </c:pt>
                <c:pt idx="9">
                  <c:v>SG</c:v>
                </c:pt>
                <c:pt idx="10">
                  <c:v>IE</c:v>
                </c:pt>
                <c:pt idx="11">
                  <c:v>MX</c:v>
                </c:pt>
                <c:pt idx="12">
                  <c:v>BR</c:v>
                </c:pt>
                <c:pt idx="13">
                  <c:v>TU</c:v>
                </c:pt>
                <c:pt idx="14">
                  <c:v>VN</c:v>
                </c:pt>
                <c:pt idx="15">
                  <c:v>RU</c:v>
                </c:pt>
                <c:pt idx="16">
                  <c:v>HU</c:v>
                </c:pt>
                <c:pt idx="17">
                  <c:v>CO</c:v>
                </c:pt>
                <c:pt idx="18">
                  <c:v>AR </c:v>
                </c:pt>
                <c:pt idx="19">
                  <c:v>CL</c:v>
                </c:pt>
                <c:pt idx="20">
                  <c:v>PE</c:v>
                </c:pt>
                <c:pt idx="21">
                  <c:v>SA</c:v>
                </c:pt>
              </c:strCache>
            </c:strRef>
          </c:cat>
          <c:val>
            <c:numRef>
              <c:f>Sheet1!$D$2:$D$23</c:f>
              <c:numCache>
                <c:formatCode>General</c:formatCode>
                <c:ptCount val="22"/>
                <c:pt idx="0">
                  <c:v>50</c:v>
                </c:pt>
                <c:pt idx="1">
                  <c:v>51</c:v>
                </c:pt>
                <c:pt idx="2">
                  <c:v>52</c:v>
                </c:pt>
                <c:pt idx="3">
                  <c:v>56</c:v>
                </c:pt>
                <c:pt idx="4">
                  <c:v>57</c:v>
                </c:pt>
                <c:pt idx="5">
                  <c:v>58</c:v>
                </c:pt>
                <c:pt idx="6">
                  <c:v>59</c:v>
                </c:pt>
                <c:pt idx="7">
                  <c:v>60</c:v>
                </c:pt>
                <c:pt idx="8">
                  <c:v>62</c:v>
                </c:pt>
                <c:pt idx="9">
                  <c:v>63</c:v>
                </c:pt>
                <c:pt idx="10">
                  <c:v>68</c:v>
                </c:pt>
                <c:pt idx="11">
                  <c:v>69</c:v>
                </c:pt>
                <c:pt idx="12">
                  <c:v>70</c:v>
                </c:pt>
                <c:pt idx="13">
                  <c:v>71</c:v>
                </c:pt>
                <c:pt idx="14">
                  <c:v>71</c:v>
                </c:pt>
                <c:pt idx="15">
                  <c:v>72</c:v>
                </c:pt>
                <c:pt idx="16">
                  <c:v>72</c:v>
                </c:pt>
                <c:pt idx="17">
                  <c:v>72</c:v>
                </c:pt>
                <c:pt idx="18">
                  <c:v>74</c:v>
                </c:pt>
                <c:pt idx="19">
                  <c:v>75</c:v>
                </c:pt>
                <c:pt idx="20">
                  <c:v>76</c:v>
                </c:pt>
                <c:pt idx="21">
                  <c:v>78</c:v>
                </c:pt>
              </c:numCache>
            </c:numRef>
          </c:val>
          <c:smooth val="0"/>
          <c:extLst>
            <c:ext xmlns:c16="http://schemas.microsoft.com/office/drawing/2014/chart" uri="{C3380CC4-5D6E-409C-BE32-E72D297353CC}">
              <c16:uniqueId val="{00000002-EDBC-4BE1-93F4-93831BC8846A}"/>
            </c:ext>
          </c:extLst>
        </c:ser>
        <c:dLbls>
          <c:showLegendKey val="0"/>
          <c:showVal val="1"/>
          <c:showCatName val="0"/>
          <c:showSerName val="0"/>
          <c:showPercent val="0"/>
          <c:showBubbleSize val="0"/>
        </c:dLbls>
        <c:hiLowLines>
          <c:spPr>
            <a:ln w="88900" cap="rnd" cmpd="sng" algn="ctr">
              <a:solidFill>
                <a:srgbClr val="339933"/>
              </a:solidFill>
              <a:round/>
            </a:ln>
            <a:effectLst/>
          </c:spPr>
        </c:hiLowLines>
        <c:axId val="809969688"/>
        <c:axId val="809970672"/>
      </c:stockChart>
      <c:catAx>
        <c:axId val="8099696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9970672"/>
        <c:crosses val="autoZero"/>
        <c:auto val="1"/>
        <c:lblAlgn val="ctr"/>
        <c:lblOffset val="100"/>
        <c:noMultiLvlLbl val="0"/>
      </c:catAx>
      <c:valAx>
        <c:axId val="809970672"/>
        <c:scaling>
          <c:orientation val="minMax"/>
          <c:max val="80"/>
          <c:min val="42"/>
        </c:scaling>
        <c:delete val="1"/>
        <c:axPos val="l"/>
        <c:numFmt formatCode="General" sourceLinked="1"/>
        <c:majorTickMark val="out"/>
        <c:minorTickMark val="none"/>
        <c:tickLblPos val="nextTo"/>
        <c:crossAx val="809969688"/>
        <c:crosses val="autoZero"/>
        <c:crossBetween val="between"/>
      </c:valAx>
      <c:spPr>
        <a:noFill/>
        <a:ln>
          <a:solidFill>
            <a:schemeClr val="tx1"/>
          </a:solidFill>
        </a:ln>
        <a:effectLst/>
      </c:spPr>
    </c:plotArea>
    <c:legend>
      <c:legendPos val="r"/>
      <c:layout>
        <c:manualLayout>
          <c:xMode val="edge"/>
          <c:yMode val="edge"/>
          <c:x val="0.78732284904533101"/>
          <c:y val="0.56050897232620833"/>
          <c:w val="0.1067023505588425"/>
          <c:h val="0.20691531528711685"/>
        </c:manualLayout>
      </c:layout>
      <c:overlay val="0"/>
      <c:spPr>
        <a:solidFill>
          <a:schemeClr val="tx1">
            <a:lumMod val="95000"/>
          </a:schemeClr>
        </a:solid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0072C6"/>
    </a:solid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r>
              <a:rPr lang="en-US" dirty="0"/>
              <a:t>Level of pain vs. Incidence</a:t>
            </a:r>
            <a:r>
              <a:rPr lang="en-US" baseline="0" dirty="0"/>
              <a:t> of risk (happened to me)</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50000"/>
                </a:schemeClr>
              </a:solidFill>
              <a:latin typeface="+mn-lt"/>
              <a:ea typeface="+mn-ea"/>
              <a:cs typeface="+mn-cs"/>
            </a:defRPr>
          </a:pPr>
          <a:endParaRPr lang="en-US"/>
        </a:p>
      </c:txPr>
    </c:title>
    <c:autoTitleDeleted val="0"/>
    <c:plotArea>
      <c:layout/>
      <c:scatterChart>
        <c:scatterStyle val="lineMarker"/>
        <c:varyColors val="0"/>
        <c:ser>
          <c:idx val="0"/>
          <c:order val="0"/>
          <c:tx>
            <c:strRef>
              <c:f>Sheet1!$B$1</c:f>
              <c:strCache>
                <c:ptCount val="1"/>
                <c:pt idx="0">
                  <c:v>Me</c:v>
                </c:pt>
              </c:strCache>
            </c:strRef>
          </c:tx>
          <c:spPr>
            <a:ln w="28575" cap="rnd">
              <a:noFill/>
              <a:round/>
            </a:ln>
            <a:effectLst>
              <a:outerShdw blurRad="76200" dir="18900000" sy="23000" kx="-1200000" algn="bl" rotWithShape="0">
                <a:srgbClr val="009E49">
                  <a:alpha val="20000"/>
                </a:srgbClr>
              </a:outerShdw>
            </a:effectLst>
          </c:spPr>
          <c:marker>
            <c:symbol val="circle"/>
            <c:size val="20"/>
            <c:spPr>
              <a:solidFill>
                <a:srgbClr val="002050"/>
              </a:solidFill>
              <a:ln w="9525">
                <a:solidFill>
                  <a:schemeClr val="tx1">
                    <a:alpha val="94000"/>
                  </a:schemeClr>
                </a:solidFill>
              </a:ln>
              <a:effectLst/>
            </c:spPr>
          </c:marker>
          <c:dLbls>
            <c:dLbl>
              <c:idx val="0"/>
              <c:layout>
                <c:manualLayout>
                  <c:x val="-1.2925884598599795E-2"/>
                  <c:y val="-2.4800610861142472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EB7C581A-8DFC-41CA-A472-BC8BDB5D3578}" type="CELLRANGE">
                      <a:rPr lang="en-US" baseline="0" dirty="0">
                        <a:solidFill>
                          <a:schemeClr val="tx1"/>
                        </a:solidFill>
                      </a:rPr>
                      <a:pPr>
                        <a:defRPr>
                          <a:solidFill>
                            <a:schemeClr val="tx1"/>
                          </a:solidFill>
                        </a:defRPr>
                      </a:pPr>
                      <a:t>[CELLRANGE]</a:t>
                    </a:fld>
                    <a:r>
                      <a:rPr lang="en-US" baseline="0" dirty="0">
                        <a:solidFill>
                          <a:schemeClr val="tx1"/>
                        </a:solidFill>
                      </a:rPr>
                      <a:t>, </a:t>
                    </a:r>
                    <a:fld id="{29CA2D39-0E3A-46F9-A04B-589C6040E335}" type="YVALUE">
                      <a:rPr lang="en-US" baseline="0" dirty="0">
                        <a:solidFill>
                          <a:schemeClr val="tx1"/>
                        </a:solidFill>
                      </a:rPr>
                      <a:pPr>
                        <a:defRPr>
                          <a:solidFill>
                            <a:schemeClr val="tx1"/>
                          </a:solidFill>
                        </a:defRPr>
                      </a:pPr>
                      <a:t>[Y VALUE]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0.2231397137027841"/>
                      <c:h val="8.6612755581478226E-2"/>
                    </c:manualLayout>
                  </c15:layout>
                  <c15:dlblFieldTable/>
                  <c15:showDataLabelsRange val="1"/>
                </c:ext>
                <c:ext xmlns:c16="http://schemas.microsoft.com/office/drawing/2014/chart" uri="{C3380CC4-5D6E-409C-BE32-E72D297353CC}">
                  <c16:uniqueId val="{00000000-FE56-4BE8-BF80-1302AA3FD4AA}"/>
                </c:ext>
              </c:extLst>
            </c:dLbl>
            <c:dLbl>
              <c:idx val="1"/>
              <c:layout>
                <c:manualLayout>
                  <c:x val="-0.14513683233923461"/>
                  <c:y val="-3.968253968253968E-2"/>
                </c:manualLayout>
              </c:layout>
              <c:tx>
                <c:rich>
                  <a:bodyPr/>
                  <a:lstStyle/>
                  <a:p>
                    <a:fld id="{1846C79E-D824-4187-88F3-11477EA72DE7}"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E56-4BE8-BF80-1302AA3FD4AA}"/>
                </c:ext>
              </c:extLst>
            </c:dLbl>
            <c:dLbl>
              <c:idx val="2"/>
              <c:layout>
                <c:manualLayout>
                  <c:x val="-2.8724313650053949E-2"/>
                  <c:y val="-2.273452572860713E-17"/>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426E7860-703A-4F74-811C-DFF2708A8B8B}" type="CELLRANGE">
                      <a:rPr lang="en-US" dirty="0">
                        <a:solidFill>
                          <a:schemeClr val="tx1"/>
                        </a:solidFill>
                      </a:rPr>
                      <a:pPr>
                        <a:defRPr>
                          <a:solidFill>
                            <a:schemeClr val="tx1"/>
                          </a:solidFill>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24761254644293876"/>
                      <c:h val="8.6612819937618588E-2"/>
                    </c:manualLayout>
                  </c15:layout>
                  <c15:dlblFieldTable/>
                  <c15:showDataLabelsRange val="1"/>
                </c:ext>
                <c:ext xmlns:c16="http://schemas.microsoft.com/office/drawing/2014/chart" uri="{C3380CC4-5D6E-409C-BE32-E72D297353CC}">
                  <c16:uniqueId val="{00000002-FE56-4BE8-BF80-1302AA3FD4AA}"/>
                </c:ext>
              </c:extLst>
            </c:dLbl>
            <c:dLbl>
              <c:idx val="3"/>
              <c:layout>
                <c:manualLayout>
                  <c:x val="-0.19586397024522989"/>
                  <c:y val="1.240079365079365E-2"/>
                </c:manualLayout>
              </c:layout>
              <c:tx>
                <c:rich>
                  <a:bodyPr/>
                  <a:lstStyle/>
                  <a:p>
                    <a:fld id="{6F3C9246-231E-416F-B837-C516554E1411}"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FE56-4BE8-BF80-1302AA3FD4AA}"/>
                </c:ext>
              </c:extLst>
            </c:dLbl>
            <c:dLbl>
              <c:idx val="4"/>
              <c:layout>
                <c:manualLayout>
                  <c:x val="-4.3086470475081446E-3"/>
                  <c:y val="-2.9761904761904809E-2"/>
                </c:manualLayout>
              </c:layout>
              <c:tx>
                <c:rich>
                  <a:bodyPr/>
                  <a:lstStyle/>
                  <a:p>
                    <a:fld id="{A1916A14-F750-4B0B-A6BC-1E6AA6788D36}"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FE56-4BE8-BF80-1302AA3FD4AA}"/>
                </c:ext>
              </c:extLst>
            </c:dLbl>
            <c:dLbl>
              <c:idx val="5"/>
              <c:layout>
                <c:manualLayout>
                  <c:x val="-0.22370495470662016"/>
                  <c:y val="-2.4801489657542808E-2"/>
                </c:manualLayout>
              </c:layout>
              <c:tx>
                <c:rich>
                  <a:bodyPr/>
                  <a:lstStyle/>
                  <a:p>
                    <a:fld id="{A3896DD7-68DC-43D9-A1D8-9AA307F57A30}"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6625632740651225"/>
                      <c:h val="8.6408730158730143E-2"/>
                    </c:manualLayout>
                  </c15:layout>
                  <c15:dlblFieldTable/>
                  <c15:showDataLabelsRange val="1"/>
                </c:ext>
                <c:ext xmlns:c16="http://schemas.microsoft.com/office/drawing/2014/chart" uri="{C3380CC4-5D6E-409C-BE32-E72D297353CC}">
                  <c16:uniqueId val="{00000005-FE56-4BE8-BF80-1302AA3FD4AA}"/>
                </c:ext>
              </c:extLst>
            </c:dLbl>
            <c:dLbl>
              <c:idx val="6"/>
              <c:layout>
                <c:manualLayout>
                  <c:x val="-0.24533594611499701"/>
                  <c:y val="1.7361208755155514E-2"/>
                </c:manualLayout>
              </c:layout>
              <c:tx>
                <c:rich>
                  <a:bodyPr/>
                  <a:lstStyle/>
                  <a:p>
                    <a:fld id="{29B20005-CA84-4855-9869-637F3A63433B}"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layout>
                    <c:manualLayout>
                      <c:w val="0.19937708230736934"/>
                      <c:h val="4.9521451583161943E-2"/>
                    </c:manualLayout>
                  </c15:layout>
                  <c15:dlblFieldTable/>
                  <c15:showDataLabelsRange val="1"/>
                </c:ext>
                <c:ext xmlns:c16="http://schemas.microsoft.com/office/drawing/2014/chart" uri="{C3380CC4-5D6E-409C-BE32-E72D297353CC}">
                  <c16:uniqueId val="{00000006-FE56-4BE8-BF80-1302AA3FD4AA}"/>
                </c:ext>
              </c:extLst>
            </c:dLbl>
            <c:dLbl>
              <c:idx val="7"/>
              <c:layout>
                <c:manualLayout>
                  <c:x val="-0.18096317599533987"/>
                  <c:y val="3.968253968253959E-2"/>
                </c:manualLayout>
              </c:layout>
              <c:tx>
                <c:rich>
                  <a:bodyPr/>
                  <a:lstStyle/>
                  <a:p>
                    <a:fld id="{95BFE6B6-123D-4956-86F6-01235C102E4B}"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FE56-4BE8-BF80-1302AA3FD4AA}"/>
                </c:ext>
              </c:extLst>
            </c:dLbl>
            <c:dLbl>
              <c:idx val="8"/>
              <c:layout>
                <c:manualLayout>
                  <c:x val="-0.10484374482269697"/>
                  <c:y val="-7.4404761904761901E-3"/>
                </c:manualLayout>
              </c:layout>
              <c:tx>
                <c:rich>
                  <a:bodyPr/>
                  <a:lstStyle/>
                  <a:p>
                    <a:fld id="{559689A8-F0BB-460D-BED9-BE9EFF4DE545}"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8-FE56-4BE8-BF80-1302AA3FD4AA}"/>
                </c:ext>
              </c:extLst>
            </c:dLbl>
            <c:dLbl>
              <c:idx val="9"/>
              <c:tx>
                <c:rich>
                  <a:bodyPr/>
                  <a:lstStyle/>
                  <a:p>
                    <a:fld id="{C88C3FCC-2BD3-4242-B306-DD7A9094267F}"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E56-4BE8-BF80-1302AA3FD4AA}"/>
                </c:ext>
              </c:extLst>
            </c:dLbl>
            <c:dLbl>
              <c:idx val="10"/>
              <c:layout>
                <c:manualLayout>
                  <c:x val="-1.0232980193907264E-2"/>
                  <c:y val="-3.9682539682539771E-2"/>
                </c:manualLayout>
              </c:layout>
              <c:tx>
                <c:rich>
                  <a:bodyPr/>
                  <a:lstStyle/>
                  <a:p>
                    <a:fld id="{143A6D15-7956-4BB6-964C-EB372F12BAA7}"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A-FE56-4BE8-BF80-1302AA3FD4AA}"/>
                </c:ext>
              </c:extLst>
            </c:dLbl>
            <c:dLbl>
              <c:idx val="11"/>
              <c:layout>
                <c:manualLayout>
                  <c:x val="-8.6172940950161852E-3"/>
                  <c:y val="-3.2242063492063537E-2"/>
                </c:manualLayout>
              </c:layout>
              <c:tx>
                <c:rich>
                  <a:bodyPr/>
                  <a:lstStyle/>
                  <a:p>
                    <a:fld id="{42F2186D-452A-4347-8980-A678A4539CDE}"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E56-4BE8-BF80-1302AA3FD4AA}"/>
                </c:ext>
              </c:extLst>
            </c:dLbl>
            <c:dLbl>
              <c:idx val="12"/>
              <c:tx>
                <c:rich>
                  <a:bodyPr/>
                  <a:lstStyle/>
                  <a:p>
                    <a:fld id="{D8F7CA4C-B810-4C18-AD55-1A854A82DF4A}"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FE56-4BE8-BF80-1302AA3FD4AA}"/>
                </c:ext>
              </c:extLst>
            </c:dLbl>
            <c:dLbl>
              <c:idx val="13"/>
              <c:layout>
                <c:manualLayout>
                  <c:x val="-0.15368220256227663"/>
                  <c:y val="2.4802563742032245E-3"/>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fld id="{4485DE17-04F1-4048-98F7-4DB86EAFDA10}" type="CELLRANGE">
                      <a:rPr lang="en-US">
                        <a:solidFill>
                          <a:schemeClr val="tx1"/>
                        </a:solidFill>
                      </a:rPr>
                      <a:pPr>
                        <a:defRPr>
                          <a:solidFill>
                            <a:schemeClr val="tx1"/>
                          </a:solidFill>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1177768104997092"/>
                      <c:h val="4.9404761904761896E-2"/>
                    </c:manualLayout>
                  </c15:layout>
                  <c15:dlblFieldTable/>
                  <c15:showDataLabelsRange val="1"/>
                </c:ext>
                <c:ext xmlns:c16="http://schemas.microsoft.com/office/drawing/2014/chart" uri="{C3380CC4-5D6E-409C-BE32-E72D297353CC}">
                  <c16:uniqueId val="{0000000D-FE56-4BE8-BF80-1302AA3FD4AA}"/>
                </c:ext>
              </c:extLst>
            </c:dLbl>
            <c:dLbl>
              <c:idx val="14"/>
              <c:layout>
                <c:manualLayout>
                  <c:x val="-0.16825990482752803"/>
                  <c:y val="3.2242063492063495E-2"/>
                </c:manualLayout>
              </c:layout>
              <c:tx>
                <c:rich>
                  <a:bodyPr/>
                  <a:lstStyle/>
                  <a:p>
                    <a:fld id="{8E578B3E-8C77-4562-B535-15E0437AB29E}"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FE56-4BE8-BF80-1302AA3FD4AA}"/>
                </c:ext>
              </c:extLst>
            </c:dLbl>
            <c:dLbl>
              <c:idx val="15"/>
              <c:layout>
                <c:manualLayout>
                  <c:x val="0"/>
                  <c:y val="1.984126984126984E-2"/>
                </c:manualLayout>
              </c:layout>
              <c:tx>
                <c:rich>
                  <a:bodyPr/>
                  <a:lstStyle/>
                  <a:p>
                    <a:fld id="{746A2718-09A4-422A-AE57-F550731C7A56}"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F-FE56-4BE8-BF80-1302AA3FD4AA}"/>
                </c:ext>
              </c:extLst>
            </c:dLbl>
            <c:dLbl>
              <c:idx val="16"/>
              <c:tx>
                <c:rich>
                  <a:bodyPr/>
                  <a:lstStyle/>
                  <a:p>
                    <a:fld id="{9E0703F4-3F70-4858-A896-065489CEC90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FE56-4BE8-BF80-1302AA3FD4AA}"/>
                </c:ext>
              </c:extLst>
            </c:dLbl>
            <c:dLbl>
              <c:idx val="17"/>
              <c:layout>
                <c:manualLayout>
                  <c:x val="-7.4683215490140314E-2"/>
                  <c:y val="4.7123015873015782E-2"/>
                </c:manualLayout>
              </c:layout>
              <c:tx>
                <c:rich>
                  <a:bodyPr/>
                  <a:lstStyle/>
                  <a:p>
                    <a:fld id="{C037BBAF-441B-47DD-B761-CB2467935BC4}"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EF01-4FEC-BF25-6EFB2DEB80C8}"/>
                </c:ext>
              </c:extLst>
            </c:dLbl>
            <c:dLbl>
              <c:idx val="18"/>
              <c:tx>
                <c:rich>
                  <a:bodyPr/>
                  <a:lstStyle/>
                  <a:p>
                    <a:fld id="{D90C3D23-5648-4DF0-9CEF-B1A4ACCAEE05}"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F01-4FEC-BF25-6EFB2DEB80C8}"/>
                </c:ext>
              </c:extLst>
            </c:dLbl>
            <c:dLbl>
              <c:idx val="19"/>
              <c:tx>
                <c:rich>
                  <a:bodyPr/>
                  <a:lstStyle/>
                  <a:p>
                    <a:fld id="{B1641DD9-C78A-42BB-BB06-0F31183BD76C}"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F01-4FEC-BF25-6EFB2DEB80C8}"/>
                </c:ext>
              </c:extLst>
            </c:dLbl>
            <c:dLbl>
              <c:idx val="20"/>
              <c:tx>
                <c:rich>
                  <a:bodyPr/>
                  <a:lstStyle/>
                  <a:p>
                    <a:fld id="{4C630248-BDE1-4065-B93A-B2524AC27A4B}" type="CELLRANGE">
                      <a:rPr lang="en-US"/>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F01-4FEC-BF25-6EFB2DEB80C8}"/>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Sheet1!$A$2:$A$22</c:f>
              <c:numCache>
                <c:formatCode>0.0</c:formatCode>
                <c:ptCount val="21"/>
                <c:pt idx="0">
                  <c:v>2.3387339343719025</c:v>
                </c:pt>
                <c:pt idx="1">
                  <c:v>2.772636318984973</c:v>
                </c:pt>
                <c:pt idx="2">
                  <c:v>2.9838851310098069</c:v>
                </c:pt>
                <c:pt idx="3">
                  <c:v>3.1285855479396618</c:v>
                </c:pt>
                <c:pt idx="4">
                  <c:v>3.1801130863398024</c:v>
                </c:pt>
                <c:pt idx="5">
                  <c:v>3.2747632676338148</c:v>
                </c:pt>
                <c:pt idx="6">
                  <c:v>3.4024364487321104</c:v>
                </c:pt>
                <c:pt idx="7">
                  <c:v>3.805397541802094</c:v>
                </c:pt>
                <c:pt idx="8">
                  <c:v>3.810313278178957</c:v>
                </c:pt>
                <c:pt idx="9">
                  <c:v>3.8720167729885762</c:v>
                </c:pt>
                <c:pt idx="10">
                  <c:v>3.9993977197392558</c:v>
                </c:pt>
                <c:pt idx="11">
                  <c:v>4.0237169718947197</c:v>
                </c:pt>
                <c:pt idx="12">
                  <c:v>4.0409769449487323</c:v>
                </c:pt>
                <c:pt idx="13">
                  <c:v>4.3916285060448974</c:v>
                </c:pt>
                <c:pt idx="14">
                  <c:v>4.6512132080460296</c:v>
                </c:pt>
                <c:pt idx="15">
                  <c:v>4.971377341390502</c:v>
                </c:pt>
                <c:pt idx="16">
                  <c:v>4.9900202199661914</c:v>
                </c:pt>
                <c:pt idx="17">
                  <c:v>5.1637925836481742</c:v>
                </c:pt>
                <c:pt idx="18">
                  <c:v>5.5163152373056308</c:v>
                </c:pt>
                <c:pt idx="19">
                  <c:v>5.556789208760704</c:v>
                </c:pt>
                <c:pt idx="20">
                  <c:v>5.6532261306762006</c:v>
                </c:pt>
              </c:numCache>
            </c:numRef>
          </c:xVal>
          <c:yVal>
            <c:numRef>
              <c:f>Sheet1!$B$2:$B$22</c:f>
              <c:numCache>
                <c:formatCode>0%</c:formatCode>
                <c:ptCount val="21"/>
                <c:pt idx="0">
                  <c:v>0.39600000000000002</c:v>
                </c:pt>
                <c:pt idx="1">
                  <c:v>0.21</c:v>
                </c:pt>
                <c:pt idx="2">
                  <c:v>0.28399999999999997</c:v>
                </c:pt>
                <c:pt idx="3">
                  <c:v>0.14000000000000001</c:v>
                </c:pt>
                <c:pt idx="4">
                  <c:v>0.188</c:v>
                </c:pt>
                <c:pt idx="5">
                  <c:v>0.16</c:v>
                </c:pt>
                <c:pt idx="6">
                  <c:v>0.12</c:v>
                </c:pt>
                <c:pt idx="7">
                  <c:v>0.109</c:v>
                </c:pt>
                <c:pt idx="8">
                  <c:v>2.5000000000000001E-2</c:v>
                </c:pt>
                <c:pt idx="9">
                  <c:v>0.22800000000000001</c:v>
                </c:pt>
                <c:pt idx="10">
                  <c:v>8.8999999999999996E-2</c:v>
                </c:pt>
                <c:pt idx="11">
                  <c:v>0.16700000000000001</c:v>
                </c:pt>
                <c:pt idx="12">
                  <c:v>0.154</c:v>
                </c:pt>
                <c:pt idx="13">
                  <c:v>6.0999999999999999E-2</c:v>
                </c:pt>
                <c:pt idx="14">
                  <c:v>0.02</c:v>
                </c:pt>
                <c:pt idx="15">
                  <c:v>8.9999999999999993E-3</c:v>
                </c:pt>
                <c:pt idx="16">
                  <c:v>0.13</c:v>
                </c:pt>
                <c:pt idx="17">
                  <c:v>9.6000000000000002E-2</c:v>
                </c:pt>
                <c:pt idx="18">
                  <c:v>4.8000000000000001E-2</c:v>
                </c:pt>
                <c:pt idx="19">
                  <c:v>9.6000000000000002E-2</c:v>
                </c:pt>
                <c:pt idx="20">
                  <c:v>0.02</c:v>
                </c:pt>
              </c:numCache>
            </c:numRef>
          </c:yVal>
          <c:smooth val="0"/>
          <c:extLst>
            <c:ext xmlns:c15="http://schemas.microsoft.com/office/drawing/2012/chart" uri="{02D57815-91ED-43cb-92C2-25804820EDAC}">
              <c15:datalabelsRange>
                <c15:f>Sheet1!$C$2:$C$22</c15:f>
                <c15:dlblRangeCache>
                  <c:ptCount val="21"/>
                  <c:pt idx="0">
                    <c:v>Unwanted contact</c:v>
                  </c:pt>
                  <c:pt idx="1">
                    <c:v>Unwanted Sexting Received</c:v>
                  </c:pt>
                  <c:pt idx="2">
                    <c:v>Hoaxes, scams, frauds</c:v>
                  </c:pt>
                  <c:pt idx="3">
                    <c:v>Sexual solicitation</c:v>
                  </c:pt>
                  <c:pt idx="4">
                    <c:v>Trolling</c:v>
                  </c:pt>
                  <c:pt idx="5">
                    <c:v>Unwanted sexual attention</c:v>
                  </c:pt>
                  <c:pt idx="6">
                    <c:v>Unwanted Sexting Sent</c:v>
                  </c:pt>
                  <c:pt idx="7">
                    <c:v>Microaggression</c:v>
                  </c:pt>
                  <c:pt idx="8">
                    <c:v>Swatting</c:v>
                  </c:pt>
                  <c:pt idx="9">
                    <c:v>Treated Mean</c:v>
                  </c:pt>
                  <c:pt idx="10">
                    <c:v>Doxxing</c:v>
                  </c:pt>
                  <c:pt idx="11">
                    <c:v>Hate speech</c:v>
                  </c:pt>
                  <c:pt idx="12">
                    <c:v>Online harassment</c:v>
                  </c:pt>
                  <c:pt idx="13">
                    <c:v>Misogyny</c:v>
                  </c:pt>
                  <c:pt idx="14">
                    <c:v>"Revenge porn"</c:v>
                  </c:pt>
                  <c:pt idx="15">
                    <c:v>Terrorism recruiting</c:v>
                  </c:pt>
                  <c:pt idx="16">
                    <c:v>Discrimination</c:v>
                  </c:pt>
                  <c:pt idx="17">
                    <c:v>Cyberbullying</c:v>
                  </c:pt>
                  <c:pt idx="18">
                    <c:v>Damage to work rep</c:v>
                  </c:pt>
                  <c:pt idx="19">
                    <c:v>Damage to personal rep</c:v>
                  </c:pt>
                  <c:pt idx="20">
                    <c:v>Sextortion</c:v>
                  </c:pt>
                </c15:dlblRangeCache>
              </c15:datalabelsRange>
            </c:ext>
            <c:ext xmlns:c16="http://schemas.microsoft.com/office/drawing/2014/chart" uri="{C3380CC4-5D6E-409C-BE32-E72D297353CC}">
              <c16:uniqueId val="{00000011-FE56-4BE8-BF80-1302AA3FD4AA}"/>
            </c:ext>
          </c:extLst>
        </c:ser>
        <c:dLbls>
          <c:showLegendKey val="0"/>
          <c:showVal val="0"/>
          <c:showCatName val="0"/>
          <c:showSerName val="0"/>
          <c:showPercent val="0"/>
          <c:showBubbleSize val="0"/>
        </c:dLbls>
        <c:axId val="384630808"/>
        <c:axId val="384633104"/>
      </c:scatterChart>
      <c:valAx>
        <c:axId val="384630808"/>
        <c:scaling>
          <c:orientation val="minMax"/>
          <c:max val="10"/>
          <c:min val="1"/>
        </c:scaling>
        <c:delete val="0"/>
        <c:axPos val="b"/>
        <c:title>
          <c:tx>
            <c:rich>
              <a:bodyPr rot="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r>
                  <a:rPr lang="en-US" dirty="0"/>
                  <a:t>AVERAGE LEVEL</a:t>
                </a:r>
                <a:r>
                  <a:rPr lang="en-US" baseline="0" dirty="0"/>
                  <a:t> OF PAIN</a:t>
                </a:r>
                <a:endParaRPr lang="en-US" dirty="0"/>
              </a:p>
            </c:rich>
          </c:tx>
          <c:layout>
            <c:manualLayout>
              <c:xMode val="edge"/>
              <c:yMode val="edge"/>
              <c:x val="0.64689076833354764"/>
              <c:y val="0.92636408730158726"/>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384633104"/>
        <c:crosses val="autoZero"/>
        <c:crossBetween val="midCat"/>
      </c:valAx>
      <c:valAx>
        <c:axId val="384633104"/>
        <c:scaling>
          <c:orientation val="minMax"/>
          <c:max val="0.41000000000000003"/>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r>
                  <a:rPr lang="en-US" dirty="0"/>
                  <a:t>HAPPENED</a:t>
                </a:r>
                <a:r>
                  <a:rPr lang="en-US" baseline="0" dirty="0"/>
                  <a:t> TO ME</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50000"/>
                    </a:schemeClr>
                  </a:solidFill>
                  <a:latin typeface="+mn-lt"/>
                  <a:ea typeface="+mn-ea"/>
                  <a:cs typeface="+mn-cs"/>
                </a:defRPr>
              </a:pPr>
              <a:endParaRPr lang="en-US"/>
            </a:p>
          </c:tx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schemeClr>
                </a:solidFill>
                <a:latin typeface="+mn-lt"/>
                <a:ea typeface="+mn-ea"/>
                <a:cs typeface="+mn-cs"/>
              </a:defRPr>
            </a:pPr>
            <a:endParaRPr lang="en-US"/>
          </a:p>
        </c:txPr>
        <c:crossAx val="384630808"/>
        <c:crosses val="autoZero"/>
        <c:crossBetween val="midCat"/>
      </c:valAx>
      <c:spPr>
        <a:noFill/>
        <a:ln w="25400">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DCI</c:v>
                </c:pt>
              </c:strCache>
            </c:strRef>
          </c:tx>
          <c:spPr>
            <a:solidFill>
              <a:srgbClr val="339933"/>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Teens</c:v>
                </c:pt>
                <c:pt idx="1">
                  <c:v>Millennials</c:v>
                </c:pt>
                <c:pt idx="2">
                  <c:v>Gen X</c:v>
                </c:pt>
                <c:pt idx="3">
                  <c:v>Boomers</c:v>
                </c:pt>
              </c:strCache>
            </c:strRef>
          </c:cat>
          <c:val>
            <c:numRef>
              <c:f>Sheet1!$B$2:$B$5</c:f>
              <c:numCache>
                <c:formatCode>0%</c:formatCode>
                <c:ptCount val="4"/>
                <c:pt idx="0">
                  <c:v>0.7</c:v>
                </c:pt>
                <c:pt idx="1">
                  <c:v>0.747</c:v>
                </c:pt>
                <c:pt idx="2">
                  <c:v>0.70599999999999996</c:v>
                </c:pt>
                <c:pt idx="3">
                  <c:v>0.64400000000000002</c:v>
                </c:pt>
              </c:numCache>
            </c:numRef>
          </c:val>
          <c:extLst>
            <c:ext xmlns:c16="http://schemas.microsoft.com/office/drawing/2014/chart" uri="{C3380CC4-5D6E-409C-BE32-E72D297353CC}">
              <c16:uniqueId val="{00000000-9D57-4E4F-80E5-3343643E3373}"/>
            </c:ext>
          </c:extLst>
        </c:ser>
        <c:dLbls>
          <c:showLegendKey val="0"/>
          <c:showVal val="1"/>
          <c:showCatName val="0"/>
          <c:showSerName val="0"/>
          <c:showPercent val="0"/>
          <c:showBubbleSize val="0"/>
        </c:dLbls>
        <c:gapWidth val="50"/>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max val="1"/>
        </c:scaling>
        <c:delete val="1"/>
        <c:axPos val="l"/>
        <c:numFmt formatCode="0%" sourceLinked="1"/>
        <c:majorTickMark val="out"/>
        <c:minorTickMark val="none"/>
        <c:tickLblPos val="nextTo"/>
        <c:crossAx val="84537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DCI</c:v>
                </c:pt>
              </c:strCache>
            </c:strRef>
          </c:tx>
          <c:spPr>
            <a:solidFill>
              <a:srgbClr val="A71201"/>
            </a:solidFill>
            <a:ln w="19050">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Teens</c:v>
                </c:pt>
                <c:pt idx="1">
                  <c:v>Millennials</c:v>
                </c:pt>
                <c:pt idx="2">
                  <c:v>Gen X</c:v>
                </c:pt>
                <c:pt idx="3">
                  <c:v>Boomers</c:v>
                </c:pt>
              </c:strCache>
            </c:strRef>
          </c:cat>
          <c:val>
            <c:numRef>
              <c:f>Sheet1!$B$2:$B$5</c:f>
              <c:numCache>
                <c:formatCode>0%</c:formatCode>
                <c:ptCount val="4"/>
                <c:pt idx="0">
                  <c:v>0.57999999999999996</c:v>
                </c:pt>
                <c:pt idx="1">
                  <c:v>0.6</c:v>
                </c:pt>
                <c:pt idx="2">
                  <c:v>0.49</c:v>
                </c:pt>
                <c:pt idx="3">
                  <c:v>0.39</c:v>
                </c:pt>
              </c:numCache>
            </c:numRef>
          </c:val>
          <c:extLst>
            <c:ext xmlns:c16="http://schemas.microsoft.com/office/drawing/2014/chart" uri="{C3380CC4-5D6E-409C-BE32-E72D297353CC}">
              <c16:uniqueId val="{00000000-96A1-4A8B-B460-47A499CF08CC}"/>
            </c:ext>
          </c:extLst>
        </c:ser>
        <c:dLbls>
          <c:showLegendKey val="0"/>
          <c:showVal val="1"/>
          <c:showCatName val="0"/>
          <c:showSerName val="0"/>
          <c:showPercent val="0"/>
          <c:showBubbleSize val="0"/>
        </c:dLbls>
        <c:gapWidth val="50"/>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max val="0.8"/>
        </c:scaling>
        <c:delete val="1"/>
        <c:axPos val="l"/>
        <c:numFmt formatCode="0%" sourceLinked="1"/>
        <c:majorTickMark val="out"/>
        <c:minorTickMark val="none"/>
        <c:tickLblPos val="nextTo"/>
        <c:crossAx val="84537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50000"/>
            </a:schemeClr>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258538542554791E-2"/>
          <c:y val="0.13528217388668001"/>
          <c:w val="0.95690042128491903"/>
          <c:h val="0.60491740512633929"/>
        </c:manualLayout>
      </c:layout>
      <c:barChart>
        <c:barDir val="col"/>
        <c:grouping val="clustered"/>
        <c:varyColors val="0"/>
        <c:ser>
          <c:idx val="0"/>
          <c:order val="0"/>
          <c:tx>
            <c:strRef>
              <c:f>Sheet1!$B$1</c:f>
              <c:strCache>
                <c:ptCount val="1"/>
                <c:pt idx="0">
                  <c:v>DCI</c:v>
                </c:pt>
              </c:strCache>
            </c:strRef>
          </c:tx>
          <c:spPr>
            <a:solidFill>
              <a:srgbClr val="000080"/>
            </a:solidFill>
            <a:ln w="19050">
              <a:solidFill>
                <a:schemeClr val="tx1"/>
              </a:solid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Boys</c:v>
                </c:pt>
                <c:pt idx="1">
                  <c:v>Girls</c:v>
                </c:pt>
              </c:strCache>
            </c:strRef>
          </c:cat>
          <c:val>
            <c:numRef>
              <c:f>Sheet1!$B$2:$B$3</c:f>
              <c:numCache>
                <c:formatCode>0%</c:formatCode>
                <c:ptCount val="2"/>
                <c:pt idx="0">
                  <c:v>0.67</c:v>
                </c:pt>
                <c:pt idx="1">
                  <c:v>0.73</c:v>
                </c:pt>
              </c:numCache>
            </c:numRef>
          </c:val>
          <c:extLst>
            <c:ext xmlns:c16="http://schemas.microsoft.com/office/drawing/2014/chart" uri="{C3380CC4-5D6E-409C-BE32-E72D297353CC}">
              <c16:uniqueId val="{00000000-8F6B-4FC1-92D9-A9D7BA93B055}"/>
            </c:ext>
          </c:extLst>
        </c:ser>
        <c:dLbls>
          <c:showLegendKey val="0"/>
          <c:showVal val="1"/>
          <c:showCatName val="0"/>
          <c:showSerName val="0"/>
          <c:showPercent val="0"/>
          <c:showBubbleSize val="0"/>
        </c:dLbls>
        <c:gapWidth val="100"/>
        <c:axId val="845376336"/>
        <c:axId val="845375680"/>
      </c:barChart>
      <c:catAx>
        <c:axId val="84537633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845375680"/>
        <c:crosses val="autoZero"/>
        <c:auto val="1"/>
        <c:lblAlgn val="ctr"/>
        <c:lblOffset val="100"/>
        <c:noMultiLvlLbl val="0"/>
      </c:catAx>
      <c:valAx>
        <c:axId val="845375680"/>
        <c:scaling>
          <c:orientation val="minMax"/>
          <c:max val="0.8"/>
          <c:min val="0.4"/>
        </c:scaling>
        <c:delete val="1"/>
        <c:axPos val="l"/>
        <c:numFmt formatCode="0%" sourceLinked="1"/>
        <c:majorTickMark val="out"/>
        <c:minorTickMark val="none"/>
        <c:tickLblPos val="nextTo"/>
        <c:crossAx val="8453763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8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8.xml><?xml version="1.0" encoding="utf-8"?>
<cs:chartStyle xmlns:cs="http://schemas.microsoft.com/office/drawing/2012/chartStyle" xmlns:a="http://schemas.openxmlformats.org/drawingml/2006/main" id="28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19.xml><?xml version="1.0" encoding="utf-8"?>
<cs:chartStyle xmlns:cs="http://schemas.microsoft.com/office/drawing/2012/chartStyle" xmlns:a="http://schemas.openxmlformats.org/drawingml/2006/main" id="28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8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8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8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9.xml><?xml version="1.0" encoding="utf-8"?>
<cs:chartStyle xmlns:cs="http://schemas.microsoft.com/office/drawing/2012/chartStyle" xmlns:a="http://schemas.openxmlformats.org/drawingml/2006/main" id="28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spPr>
      <a:ln w="9525" cap="flat" cmpd="sng" algn="ctr">
        <a:solidFill>
          <a:schemeClr val="tx2">
            <a:lumMod val="40000"/>
            <a:lumOff val="60000"/>
          </a:schemeClr>
        </a:solidFill>
        <a:round/>
      </a:ln>
    </cs:spPr>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laclassedecorinne.eklablog.com/geographie-ce2-c732021/2" TargetMode="External"/><Relationship Id="rId1" Type="http://schemas.openxmlformats.org/officeDocument/2006/relationships/image" Target="../media/image19.jpg&amp;ehk=gFJSKXaIfuLMxsSZtblZxg&amp;r=0&amp;pid=OfficeInsert"/><Relationship Id="rId4" Type="http://schemas.openxmlformats.org/officeDocument/2006/relationships/image" Target="../media/image20.png&amp;ehk=nFsZbtRDd7oOhR9xPEMFsQ&amp;r=0&amp;pid=OfficeInsert"/></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laclassedecorinne.eklablog.com/geographie-ce2-c732021/2" TargetMode="External"/><Relationship Id="rId1" Type="http://schemas.openxmlformats.org/officeDocument/2006/relationships/image" Target="../media/image19.jpg&amp;ehk=gFJSKXaIfuLMxsSZtblZxg&amp;r=0&amp;pid=OfficeInsert"/><Relationship Id="rId4" Type="http://schemas.openxmlformats.org/officeDocument/2006/relationships/image" Target="../media/image20.png&amp;ehk=nFsZbtRDd7oOhR9xPEMFsQ&amp;r=0&amp;pid=OfficeInsert"/></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4FF7E2-A5DA-481C-8224-C02A3395C005}" type="doc">
      <dgm:prSet loTypeId="urn:microsoft.com/office/officeart/2008/layout/VerticalCurvedList" loCatId="list" qsTypeId="urn:microsoft.com/office/officeart/2005/8/quickstyle/simple1" qsCatId="simple" csTypeId="urn:microsoft.com/office/officeart/2005/8/colors/accent1_2" csCatId="accent1" phldr="1"/>
      <dgm:spPr/>
    </dgm:pt>
    <dgm:pt modelId="{744AC003-3435-4080-8AF6-43A9C204C32D}">
      <dgm:prSet phldrT="[Text]"/>
      <dgm:spPr>
        <a:solidFill>
          <a:srgbClr val="FFB900"/>
        </a:solidFill>
      </dgm:spPr>
      <dgm:t>
        <a:bodyPr/>
        <a:lstStyle/>
        <a:p>
          <a:r>
            <a:rPr lang="en-US" dirty="0"/>
            <a:t>Added: Canada, Singapore</a:t>
          </a:r>
        </a:p>
        <a:p>
          <a:r>
            <a:rPr lang="en-US" dirty="0"/>
            <a:t>Removed: Australia China, Japan</a:t>
          </a:r>
        </a:p>
      </dgm:t>
      <dgm:extLst>
        <a:ext uri="{E40237B7-FDA0-4F09-8148-C483321AD2D9}">
          <dgm14:cNvPr xmlns:dgm14="http://schemas.microsoft.com/office/drawing/2010/diagram" id="0" name="" descr="Added: Canada, Singapore. Removed: Australia, China and Japan.&#10;New risk added: Unwanted sexual attention.&#10;Risk category drilldowns">
            <a:extLst>
              <a:ext uri="{C183D7F6-B498-43B3-948B-1728B52AA6E4}">
                <adec:decorative xmlns:adec="http://schemas.microsoft.com/office/drawing/2017/decorative" val="0"/>
              </a:ext>
            </a:extLst>
          </dgm14:cNvPr>
        </a:ext>
      </dgm:extLst>
    </dgm:pt>
    <dgm:pt modelId="{63494819-B316-49B3-9DAD-F5577CCB7923}" type="parTrans" cxnId="{19DF6352-032A-4361-8A12-08301965D6CC}">
      <dgm:prSet/>
      <dgm:spPr/>
      <dgm:t>
        <a:bodyPr/>
        <a:lstStyle/>
        <a:p>
          <a:endParaRPr lang="en-US"/>
        </a:p>
      </dgm:t>
    </dgm:pt>
    <dgm:pt modelId="{56A77B28-6921-40EE-9B61-2A20A117CCDB}" type="sibTrans" cxnId="{19DF6352-032A-4361-8A12-08301965D6CC}">
      <dgm:prSet/>
      <dgm:spPr/>
      <dgm:t>
        <a:bodyPr/>
        <a:lstStyle/>
        <a:p>
          <a:endParaRPr lang="en-US"/>
        </a:p>
      </dgm:t>
    </dgm:pt>
    <dgm:pt modelId="{672BD1B8-A1BE-40B4-BD43-044A2884037E}">
      <dgm:prSet phldrT="[Text]" custT="1"/>
      <dgm:spPr>
        <a:solidFill>
          <a:srgbClr val="FFB900"/>
        </a:solidFill>
      </dgm:spPr>
      <dgm:t>
        <a:bodyPr anchor="t"/>
        <a:lstStyle/>
        <a:p>
          <a:pPr algn="l">
            <a:spcAft>
              <a:spcPts val="0"/>
            </a:spcAft>
          </a:pPr>
          <a:r>
            <a:rPr lang="en-US" sz="2600" dirty="0"/>
            <a:t>New risk added:</a:t>
          </a:r>
        </a:p>
        <a:p>
          <a:pPr algn="l">
            <a:spcAft>
              <a:spcPts val="0"/>
            </a:spcAft>
          </a:pPr>
          <a:r>
            <a:rPr lang="en-US" sz="2600" dirty="0"/>
            <a:t>Unwanted sexual attention</a:t>
          </a:r>
        </a:p>
      </dgm:t>
    </dgm:pt>
    <dgm:pt modelId="{11D98016-0508-4F7C-B6C8-249115799C29}" type="parTrans" cxnId="{ACE3DCED-0A9E-46CF-9132-C9AE863B8281}">
      <dgm:prSet/>
      <dgm:spPr/>
      <dgm:t>
        <a:bodyPr/>
        <a:lstStyle/>
        <a:p>
          <a:endParaRPr lang="en-US"/>
        </a:p>
      </dgm:t>
    </dgm:pt>
    <dgm:pt modelId="{E9AAD228-15BD-43EE-9CA6-4C7ADD753201}" type="sibTrans" cxnId="{ACE3DCED-0A9E-46CF-9132-C9AE863B8281}">
      <dgm:prSet/>
      <dgm:spPr/>
      <dgm:t>
        <a:bodyPr/>
        <a:lstStyle/>
        <a:p>
          <a:endParaRPr lang="en-US"/>
        </a:p>
      </dgm:t>
    </dgm:pt>
    <dgm:pt modelId="{D0FE0B56-4E7F-4850-A0C9-E354DF19F170}">
      <dgm:prSet phldrT="[Text]"/>
      <dgm:spPr>
        <a:solidFill>
          <a:srgbClr val="FFB900"/>
        </a:solidFill>
      </dgm:spPr>
      <dgm:t>
        <a:bodyPr/>
        <a:lstStyle/>
        <a:p>
          <a:r>
            <a:rPr lang="en-US" dirty="0"/>
            <a:t>Risk category drilldowns</a:t>
          </a:r>
        </a:p>
      </dgm:t>
    </dgm:pt>
    <dgm:pt modelId="{F1F7C393-F342-4BB6-949E-E58F11A47A55}" type="parTrans" cxnId="{B3F28D22-8DBD-4E34-A6BD-8B9CA3917883}">
      <dgm:prSet/>
      <dgm:spPr/>
      <dgm:t>
        <a:bodyPr/>
        <a:lstStyle/>
        <a:p>
          <a:endParaRPr lang="en-US"/>
        </a:p>
      </dgm:t>
    </dgm:pt>
    <dgm:pt modelId="{BF646187-8C76-457D-9A4B-FCF57B765358}" type="sibTrans" cxnId="{B3F28D22-8DBD-4E34-A6BD-8B9CA3917883}">
      <dgm:prSet/>
      <dgm:spPr/>
      <dgm:t>
        <a:bodyPr/>
        <a:lstStyle/>
        <a:p>
          <a:endParaRPr lang="en-US"/>
        </a:p>
      </dgm:t>
    </dgm:pt>
    <dgm:pt modelId="{FD032D08-B587-4FA3-AA37-FAC9228D6686}" type="pres">
      <dgm:prSet presAssocID="{B04FF7E2-A5DA-481C-8224-C02A3395C005}" presName="Name0" presStyleCnt="0">
        <dgm:presLayoutVars>
          <dgm:chMax val="7"/>
          <dgm:chPref val="7"/>
          <dgm:dir/>
        </dgm:presLayoutVars>
      </dgm:prSet>
      <dgm:spPr/>
    </dgm:pt>
    <dgm:pt modelId="{52A2DB4B-DFBD-4DA6-B398-1494B2591B66}" type="pres">
      <dgm:prSet presAssocID="{B04FF7E2-A5DA-481C-8224-C02A3395C005}" presName="Name1" presStyleCnt="0"/>
      <dgm:spPr/>
    </dgm:pt>
    <dgm:pt modelId="{745E042D-0C55-4A32-8146-946DA61885C8}" type="pres">
      <dgm:prSet presAssocID="{B04FF7E2-A5DA-481C-8224-C02A3395C005}" presName="cycle" presStyleCnt="0"/>
      <dgm:spPr/>
    </dgm:pt>
    <dgm:pt modelId="{7AF58D0F-44BB-4CE7-9EFB-238135F0E85A}" type="pres">
      <dgm:prSet presAssocID="{B04FF7E2-A5DA-481C-8224-C02A3395C005}" presName="srcNode" presStyleLbl="node1" presStyleIdx="0" presStyleCnt="3"/>
      <dgm:spPr/>
    </dgm:pt>
    <dgm:pt modelId="{BECA7B9E-67CD-4F9A-8A11-29C0ECF42D7C}" type="pres">
      <dgm:prSet presAssocID="{B04FF7E2-A5DA-481C-8224-C02A3395C005}" presName="conn" presStyleLbl="parChTrans1D2" presStyleIdx="0" presStyleCnt="1"/>
      <dgm:spPr/>
    </dgm:pt>
    <dgm:pt modelId="{6B0A55AE-1ACF-4E92-AEF9-0FA2038FF936}" type="pres">
      <dgm:prSet presAssocID="{B04FF7E2-A5DA-481C-8224-C02A3395C005}" presName="extraNode" presStyleLbl="node1" presStyleIdx="0" presStyleCnt="3"/>
      <dgm:spPr/>
    </dgm:pt>
    <dgm:pt modelId="{109994CE-34F9-46B4-A6F4-1AE2427F45B6}" type="pres">
      <dgm:prSet presAssocID="{B04FF7E2-A5DA-481C-8224-C02A3395C005}" presName="dstNode" presStyleLbl="node1" presStyleIdx="0" presStyleCnt="3"/>
      <dgm:spPr/>
    </dgm:pt>
    <dgm:pt modelId="{C5505500-EA48-47D7-BC19-7993C5C334C8}" type="pres">
      <dgm:prSet presAssocID="{744AC003-3435-4080-8AF6-43A9C204C32D}" presName="text_1" presStyleLbl="node1" presStyleIdx="0" presStyleCnt="3">
        <dgm:presLayoutVars>
          <dgm:bulletEnabled val="1"/>
        </dgm:presLayoutVars>
      </dgm:prSet>
      <dgm:spPr/>
    </dgm:pt>
    <dgm:pt modelId="{1A7270F6-75E6-4FA1-A6F9-ED4E467D827B}" type="pres">
      <dgm:prSet presAssocID="{744AC003-3435-4080-8AF6-43A9C204C32D}" presName="accent_1" presStyleCnt="0"/>
      <dgm:spPr/>
    </dgm:pt>
    <dgm:pt modelId="{B453998F-6CF7-4716-870F-8BFDD56D57B0}" type="pres">
      <dgm:prSet presAssocID="{744AC003-3435-4080-8AF6-43A9C204C32D}" presName="accentRepeatNode" presStyleLbl="solidFgAcc1" presStyleIdx="0" presStyleCnt="3"/>
      <dgm:spPr>
        <a:blipFill dpi="0"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dgm:spPr>
    </dgm:pt>
    <dgm:pt modelId="{105CFE6D-A1D0-4E6E-88FF-7E224DF2F170}" type="pres">
      <dgm:prSet presAssocID="{672BD1B8-A1BE-40B4-BD43-044A2884037E}" presName="text_2" presStyleLbl="node1" presStyleIdx="1" presStyleCnt="3">
        <dgm:presLayoutVars>
          <dgm:bulletEnabled val="1"/>
        </dgm:presLayoutVars>
      </dgm:prSet>
      <dgm:spPr/>
    </dgm:pt>
    <dgm:pt modelId="{8FD658D3-DD8E-428D-935E-0EF070A61696}" type="pres">
      <dgm:prSet presAssocID="{672BD1B8-A1BE-40B4-BD43-044A2884037E}" presName="accent_2" presStyleCnt="0"/>
      <dgm:spPr/>
    </dgm:pt>
    <dgm:pt modelId="{844CE9D0-A205-4390-A7F1-9A7EAE7A8B7E}" type="pres">
      <dgm:prSet presAssocID="{672BD1B8-A1BE-40B4-BD43-044A2884037E}" presName="accentRepeatNode" presStyleLbl="solidFgAcc1" presStyleIdx="1" presStyleCnt="3"/>
      <dgm:spPr>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7CE93CB2-5B06-498A-AD81-7E590C982CDE}" type="pres">
      <dgm:prSet presAssocID="{D0FE0B56-4E7F-4850-A0C9-E354DF19F170}" presName="text_3" presStyleLbl="node1" presStyleIdx="2" presStyleCnt="3">
        <dgm:presLayoutVars>
          <dgm:bulletEnabled val="1"/>
        </dgm:presLayoutVars>
      </dgm:prSet>
      <dgm:spPr/>
    </dgm:pt>
    <dgm:pt modelId="{C3E8D3D8-7E0B-4BB0-BA85-0B0A6C22CD58}" type="pres">
      <dgm:prSet presAssocID="{D0FE0B56-4E7F-4850-A0C9-E354DF19F170}" presName="accent_3" presStyleCnt="0"/>
      <dgm:spPr/>
    </dgm:pt>
    <dgm:pt modelId="{F4E59118-4033-4500-A74A-4DB6D2054767}" type="pres">
      <dgm:prSet presAssocID="{D0FE0B56-4E7F-4850-A0C9-E354DF19F170}" presName="accentRepeatNode" presStyleLbl="solidFgAcc1" presStyleIdx="2" presStyleCnt="3" custLinFactNeighborX="2206" custLinFactNeighborY="1471"/>
      <dgm:spPr>
        <a:blipFill rotWithShape="0">
          <a:blip xmlns:r="http://schemas.openxmlformats.org/officeDocument/2006/relationships" r:embed="rId4"/>
          <a:stretch>
            <a:fillRect/>
          </a:stretch>
        </a:blipFill>
      </dgm:spPr>
    </dgm:pt>
  </dgm:ptLst>
  <dgm:cxnLst>
    <dgm:cxn modelId="{B3F28D22-8DBD-4E34-A6BD-8B9CA3917883}" srcId="{B04FF7E2-A5DA-481C-8224-C02A3395C005}" destId="{D0FE0B56-4E7F-4850-A0C9-E354DF19F170}" srcOrd="2" destOrd="0" parTransId="{F1F7C393-F342-4BB6-949E-E58F11A47A55}" sibTransId="{BF646187-8C76-457D-9A4B-FCF57B765358}"/>
    <dgm:cxn modelId="{6062BB29-A6FA-405F-BD05-3A5D77581A28}" type="presOf" srcId="{D0FE0B56-4E7F-4850-A0C9-E354DF19F170}" destId="{7CE93CB2-5B06-498A-AD81-7E590C982CDE}" srcOrd="0" destOrd="0" presId="urn:microsoft.com/office/officeart/2008/layout/VerticalCurvedList"/>
    <dgm:cxn modelId="{CE474C2B-4C35-47C9-B857-A7CECB62412E}" type="presOf" srcId="{744AC003-3435-4080-8AF6-43A9C204C32D}" destId="{C5505500-EA48-47D7-BC19-7993C5C334C8}" srcOrd="0" destOrd="0" presId="urn:microsoft.com/office/officeart/2008/layout/VerticalCurvedList"/>
    <dgm:cxn modelId="{C77E5B3F-8DDB-4266-B46B-F3A90B3011BB}" type="presOf" srcId="{56A77B28-6921-40EE-9B61-2A20A117CCDB}" destId="{BECA7B9E-67CD-4F9A-8A11-29C0ECF42D7C}" srcOrd="0" destOrd="0" presId="urn:microsoft.com/office/officeart/2008/layout/VerticalCurvedList"/>
    <dgm:cxn modelId="{19DF6352-032A-4361-8A12-08301965D6CC}" srcId="{B04FF7E2-A5DA-481C-8224-C02A3395C005}" destId="{744AC003-3435-4080-8AF6-43A9C204C32D}" srcOrd="0" destOrd="0" parTransId="{63494819-B316-49B3-9DAD-F5577CCB7923}" sibTransId="{56A77B28-6921-40EE-9B61-2A20A117CCDB}"/>
    <dgm:cxn modelId="{29925D53-D971-4CC4-B164-7104550021F4}" type="presOf" srcId="{672BD1B8-A1BE-40B4-BD43-044A2884037E}" destId="{105CFE6D-A1D0-4E6E-88FF-7E224DF2F170}" srcOrd="0" destOrd="0" presId="urn:microsoft.com/office/officeart/2008/layout/VerticalCurvedList"/>
    <dgm:cxn modelId="{BE72A393-B236-4432-9E91-AD0D10059DE9}" type="presOf" srcId="{B04FF7E2-A5DA-481C-8224-C02A3395C005}" destId="{FD032D08-B587-4FA3-AA37-FAC9228D6686}" srcOrd="0" destOrd="0" presId="urn:microsoft.com/office/officeart/2008/layout/VerticalCurvedList"/>
    <dgm:cxn modelId="{ACE3DCED-0A9E-46CF-9132-C9AE863B8281}" srcId="{B04FF7E2-A5DA-481C-8224-C02A3395C005}" destId="{672BD1B8-A1BE-40B4-BD43-044A2884037E}" srcOrd="1" destOrd="0" parTransId="{11D98016-0508-4F7C-B6C8-249115799C29}" sibTransId="{E9AAD228-15BD-43EE-9CA6-4C7ADD753201}"/>
    <dgm:cxn modelId="{7F98B238-15CE-42D1-A439-F949CE23D2E5}" type="presParOf" srcId="{FD032D08-B587-4FA3-AA37-FAC9228D6686}" destId="{52A2DB4B-DFBD-4DA6-B398-1494B2591B66}" srcOrd="0" destOrd="0" presId="urn:microsoft.com/office/officeart/2008/layout/VerticalCurvedList"/>
    <dgm:cxn modelId="{B1315A69-3B91-4088-A36D-0A7B390611F2}" type="presParOf" srcId="{52A2DB4B-DFBD-4DA6-B398-1494B2591B66}" destId="{745E042D-0C55-4A32-8146-946DA61885C8}" srcOrd="0" destOrd="0" presId="urn:microsoft.com/office/officeart/2008/layout/VerticalCurvedList"/>
    <dgm:cxn modelId="{7942C0D6-ACDC-4DCE-A6B0-B969CD279F63}" type="presParOf" srcId="{745E042D-0C55-4A32-8146-946DA61885C8}" destId="{7AF58D0F-44BB-4CE7-9EFB-238135F0E85A}" srcOrd="0" destOrd="0" presId="urn:microsoft.com/office/officeart/2008/layout/VerticalCurvedList"/>
    <dgm:cxn modelId="{80663E88-3E28-4E57-AC21-4CCBAA15BCBA}" type="presParOf" srcId="{745E042D-0C55-4A32-8146-946DA61885C8}" destId="{BECA7B9E-67CD-4F9A-8A11-29C0ECF42D7C}" srcOrd="1" destOrd="0" presId="urn:microsoft.com/office/officeart/2008/layout/VerticalCurvedList"/>
    <dgm:cxn modelId="{3890BAC4-D572-43D2-8454-7187467D092F}" type="presParOf" srcId="{745E042D-0C55-4A32-8146-946DA61885C8}" destId="{6B0A55AE-1ACF-4E92-AEF9-0FA2038FF936}" srcOrd="2" destOrd="0" presId="urn:microsoft.com/office/officeart/2008/layout/VerticalCurvedList"/>
    <dgm:cxn modelId="{94E75263-14D3-4F32-9A93-26EA53D081E1}" type="presParOf" srcId="{745E042D-0C55-4A32-8146-946DA61885C8}" destId="{109994CE-34F9-46B4-A6F4-1AE2427F45B6}" srcOrd="3" destOrd="0" presId="urn:microsoft.com/office/officeart/2008/layout/VerticalCurvedList"/>
    <dgm:cxn modelId="{33A7918D-1FB7-40E7-85FC-28CACAC98CB5}" type="presParOf" srcId="{52A2DB4B-DFBD-4DA6-B398-1494B2591B66}" destId="{C5505500-EA48-47D7-BC19-7993C5C334C8}" srcOrd="1" destOrd="0" presId="urn:microsoft.com/office/officeart/2008/layout/VerticalCurvedList"/>
    <dgm:cxn modelId="{21C9693C-1515-4578-AAE5-919BEF0E2C45}" type="presParOf" srcId="{52A2DB4B-DFBD-4DA6-B398-1494B2591B66}" destId="{1A7270F6-75E6-4FA1-A6F9-ED4E467D827B}" srcOrd="2" destOrd="0" presId="urn:microsoft.com/office/officeart/2008/layout/VerticalCurvedList"/>
    <dgm:cxn modelId="{74AF5647-7D28-45B2-AEE1-0A95EC97D24C}" type="presParOf" srcId="{1A7270F6-75E6-4FA1-A6F9-ED4E467D827B}" destId="{B453998F-6CF7-4716-870F-8BFDD56D57B0}" srcOrd="0" destOrd="0" presId="urn:microsoft.com/office/officeart/2008/layout/VerticalCurvedList"/>
    <dgm:cxn modelId="{092AD698-FB77-4AA1-9C2A-79BEFFD7AFE2}" type="presParOf" srcId="{52A2DB4B-DFBD-4DA6-B398-1494B2591B66}" destId="{105CFE6D-A1D0-4E6E-88FF-7E224DF2F170}" srcOrd="3" destOrd="0" presId="urn:microsoft.com/office/officeart/2008/layout/VerticalCurvedList"/>
    <dgm:cxn modelId="{C81FDBDC-2AAE-4E3C-A5CB-074AFCB3F135}" type="presParOf" srcId="{52A2DB4B-DFBD-4DA6-B398-1494B2591B66}" destId="{8FD658D3-DD8E-428D-935E-0EF070A61696}" srcOrd="4" destOrd="0" presId="urn:microsoft.com/office/officeart/2008/layout/VerticalCurvedList"/>
    <dgm:cxn modelId="{32129261-AC38-43CA-A718-93780D940FD1}" type="presParOf" srcId="{8FD658D3-DD8E-428D-935E-0EF070A61696}" destId="{844CE9D0-A205-4390-A7F1-9A7EAE7A8B7E}" srcOrd="0" destOrd="0" presId="urn:microsoft.com/office/officeart/2008/layout/VerticalCurvedList"/>
    <dgm:cxn modelId="{461EF78B-4065-407D-97B9-31D704C8D9A8}" type="presParOf" srcId="{52A2DB4B-DFBD-4DA6-B398-1494B2591B66}" destId="{7CE93CB2-5B06-498A-AD81-7E590C982CDE}" srcOrd="5" destOrd="0" presId="urn:microsoft.com/office/officeart/2008/layout/VerticalCurvedList"/>
    <dgm:cxn modelId="{A5D33512-6F64-4111-AE02-CB2CB29AF6FD}" type="presParOf" srcId="{52A2DB4B-DFBD-4DA6-B398-1494B2591B66}" destId="{C3E8D3D8-7E0B-4BB0-BA85-0B0A6C22CD58}" srcOrd="6" destOrd="0" presId="urn:microsoft.com/office/officeart/2008/layout/VerticalCurvedList"/>
    <dgm:cxn modelId="{0243DD37-3AF5-4A2C-9B6C-994E287EB6E8}" type="presParOf" srcId="{C3E8D3D8-7E0B-4BB0-BA85-0B0A6C22CD58}" destId="{F4E59118-4033-4500-A74A-4DB6D2054767}" srcOrd="0" destOrd="0" presId="urn:microsoft.com/office/officeart/2008/layout/VerticalCurvedLis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A7B9E-67CD-4F9A-8A11-29C0ECF42D7C}">
      <dsp:nvSpPr>
        <dsp:cNvPr id="0" name=""/>
        <dsp:cNvSpPr/>
      </dsp:nvSpPr>
      <dsp:spPr>
        <a:xfrm>
          <a:off x="-6247890" y="-956099"/>
          <a:ext cx="7439520" cy="7439520"/>
        </a:xfrm>
        <a:prstGeom prst="blockArc">
          <a:avLst>
            <a:gd name="adj1" fmla="val 18900000"/>
            <a:gd name="adj2" fmla="val 2700000"/>
            <a:gd name="adj3" fmla="val 290"/>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505500-EA48-47D7-BC19-7993C5C334C8}">
      <dsp:nvSpPr>
        <dsp:cNvPr id="0" name=""/>
        <dsp:cNvSpPr/>
      </dsp:nvSpPr>
      <dsp:spPr>
        <a:xfrm>
          <a:off x="767192" y="552732"/>
          <a:ext cx="7447513" cy="1105464"/>
        </a:xfrm>
        <a:prstGeom prst="rect">
          <a:avLst/>
        </a:prstGeom>
        <a:solidFill>
          <a:srgbClr val="FFB9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7462"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Added: Canada, Singapore</a:t>
          </a:r>
        </a:p>
        <a:p>
          <a:pPr marL="0" lvl="0" indent="0" algn="l" defTabSz="1155700">
            <a:lnSpc>
              <a:spcPct val="90000"/>
            </a:lnSpc>
            <a:spcBef>
              <a:spcPct val="0"/>
            </a:spcBef>
            <a:spcAft>
              <a:spcPct val="35000"/>
            </a:spcAft>
            <a:buNone/>
          </a:pPr>
          <a:r>
            <a:rPr lang="en-US" sz="2600" kern="1200" dirty="0"/>
            <a:t>Removed: Australia China, Japan</a:t>
          </a:r>
        </a:p>
      </dsp:txBody>
      <dsp:txXfrm>
        <a:off x="767192" y="552732"/>
        <a:ext cx="7447513" cy="1105464"/>
      </dsp:txXfrm>
    </dsp:sp>
    <dsp:sp modelId="{B453998F-6CF7-4716-870F-8BFDD56D57B0}">
      <dsp:nvSpPr>
        <dsp:cNvPr id="0" name=""/>
        <dsp:cNvSpPr/>
      </dsp:nvSpPr>
      <dsp:spPr>
        <a:xfrm>
          <a:off x="76277" y="414549"/>
          <a:ext cx="1381830" cy="1381830"/>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5CFE6D-A1D0-4E6E-88FF-7E224DF2F170}">
      <dsp:nvSpPr>
        <dsp:cNvPr id="0" name=""/>
        <dsp:cNvSpPr/>
      </dsp:nvSpPr>
      <dsp:spPr>
        <a:xfrm>
          <a:off x="1169028" y="2210928"/>
          <a:ext cx="7045677" cy="1105464"/>
        </a:xfrm>
        <a:prstGeom prst="rect">
          <a:avLst/>
        </a:prstGeom>
        <a:solidFill>
          <a:srgbClr val="FFB9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7462" tIns="66040" rIns="66040" bIns="66040" numCol="1" spcCol="1270" anchor="t" anchorCtr="0">
          <a:noAutofit/>
        </a:bodyPr>
        <a:lstStyle/>
        <a:p>
          <a:pPr marL="0" lvl="0" indent="0" algn="l" defTabSz="1155700">
            <a:lnSpc>
              <a:spcPct val="90000"/>
            </a:lnSpc>
            <a:spcBef>
              <a:spcPct val="0"/>
            </a:spcBef>
            <a:spcAft>
              <a:spcPts val="0"/>
            </a:spcAft>
            <a:buNone/>
          </a:pPr>
          <a:r>
            <a:rPr lang="en-US" sz="2600" kern="1200" dirty="0"/>
            <a:t>New risk added:</a:t>
          </a:r>
        </a:p>
        <a:p>
          <a:pPr marL="0" lvl="0" indent="0" algn="l" defTabSz="1155700">
            <a:lnSpc>
              <a:spcPct val="90000"/>
            </a:lnSpc>
            <a:spcBef>
              <a:spcPct val="0"/>
            </a:spcBef>
            <a:spcAft>
              <a:spcPts val="0"/>
            </a:spcAft>
            <a:buNone/>
          </a:pPr>
          <a:r>
            <a:rPr lang="en-US" sz="2600" kern="1200" dirty="0"/>
            <a:t>Unwanted sexual attention</a:t>
          </a:r>
        </a:p>
      </dsp:txBody>
      <dsp:txXfrm>
        <a:off x="1169028" y="2210928"/>
        <a:ext cx="7045677" cy="1105464"/>
      </dsp:txXfrm>
    </dsp:sp>
    <dsp:sp modelId="{844CE9D0-A205-4390-A7F1-9A7EAE7A8B7E}">
      <dsp:nvSpPr>
        <dsp:cNvPr id="0" name=""/>
        <dsp:cNvSpPr/>
      </dsp:nvSpPr>
      <dsp:spPr>
        <a:xfrm>
          <a:off x="478113" y="2072745"/>
          <a:ext cx="1381830" cy="1381830"/>
        </a:xfrm>
        <a:prstGeom prst="ellipse">
          <a:avLst/>
        </a:prstGeom>
        <a:blipFill dpi="0" rotWithShape="0">
          <a:blip xmlns:r="http://schemas.openxmlformats.org/officeDocument/2006/relationships" r:embed="rId3">
            <a:extLst>
              <a:ext uri="{28A0092B-C50C-407E-A947-70E740481C1C}">
                <a14:useLocalDpi xmlns:a14="http://schemas.microsoft.com/office/drawing/2010/main" val="0"/>
              </a:ext>
            </a:extLst>
          </a:blip>
          <a:srcRect/>
          <a:stretch>
            <a:fillRect/>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E93CB2-5B06-498A-AD81-7E590C982CDE}">
      <dsp:nvSpPr>
        <dsp:cNvPr id="0" name=""/>
        <dsp:cNvSpPr/>
      </dsp:nvSpPr>
      <dsp:spPr>
        <a:xfrm>
          <a:off x="767192" y="3869125"/>
          <a:ext cx="7447513" cy="1105464"/>
        </a:xfrm>
        <a:prstGeom prst="rect">
          <a:avLst/>
        </a:prstGeom>
        <a:solidFill>
          <a:srgbClr val="FFB9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7462"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Risk category drilldowns</a:t>
          </a:r>
        </a:p>
      </dsp:txBody>
      <dsp:txXfrm>
        <a:off x="767192" y="3869125"/>
        <a:ext cx="7447513" cy="1105464"/>
      </dsp:txXfrm>
    </dsp:sp>
    <dsp:sp modelId="{F4E59118-4033-4500-A74A-4DB6D2054767}">
      <dsp:nvSpPr>
        <dsp:cNvPr id="0" name=""/>
        <dsp:cNvSpPr/>
      </dsp:nvSpPr>
      <dsp:spPr>
        <a:xfrm>
          <a:off x="106760" y="3751269"/>
          <a:ext cx="1381830" cy="1381830"/>
        </a:xfrm>
        <a:prstGeom prst="ellipse">
          <a:avLst/>
        </a:prstGeom>
        <a:blipFill rotWithShape="0">
          <a:blip xmlns:r="http://schemas.openxmlformats.org/officeDocument/2006/relationships" r:embed="rId4"/>
          <a:stretch>
            <a:fillRect/>
          </a:stretch>
        </a:blip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2971800" cy="465693"/>
          </a:xfrm>
          <a:prstGeom prst="rect">
            <a:avLst/>
          </a:prstGeom>
        </p:spPr>
        <p:txBody>
          <a:bodyPr vert="horz" lIns="92395" tIns="46198" rIns="92395" bIns="46198"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4" y="0"/>
            <a:ext cx="2971800" cy="465693"/>
          </a:xfrm>
          <a:prstGeom prst="rect">
            <a:avLst/>
          </a:prstGeom>
        </p:spPr>
        <p:txBody>
          <a:bodyPr vert="horz" lIns="92395" tIns="46198" rIns="92395" bIns="46198" rtlCol="0"/>
          <a:lstStyle>
            <a:lvl1pPr algn="r">
              <a:defRPr sz="1200"/>
            </a:lvl1pPr>
          </a:lstStyle>
          <a:p>
            <a:fld id="{7CE70E58-7C41-4F7D-9599-EADE9710BA2F}" type="datetime1">
              <a:rPr lang="en-US" smtClean="0">
                <a:latin typeface="Segoe UI" pitchFamily="34" charset="0"/>
              </a:rPr>
              <a:t>1/10/2019</a:t>
            </a:fld>
            <a:endParaRPr lang="en-US" dirty="0">
              <a:latin typeface="Segoe UI" pitchFamily="34" charset="0"/>
            </a:endParaRPr>
          </a:p>
        </p:txBody>
      </p:sp>
      <p:sp>
        <p:nvSpPr>
          <p:cNvPr id="8" name="Footer Placeholder 7"/>
          <p:cNvSpPr>
            <a:spLocks noGrp="1"/>
          </p:cNvSpPr>
          <p:nvPr>
            <p:ph type="ftr" sz="quarter" idx="2"/>
          </p:nvPr>
        </p:nvSpPr>
        <p:spPr>
          <a:xfrm>
            <a:off x="0" y="8846554"/>
            <a:ext cx="5795010" cy="338610"/>
          </a:xfrm>
          <a:prstGeom prst="rect">
            <a:avLst/>
          </a:prstGeom>
        </p:spPr>
        <p:txBody>
          <a:bodyPr vert="horz" lIns="92395" tIns="46198" rIns="92395" bIns="46198" rtlCol="0" anchor="b"/>
          <a:lstStyle>
            <a:lvl1pPr algn="l">
              <a:defRPr sz="1200"/>
            </a:lvl1pPr>
          </a:lstStyle>
          <a:p>
            <a:pPr marL="402628" defTabSz="923654"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9" name="Slide Number Placeholder 8"/>
          <p:cNvSpPr>
            <a:spLocks noGrp="1"/>
          </p:cNvSpPr>
          <p:nvPr>
            <p:ph type="sldNum" sz="quarter" idx="3"/>
          </p:nvPr>
        </p:nvSpPr>
        <p:spPr>
          <a:xfrm>
            <a:off x="5783580" y="8846553"/>
            <a:ext cx="1072833" cy="465693"/>
          </a:xfrm>
          <a:prstGeom prst="rect">
            <a:avLst/>
          </a:prstGeom>
        </p:spPr>
        <p:txBody>
          <a:bodyPr vert="horz" lIns="92395" tIns="46198" rIns="92395" bIns="46198"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2971800" cy="465693"/>
          </a:xfrm>
          <a:prstGeom prst="rect">
            <a:avLst/>
          </a:prstGeom>
        </p:spPr>
        <p:txBody>
          <a:bodyPr vert="horz" lIns="92395" tIns="46198" rIns="92395" bIns="46198"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2395" tIns="46198" rIns="92395" bIns="46198" rtlCol="0" anchor="ctr"/>
          <a:lstStyle/>
          <a:p>
            <a:endParaRPr lang="en-US" dirty="0"/>
          </a:p>
        </p:txBody>
      </p:sp>
      <p:sp>
        <p:nvSpPr>
          <p:cNvPr id="10" name="Footer Placeholder 9"/>
          <p:cNvSpPr>
            <a:spLocks noGrp="1"/>
          </p:cNvSpPr>
          <p:nvPr>
            <p:ph type="ftr" sz="quarter" idx="4"/>
          </p:nvPr>
        </p:nvSpPr>
        <p:spPr>
          <a:xfrm>
            <a:off x="1" y="8848170"/>
            <a:ext cx="5920740" cy="362576"/>
          </a:xfrm>
          <a:prstGeom prst="rect">
            <a:avLst/>
          </a:prstGeom>
        </p:spPr>
        <p:txBody>
          <a:bodyPr vert="horz" lIns="92395" tIns="46198" rIns="92395" bIns="46198" rtlCol="0" anchor="b"/>
          <a:lstStyle>
            <a:lvl1pPr marL="577474" indent="0" algn="l">
              <a:defRPr sz="1200"/>
            </a:lvl1p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11" name="Date Placeholder 10"/>
          <p:cNvSpPr>
            <a:spLocks noGrp="1"/>
          </p:cNvSpPr>
          <p:nvPr>
            <p:ph type="dt" idx="1"/>
          </p:nvPr>
        </p:nvSpPr>
        <p:spPr>
          <a:xfrm>
            <a:off x="3884614" y="0"/>
            <a:ext cx="2971800" cy="465693"/>
          </a:xfrm>
          <a:prstGeom prst="rect">
            <a:avLst/>
          </a:prstGeom>
        </p:spPr>
        <p:txBody>
          <a:bodyPr vert="horz" lIns="92395" tIns="46198" rIns="92395" bIns="46198" rtlCol="0"/>
          <a:lstStyle>
            <a:lvl1pPr algn="r">
              <a:defRPr sz="1200">
                <a:latin typeface="Segoe UI" pitchFamily="34" charset="0"/>
              </a:defRPr>
            </a:lvl1pPr>
          </a:lstStyle>
          <a:p>
            <a:fld id="{39ECCDAD-89B1-4858-8590-6A80AD1DF58E}" type="datetime1">
              <a:rPr lang="en-US" smtClean="0"/>
              <a:t>1/10/2019</a:t>
            </a:fld>
            <a:endParaRPr lang="en-US" dirty="0"/>
          </a:p>
        </p:txBody>
      </p:sp>
      <p:sp>
        <p:nvSpPr>
          <p:cNvPr id="12" name="Notes Placeholder 11"/>
          <p:cNvSpPr>
            <a:spLocks noGrp="1"/>
          </p:cNvSpPr>
          <p:nvPr>
            <p:ph type="body" sz="quarter" idx="3"/>
          </p:nvPr>
        </p:nvSpPr>
        <p:spPr>
          <a:xfrm>
            <a:off x="685800" y="4424085"/>
            <a:ext cx="5486400" cy="4191239"/>
          </a:xfrm>
          <a:prstGeom prst="rect">
            <a:avLst/>
          </a:prstGeom>
        </p:spPr>
        <p:txBody>
          <a:bodyPr vert="horz" lIns="92395" tIns="46198" rIns="92395" bIns="4619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10" y="8846553"/>
            <a:ext cx="947103" cy="465693"/>
          </a:xfrm>
          <a:prstGeom prst="rect">
            <a:avLst/>
          </a:prstGeom>
        </p:spPr>
        <p:txBody>
          <a:bodyPr vert="horz" lIns="92395" tIns="46198" rIns="92395" bIns="46198"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3175477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dirty="0"/>
          </a:p>
        </p:txBody>
      </p:sp>
    </p:spTree>
    <p:extLst>
      <p:ext uri="{BB962C8B-B14F-4D97-AF65-F5344CB8AC3E}">
        <p14:creationId xmlns:p14="http://schemas.microsoft.com/office/powerpoint/2010/main" val="2222424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236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1866686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3757340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 on DCI – Up: CA-60% vs. AU-55%, Flat: SG-63% vs. CH-62%, Down: JP-37% </a:t>
            </a:r>
          </a:p>
          <a:p>
            <a:r>
              <a:rPr lang="en-US" dirty="0"/>
              <a:t>Sexual risks - W2 = 31%, W2 w/o AU, CH, JP = 32%</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543121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18</a:t>
            </a:fld>
            <a:endParaRPr lang="en-US" dirty="0"/>
          </a:p>
        </p:txBody>
      </p:sp>
    </p:spTree>
    <p:extLst>
      <p:ext uri="{BB962C8B-B14F-4D97-AF65-F5344CB8AC3E}">
        <p14:creationId xmlns:p14="http://schemas.microsoft.com/office/powerpoint/2010/main" val="1553340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has ever treated me or people I know in an unsafe or civil manner online: Teens – 29%, </a:t>
            </a:r>
            <a:r>
              <a:rPr lang="en-US" b="1" dirty="0"/>
              <a:t>Millennials – 25%</a:t>
            </a:r>
            <a:r>
              <a:rPr lang="en-US" dirty="0"/>
              <a:t>, Gen X – 37%, Boomers – 47%</a:t>
            </a:r>
          </a:p>
          <a:p>
            <a:r>
              <a:rPr lang="en-US" dirty="0"/>
              <a:t>Why Millennials? Do more online, they share everything, overconfident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2551141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W1 CO: Unwanted contact 38% in 2018, -5%. Biggest drops since 2016: MX -12%, US -11%, BE -11%, DE -9%, SA -9%, FR – 8%, RU –8%</a:t>
            </a:r>
          </a:p>
          <a:p>
            <a:r>
              <a:rPr lang="en-US" dirty="0"/>
              <a:t>W1 CO: Discrimination up 2% adj. since 2016 10-12%. Biggest increases since 2016: TU +7%, BR +6%, India +4%, DE +2%, UK +2%</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Tree>
    <p:extLst>
      <p:ext uri="{BB962C8B-B14F-4D97-AF65-F5344CB8AC3E}">
        <p14:creationId xmlns:p14="http://schemas.microsoft.com/office/powerpoint/2010/main" val="4841498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Sexual W1 CO adj. 2016-2018 – 31, 30, 32</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17134563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25</a:t>
            </a:fld>
            <a:endParaRPr lang="en-US" dirty="0"/>
          </a:p>
        </p:txBody>
      </p:sp>
    </p:spTree>
    <p:extLst>
      <p:ext uri="{BB962C8B-B14F-4D97-AF65-F5344CB8AC3E}">
        <p14:creationId xmlns:p14="http://schemas.microsoft.com/office/powerpoint/2010/main" val="17443751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3319244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ADDE4EF6-F6E6-49CE-B99B-ECDF9F50F32C}"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a:t>
            </a:fld>
            <a:endParaRPr lang="en-US" dirty="0"/>
          </a:p>
        </p:txBody>
      </p:sp>
    </p:spTree>
    <p:extLst>
      <p:ext uri="{BB962C8B-B14F-4D97-AF65-F5344CB8AC3E}">
        <p14:creationId xmlns:p14="http://schemas.microsoft.com/office/powerpoint/2010/main" val="3143718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Unwanted contact (any) by Teens, Millennials, GenX, Boomers: 72%, 67%, 67%, 72%</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2809813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610518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31</a:t>
            </a:fld>
            <a:endParaRPr lang="en-US" dirty="0"/>
          </a:p>
        </p:txBody>
      </p:sp>
    </p:spTree>
    <p:extLst>
      <p:ext uri="{BB962C8B-B14F-4D97-AF65-F5344CB8AC3E}">
        <p14:creationId xmlns:p14="http://schemas.microsoft.com/office/powerpoint/2010/main" val="2167249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4208160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11710430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1834241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36</a:t>
            </a:fld>
            <a:endParaRPr lang="en-US" dirty="0"/>
          </a:p>
        </p:txBody>
      </p:sp>
    </p:spTree>
    <p:extLst>
      <p:ext uri="{BB962C8B-B14F-4D97-AF65-F5344CB8AC3E}">
        <p14:creationId xmlns:p14="http://schemas.microsoft.com/office/powerpoint/2010/main" val="42812126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Significantly higher: Vietnam – Surveillance, Hungary - Gaslighting</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0753117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39</a:t>
            </a:fld>
            <a:endParaRPr lang="en-US" dirty="0"/>
          </a:p>
        </p:txBody>
      </p:sp>
    </p:spTree>
    <p:extLst>
      <p:ext uri="{BB962C8B-B14F-4D97-AF65-F5344CB8AC3E}">
        <p14:creationId xmlns:p14="http://schemas.microsoft.com/office/powerpoint/2010/main" val="2665908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2615277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a:t>
            </a:fld>
            <a:endParaRPr lang="en-US" dirty="0"/>
          </a:p>
        </p:txBody>
      </p:sp>
    </p:spTree>
    <p:extLst>
      <p:ext uri="{BB962C8B-B14F-4D97-AF65-F5344CB8AC3E}">
        <p14:creationId xmlns:p14="http://schemas.microsoft.com/office/powerpoint/2010/main" val="14210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2329316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Those who had met the perpetrator in real life had more consequences: 61% had 5 or more consequences vs. 39% who hadn’t met the perpetrator</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43</a:t>
            </a:fld>
            <a:endParaRPr lang="en-US" dirty="0"/>
          </a:p>
        </p:txBody>
      </p:sp>
    </p:spTree>
    <p:extLst>
      <p:ext uri="{BB962C8B-B14F-4D97-AF65-F5344CB8AC3E}">
        <p14:creationId xmlns:p14="http://schemas.microsoft.com/office/powerpoint/2010/main" val="1112430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44</a:t>
            </a:fld>
            <a:endParaRPr lang="en-US" dirty="0"/>
          </a:p>
        </p:txBody>
      </p:sp>
    </p:spTree>
    <p:extLst>
      <p:ext uri="{BB962C8B-B14F-4D97-AF65-F5344CB8AC3E}">
        <p14:creationId xmlns:p14="http://schemas.microsoft.com/office/powerpoint/2010/main" val="3221114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Teens reported higher levels than adults on most attributes including the top 5.  Adults were higher on economic status, political views and occupation</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46</a:t>
            </a:fld>
            <a:endParaRPr lang="en-US" dirty="0"/>
          </a:p>
        </p:txBody>
      </p:sp>
    </p:spTree>
    <p:extLst>
      <p:ext uri="{BB962C8B-B14F-4D97-AF65-F5344CB8AC3E}">
        <p14:creationId xmlns:p14="http://schemas.microsoft.com/office/powerpoint/2010/main" val="393142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2016-18: Any = 67, (70, 71 adj. based on 20 countries the same in W2 &amp; W3)</a:t>
            </a:r>
          </a:p>
          <a:p>
            <a:r>
              <a:rPr lang="en-US" dirty="0"/>
              <a:t>2016-18: Avg # of consequences = (3.0, 2.9, 4.3), 2016 w/o AU, CH. 2017-2018 adj. based on 20 countries the same in W2 &amp; W3</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1779543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445">
              <a:spcAft>
                <a:spcPts val="334"/>
              </a:spcAft>
              <a:defRPr/>
            </a:pPr>
            <a:r>
              <a:rPr lang="en-US" dirty="0">
                <a:solidFill>
                  <a:srgbClr val="000000"/>
                </a:solidFill>
              </a:rPr>
              <a:t>Avg. actions taken 2016-2018: 2.0, (Adj. 3.3, 4.1)</a:t>
            </a:r>
            <a:endParaRPr lang="en-US" dirty="0"/>
          </a:p>
          <a:p>
            <a:r>
              <a:rPr lang="en-US" dirty="0"/>
              <a:t>Asking for help (parents, adults) did not change from 2016-2017 despite adding 9 new countries</a:t>
            </a:r>
          </a:p>
          <a:p>
            <a:r>
              <a:rPr lang="en-US" dirty="0"/>
              <a:t>“I </a:t>
            </a:r>
            <a:r>
              <a:rPr lang="en-US" dirty="0">
                <a:solidFill>
                  <a:srgbClr val="000000"/>
                </a:solidFill>
              </a:rPr>
              <a:t>defended someone who was treated unsafe or uncivil online” is very similar to the Civility challenge item “I stood up for someone else.”</a:t>
            </a:r>
          </a:p>
          <a:p>
            <a:r>
              <a:rPr lang="en-US" dirty="0"/>
              <a:t>Hypothesis for fewer positive actions: those who experienced a risk from family/friends, had the highest percentage who believed their actions were ineffective. </a:t>
            </a:r>
            <a:endParaRPr lang="en-US" dirty="0">
              <a:solidFill>
                <a:srgbClr val="000000"/>
              </a:solidFill>
            </a:endParaRP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48</a:t>
            </a:fld>
            <a:endParaRPr lang="en-US" dirty="0"/>
          </a:p>
        </p:txBody>
      </p:sp>
    </p:spTree>
    <p:extLst>
      <p:ext uri="{BB962C8B-B14F-4D97-AF65-F5344CB8AC3E}">
        <p14:creationId xmlns:p14="http://schemas.microsoft.com/office/powerpoint/2010/main" val="264492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445">
              <a:spcAft>
                <a:spcPts val="334"/>
              </a:spcAft>
              <a:defRPr/>
            </a:pPr>
            <a:r>
              <a:rPr lang="en-US" dirty="0">
                <a:solidFill>
                  <a:srgbClr val="000000"/>
                </a:solidFill>
              </a:rPr>
              <a:t>Teenage girls were more likely to ask for help than boys: help from parents (44% vs. 37%), adults (29% vs. 26%)</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49</a:t>
            </a:fld>
            <a:endParaRPr lang="en-US" dirty="0"/>
          </a:p>
        </p:txBody>
      </p:sp>
    </p:spTree>
    <p:extLst>
      <p:ext uri="{BB962C8B-B14F-4D97-AF65-F5344CB8AC3E}">
        <p14:creationId xmlns:p14="http://schemas.microsoft.com/office/powerpoint/2010/main" val="13414885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50</a:t>
            </a:fld>
            <a:endParaRPr lang="en-US" dirty="0"/>
          </a:p>
        </p:txBody>
      </p:sp>
    </p:spTree>
    <p:extLst>
      <p:ext uri="{BB962C8B-B14F-4D97-AF65-F5344CB8AC3E}">
        <p14:creationId xmlns:p14="http://schemas.microsoft.com/office/powerpoint/2010/main" val="29858722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52</a:t>
            </a:fld>
            <a:endParaRPr lang="en-US" dirty="0"/>
          </a:p>
        </p:txBody>
      </p:sp>
    </p:spTree>
    <p:extLst>
      <p:ext uri="{BB962C8B-B14F-4D97-AF65-F5344CB8AC3E}">
        <p14:creationId xmlns:p14="http://schemas.microsoft.com/office/powerpoint/2010/main" val="5501831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pain &lt;5% incidence: Sextortion (2%, 5.7, 73%, 45%), Terrorism recruiting (1%, 5.0, 63%, 40%), Revenge porn (2%, 4.7, 59%, 37%)</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33319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DCI increases that were not significant: +3 Ireland, +2 Chile, South Africa, Malaysia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7990906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54</a:t>
            </a:fld>
            <a:endParaRPr lang="en-US" dirty="0"/>
          </a:p>
        </p:txBody>
      </p:sp>
    </p:spTree>
    <p:extLst>
      <p:ext uri="{BB962C8B-B14F-4D97-AF65-F5344CB8AC3E}">
        <p14:creationId xmlns:p14="http://schemas.microsoft.com/office/powerpoint/2010/main" val="15546146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55</a:t>
            </a:fld>
            <a:endParaRPr lang="en-US" dirty="0"/>
          </a:p>
        </p:txBody>
      </p:sp>
    </p:spTree>
    <p:extLst>
      <p:ext uri="{BB962C8B-B14F-4D97-AF65-F5344CB8AC3E}">
        <p14:creationId xmlns:p14="http://schemas.microsoft.com/office/powerpoint/2010/main" val="31816925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to potential and effective in 2018 from responsible and trust in 2017</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56</a:t>
            </a:fld>
            <a:endParaRPr lang="en-US" dirty="0"/>
          </a:p>
        </p:txBody>
      </p:sp>
    </p:spTree>
    <p:extLst>
      <p:ext uri="{BB962C8B-B14F-4D97-AF65-F5344CB8AC3E}">
        <p14:creationId xmlns:p14="http://schemas.microsoft.com/office/powerpoint/2010/main" val="39674066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62</a:t>
            </a:fld>
            <a:endParaRPr lang="en-US" dirty="0"/>
          </a:p>
        </p:txBody>
      </p:sp>
    </p:spTree>
    <p:extLst>
      <p:ext uri="{BB962C8B-B14F-4D97-AF65-F5344CB8AC3E}">
        <p14:creationId xmlns:p14="http://schemas.microsoft.com/office/powerpoint/2010/main" val="4216845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7500" y="695325"/>
            <a:ext cx="6170613" cy="3471863"/>
          </a:xfrm>
        </p:spPr>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63</a:t>
            </a:fld>
            <a:endParaRPr lang="en-US" dirty="0">
              <a:solidFill>
                <a:prstClr val="black"/>
              </a:solidFill>
            </a:endParaRPr>
          </a:p>
        </p:txBody>
      </p:sp>
      <p:sp>
        <p:nvSpPr>
          <p:cNvPr id="5" name="Notes Placeholder 2"/>
          <p:cNvSpPr>
            <a:spLocks noGrp="1"/>
          </p:cNvSpPr>
          <p:nvPr>
            <p:ph type="body" idx="1"/>
          </p:nvPr>
        </p:nvSpPr>
        <p:spPr/>
        <p:txBody>
          <a:bodyPr>
            <a:normAutofit/>
          </a:bodyPr>
          <a:lstStyle/>
          <a:p>
            <a:pPr defTabSz="899155">
              <a:defRPr/>
            </a:pPr>
            <a:endParaRPr lang="en-US" sz="1800" dirty="0">
              <a:solidFill>
                <a:prstClr val="black"/>
              </a:solidFill>
              <a:cs typeface="Segoe UI Light" panose="020B0502040204020203" pitchFamily="34" charset="0"/>
            </a:endParaRPr>
          </a:p>
        </p:txBody>
      </p:sp>
    </p:spTree>
    <p:extLst>
      <p:ext uri="{BB962C8B-B14F-4D97-AF65-F5344CB8AC3E}">
        <p14:creationId xmlns:p14="http://schemas.microsoft.com/office/powerpoint/2010/main" val="423383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8</a:t>
            </a:fld>
            <a:endParaRPr lang="en-US" dirty="0"/>
          </a:p>
        </p:txBody>
      </p:sp>
    </p:spTree>
    <p:extLst>
      <p:ext uri="{BB962C8B-B14F-4D97-AF65-F5344CB8AC3E}">
        <p14:creationId xmlns:p14="http://schemas.microsoft.com/office/powerpoint/2010/main" val="356008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pPr defTabSz="923654"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5"/>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1636296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Mild pain</a:t>
            </a:r>
            <a:r>
              <a:rPr lang="en-US" dirty="0"/>
              <a:t> that was tolerable or I was able to ignore, </a:t>
            </a:r>
            <a:r>
              <a:rPr lang="en-US" b="1" dirty="0"/>
              <a:t>Moderate pain</a:t>
            </a:r>
            <a:r>
              <a:rPr lang="en-US" dirty="0"/>
              <a:t> that hurt me, </a:t>
            </a:r>
            <a:r>
              <a:rPr lang="en-US" b="1" dirty="0"/>
              <a:t>Severe pain</a:t>
            </a:r>
            <a:r>
              <a:rPr lang="en-US" dirty="0"/>
              <a:t> that hurt the quality of my life, </a:t>
            </a:r>
            <a:r>
              <a:rPr lang="en-US" b="1" dirty="0"/>
              <a:t>Unbearable pain</a:t>
            </a:r>
            <a:r>
              <a:rPr lang="en-US" dirty="0"/>
              <a:t> that was mentally and physically disabling</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2143411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Hypotheses for positive actions dropping: 1) Increase in family &amp; friends as sources of risks (i.e., more willing to be confrontational)  </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11</a:t>
            </a:fld>
            <a:endParaRPr lang="en-US" dirty="0"/>
          </a:p>
        </p:txBody>
      </p:sp>
    </p:spTree>
    <p:extLst>
      <p:ext uri="{BB962C8B-B14F-4D97-AF65-F5344CB8AC3E}">
        <p14:creationId xmlns:p14="http://schemas.microsoft.com/office/powerpoint/2010/main" val="2933001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Millennials – highest # of hours online per week</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23654"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This material is provided for informational purposes only. Microsoft makes no warranties, express or implied.</a:t>
            </a:r>
          </a:p>
        </p:txBody>
      </p:sp>
      <p:sp>
        <p:nvSpPr>
          <p:cNvPr id="6" name="Date Placeholder 5"/>
          <p:cNvSpPr>
            <a:spLocks noGrp="1"/>
          </p:cNvSpPr>
          <p:nvPr>
            <p:ph type="dt" idx="12"/>
          </p:nvPr>
        </p:nvSpPr>
        <p:spPr/>
        <p:txBody>
          <a:bodyPr/>
          <a:lstStyle/>
          <a:p>
            <a:fld id="{39ECCDAD-89B1-4858-8590-6A80AD1DF58E}" type="datetime1">
              <a:rPr lang="en-US" smtClean="0"/>
              <a:t>1/10/2019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434714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702" y="1787545"/>
            <a:ext cx="9144000" cy="2378054"/>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chemeClr val="tx1"/>
                </a:solidFill>
              </a:defRPr>
            </a:lvl1pPr>
          </a:lstStyle>
          <a:p>
            <a:r>
              <a:rPr lang="en-US"/>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chemeClr val="tx1"/>
                </a:solidFill>
                <a:latin typeface="+mj-lt"/>
              </a:defRPr>
            </a:lvl1pPr>
          </a:lstStyle>
          <a:p>
            <a:pPr lvl="0"/>
            <a:r>
              <a:rPr lang="en-US"/>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pic>
        <p:nvPicPr>
          <p:cNvPr id="3" name="Picture 2" descr="A close up of a sign&#10;&#10;Description generated with high confidence">
            <a:extLst>
              <a:ext uri="{FF2B5EF4-FFF2-40B4-BE49-F238E27FC236}">
                <a16:creationId xmlns:a16="http://schemas.microsoft.com/office/drawing/2014/main" id="{707CF559-A3D7-4C0A-B824-E1E104BBBCF2}"/>
              </a:ext>
            </a:extLst>
          </p:cNvPr>
          <p:cNvPicPr>
            <a:picLocks noChangeAspect="1"/>
          </p:cNvPicPr>
          <p:nvPr userDrawn="1"/>
        </p:nvPicPr>
        <p:blipFill>
          <a:blip r:embed="rId3"/>
          <a:stretch>
            <a:fillRect/>
          </a:stretch>
        </p:blipFill>
        <p:spPr>
          <a:xfrm>
            <a:off x="10600029" y="6234663"/>
            <a:ext cx="1689100" cy="64008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t="-496"/>
          <a:stretch/>
        </p:blipFill>
        <p:spPr>
          <a:xfrm flipH="1">
            <a:off x="-2" y="-34681"/>
            <a:ext cx="12436476" cy="70292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a:t>Presentation title</a:t>
            </a:r>
          </a:p>
        </p:txBody>
      </p:sp>
      <p:sp>
        <p:nvSpPr>
          <p:cNvPr id="17"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0335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570" y="-34681"/>
            <a:ext cx="12436474" cy="7029206"/>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37661963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a:t>Speaker Name</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9"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11287"/>
            <a:ext cx="10056812" cy="2750383"/>
          </a:xfrm>
          <a:noFill/>
        </p:spPr>
        <p:txBody>
          <a:bodyPr tIns="91440" bIns="91440" anchor="t" anchorCtr="0"/>
          <a:lstStyle>
            <a:lvl1pPr>
              <a:defRPr sz="7200" spc="-100" baseline="0">
                <a:solidFill>
                  <a:srgbClr val="000000"/>
                </a:solidFill>
              </a:defRPr>
            </a:lvl1pPr>
          </a:lstStyle>
          <a:p>
            <a:r>
              <a:rPr lang="en-US"/>
              <a:t>Demo title</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solidFill>
                  <a:srgbClr val="000000"/>
                </a:solidFill>
                <a:latin typeface="+mj-lt"/>
              </a:defRPr>
            </a:lvl1pPr>
          </a:lstStyle>
          <a:p>
            <a:pPr lvl="0"/>
            <a:r>
              <a:rPr lang="en-US"/>
              <a:t>Speaker Name</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634743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a:t>Video title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6496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tx1"/>
                </a:solidFill>
              </a:defRPr>
            </a:lvl1pPr>
          </a:lstStyle>
          <a:p>
            <a:r>
              <a:rPr lang="en-US"/>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07535725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4540872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4"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76253691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7227168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chemeClr val="bg1"/>
                </a:solidFill>
              </a:defRPr>
            </a:lvl1pPr>
          </a:lstStyle>
          <a:p>
            <a:r>
              <a:rPr lang="en-US"/>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chemeClr val="bg1"/>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Title Accent Color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solidFill>
                  <a:srgbClr val="000000"/>
                </a:solidFill>
              </a:defRPr>
            </a:lvl1pPr>
          </a:lstStyle>
          <a:p>
            <a:r>
              <a:rPr lang="en-US"/>
              <a:t>Section title</a:t>
            </a:r>
          </a:p>
        </p:txBody>
      </p:sp>
      <p:sp>
        <p:nvSpPr>
          <p:cNvPr id="3"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5803100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chemeClr val="tx2"/>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17481685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8"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84398522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lvl1pPr>
              <a:defRPr>
                <a:solidFill>
                  <a:schemeClr val="bg1">
                    <a:lumMod val="75000"/>
                    <a:lumOff val="25000"/>
                  </a:schemeClr>
                </a:solidFill>
              </a:defRPr>
            </a:lvl1pPr>
          </a:lstStyle>
          <a:p>
            <a:r>
              <a:rPr lang="en-US"/>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55319683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spAutoFit/>
          </a:bodyPr>
          <a:lstStyle>
            <a:lvl1pPr>
              <a:defRPr>
                <a:solidFill>
                  <a:srgbClr val="00BCF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22994197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solidFill>
                  <a:srgbClr val="00BCF2"/>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91883987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solidFill>
                  <a:srgbClr val="00BCF2"/>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7"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bg1">
                    <a:lumMod val="75000"/>
                    <a:lumOff val="25000"/>
                  </a:schemeClr>
                </a:solidFill>
              </a:defRPr>
            </a:lvl1pPr>
          </a:lstStyle>
          <a:p>
            <a:r>
              <a:rPr lang="en-US" dirty="0"/>
              <a:t>Click to edit Master title style</a:t>
            </a:r>
          </a:p>
        </p:txBody>
      </p:sp>
      <p:sp>
        <p:nvSpPr>
          <p:cNvPr id="5"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31113570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
        <p:nvSpPr>
          <p:cNvPr id="3" name="Title 1">
            <a:extLst>
              <a:ext uri="{FF2B5EF4-FFF2-40B4-BE49-F238E27FC236}">
                <a16:creationId xmlns:a16="http://schemas.microsoft.com/office/drawing/2014/main" id="{C5B85F59-7A2F-445C-8C1F-4CEE4DCBD3E5}"/>
              </a:ext>
            </a:extLst>
          </p:cNvPr>
          <p:cNvSpPr>
            <a:spLocks noGrp="1"/>
          </p:cNvSpPr>
          <p:nvPr>
            <p:ph type="title"/>
          </p:nvPr>
        </p:nvSpPr>
        <p:spPr>
          <a:xfrm>
            <a:off x="274639" y="295274"/>
            <a:ext cx="11889564" cy="917575"/>
          </a:xfrm>
        </p:spPr>
        <p:txBody>
          <a:bodyPr/>
          <a:lstStyle>
            <a:lvl1pPr>
              <a:defRPr sz="3200"/>
            </a:lvl1pPr>
          </a:lstStyle>
          <a:p>
            <a:r>
              <a:rPr lang="en-US" dirty="0"/>
              <a:t>Click to edit Master title style</a:t>
            </a:r>
          </a:p>
        </p:txBody>
      </p:sp>
    </p:spTree>
    <p:extLst>
      <p:ext uri="{BB962C8B-B14F-4D97-AF65-F5344CB8AC3E}">
        <p14:creationId xmlns:p14="http://schemas.microsoft.com/office/powerpoint/2010/main" val="417923720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chemeClr val="tx1"/>
                </a:solidFill>
              </a:defRPr>
            </a:lvl1pPr>
          </a:lstStyle>
          <a:p>
            <a:fld id="{7EFC24D6-DB8F-6B44-BA5A-9BEC68C15CAA}" type="slidenum">
              <a:rPr lang="en-US" smtClean="0"/>
              <a:pPr/>
              <a:t>‹#›</a:t>
            </a:fld>
            <a:endParaRPr lang="en-US" dirty="0"/>
          </a:p>
        </p:txBody>
      </p:sp>
      <p:sp>
        <p:nvSpPr>
          <p:cNvPr id="3" name="Title 1">
            <a:extLst>
              <a:ext uri="{FF2B5EF4-FFF2-40B4-BE49-F238E27FC236}">
                <a16:creationId xmlns:a16="http://schemas.microsoft.com/office/drawing/2014/main" id="{8F26212A-0D95-4B14-8301-44A42E9454ED}"/>
              </a:ext>
            </a:extLst>
          </p:cNvPr>
          <p:cNvSpPr>
            <a:spLocks noGrp="1"/>
          </p:cNvSpPr>
          <p:nvPr>
            <p:ph type="title"/>
          </p:nvPr>
        </p:nvSpPr>
        <p:spPr>
          <a:xfrm>
            <a:off x="274639" y="295274"/>
            <a:ext cx="11889564" cy="917575"/>
          </a:xfrm>
        </p:spPr>
        <p:txBody>
          <a:bodyPr/>
          <a:lstStyle>
            <a:lvl1pPr>
              <a:defRPr sz="3200"/>
            </a:lvl1pPr>
          </a:lstStyle>
          <a:p>
            <a:r>
              <a:rPr lang="en-US" dirty="0"/>
              <a:t>Click to edit Master title style</a:t>
            </a:r>
          </a:p>
        </p:txBody>
      </p:sp>
    </p:spTree>
    <p:extLst>
      <p:ext uri="{BB962C8B-B14F-4D97-AF65-F5344CB8AC3E}">
        <p14:creationId xmlns:p14="http://schemas.microsoft.com/office/powerpoint/2010/main" val="218952680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4"/>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
        <p:nvSpPr>
          <p:cNvPr id="3" name="Title 1">
            <a:extLst>
              <a:ext uri="{FF2B5EF4-FFF2-40B4-BE49-F238E27FC236}">
                <a16:creationId xmlns:a16="http://schemas.microsoft.com/office/drawing/2014/main" id="{453F4C7F-47F7-4E31-8748-EAEBE0048165}"/>
              </a:ext>
            </a:extLst>
          </p:cNvPr>
          <p:cNvSpPr>
            <a:spLocks noGrp="1"/>
          </p:cNvSpPr>
          <p:nvPr>
            <p:ph type="title"/>
          </p:nvPr>
        </p:nvSpPr>
        <p:spPr>
          <a:xfrm>
            <a:off x="274639" y="295274"/>
            <a:ext cx="11889564" cy="917575"/>
          </a:xfrm>
        </p:spPr>
        <p:txBody>
          <a:bodyPr/>
          <a:lstStyle>
            <a:lvl1pPr>
              <a:defRPr sz="4400">
                <a:solidFill>
                  <a:schemeClr val="bg1">
                    <a:lumMod val="75000"/>
                    <a:lumOff val="25000"/>
                  </a:schemeClr>
                </a:solidFill>
              </a:defRPr>
            </a:lvl1pPr>
          </a:lstStyle>
          <a:p>
            <a:r>
              <a:rPr lang="en-US" dirty="0"/>
              <a:t>Click to edit Master title style</a:t>
            </a:r>
          </a:p>
        </p:txBody>
      </p:sp>
    </p:spTree>
    <p:extLst>
      <p:ext uri="{BB962C8B-B14F-4D97-AF65-F5344CB8AC3E}">
        <p14:creationId xmlns:p14="http://schemas.microsoft.com/office/powerpoint/2010/main" val="287845078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tx2"/>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859344578"/>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lank Accent Color 2">
    <p:bg>
      <p:bgPr>
        <a:solidFill>
          <a:schemeClr val="accent5"/>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rgbClr val="00D8C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Title 1"/>
          <p:cNvSpPr>
            <a:spLocks noGrp="1"/>
          </p:cNvSpPr>
          <p:nvPr>
            <p:ph type="title" hasCustomPrompt="1"/>
          </p:nvPr>
        </p:nvSpPr>
        <p:spPr>
          <a:xfrm>
            <a:off x="274702" y="2123084"/>
            <a:ext cx="9144000" cy="1831379"/>
          </a:xfrm>
          <a:noFill/>
        </p:spPr>
        <p:txBody>
          <a:bodyPr lIns="146304" tIns="91440" rIns="146304" bIns="91440" anchor="t" anchorCtr="0"/>
          <a:lstStyle>
            <a:lvl1pPr>
              <a:defRPr sz="6000" spc="-100" baseline="0">
                <a:solidFill>
                  <a:srgbClr val="000000"/>
                </a:solidFill>
              </a:defRPr>
            </a:lvl1pPr>
          </a:lstStyle>
          <a:p>
            <a:r>
              <a:rPr lang="en-US"/>
              <a:t>Presentation title</a:t>
            </a:r>
          </a:p>
        </p:txBody>
      </p:sp>
      <p:sp>
        <p:nvSpPr>
          <p:cNvPr id="16" name="Text Placeholder 4"/>
          <p:cNvSpPr>
            <a:spLocks noGrp="1"/>
          </p:cNvSpPr>
          <p:nvPr>
            <p:ph type="body" sz="quarter" idx="12" hasCustomPrompt="1"/>
          </p:nvPr>
        </p:nvSpPr>
        <p:spPr>
          <a:xfrm>
            <a:off x="274702" y="3954462"/>
            <a:ext cx="9144000" cy="1828801"/>
          </a:xfrm>
          <a:noFill/>
        </p:spPr>
        <p:txBody>
          <a:bodyPr lIns="146304" tIns="109728" rIns="146304" bIns="109728">
            <a:noAutofit/>
          </a:bodyPr>
          <a:lstStyle>
            <a:lvl1pPr marL="0" indent="0">
              <a:spcBef>
                <a:spcPts val="0"/>
              </a:spcBef>
              <a:buNone/>
              <a:defRPr sz="3600" spc="0" baseline="0">
                <a:solidFill>
                  <a:srgbClr val="000000"/>
                </a:solidFill>
                <a:latin typeface="+mj-lt"/>
              </a:defRPr>
            </a:lvl1pPr>
          </a:lstStyle>
          <a:p>
            <a:pPr lvl="0"/>
            <a:r>
              <a:rPr lang="en-US"/>
              <a:t>Speaker Name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4928999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lank Accent Color 2">
    <p:bg>
      <p:bgPr>
        <a:solidFill>
          <a:schemeClr val="accent2"/>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Blank Accent Color 2">
    <p:bg>
      <p:bgPr>
        <a:solidFill>
          <a:schemeClr val="accent3"/>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2409947871"/>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6"/>
        </a:solidFill>
        <a:effectLst/>
      </p:bgPr>
    </p:bg>
    <p:spTree>
      <p:nvGrpSpPr>
        <p:cNvPr id="1" name=""/>
        <p:cNvGrpSpPr/>
        <p:nvPr/>
      </p:nvGrpSpPr>
      <p:grpSpPr>
        <a:xfrm>
          <a:off x="0" y="0"/>
          <a:ext cx="0" cy="0"/>
          <a:chOff x="0" y="0"/>
          <a:chExt cx="0" cy="0"/>
        </a:xfrm>
      </p:grpSpPr>
      <p:sp>
        <p:nvSpPr>
          <p:cNvPr id="2"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89692830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
        <p:nvSpPr>
          <p:cNvPr id="5"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35309969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7"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2" y="1"/>
            <a:ext cx="12436476" cy="6994524"/>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a:t>Speaker Name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16" name="Rectangle 15"/>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11148729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4681"/>
            <a:ext cx="12436475" cy="7029206"/>
          </a:xfrm>
          <a:prstGeom prst="rect">
            <a:avLst/>
          </a:prstGeom>
        </p:spPr>
      </p:pic>
      <p:sp>
        <p:nvSpPr>
          <p:cNvPr id="9" name="Rectangle 8"/>
          <p:cNvSpPr/>
          <p:nvPr userDrawn="1"/>
        </p:nvSpPr>
        <p:spPr>
          <a:xfrm rot="10800000" flipH="1" flipV="1">
            <a:off x="0" y="0"/>
            <a:ext cx="11887455" cy="7794895"/>
          </a:xfrm>
          <a:prstGeom prst="rect">
            <a:avLst/>
          </a:prstGeom>
          <a:gradFill flip="none" rotWithShape="1">
            <a:gsLst>
              <a:gs pos="0">
                <a:schemeClr val="bg1">
                  <a:alpha val="22000"/>
                </a:schemeClr>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3424636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20" name="Rectangle 19"/>
          <p:cNvSpPr/>
          <p:nvPr userDrawn="1"/>
        </p:nvSpPr>
        <p:spPr>
          <a:xfrm rot="10800000" flipH="1">
            <a:off x="0" y="2125676"/>
            <a:ext cx="6766871" cy="4868847"/>
          </a:xfrm>
          <a:prstGeom prst="rect">
            <a:avLst/>
          </a:prstGeom>
          <a:gradFill flip="none" rotWithShape="1">
            <a:gsLst>
              <a:gs pos="0">
                <a:schemeClr val="tx1"/>
              </a:gs>
              <a:gs pos="28000">
                <a:schemeClr val="tx1">
                  <a:alpha val="0"/>
                </a:schemeClr>
              </a:gs>
            </a:gsLst>
            <a:lin ang="43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a:t>Presentation title</a:t>
            </a:r>
          </a:p>
        </p:txBody>
      </p:sp>
      <p:sp>
        <p:nvSpPr>
          <p:cNvPr id="15"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7"/>
          </a:xfrm>
          <a:prstGeom prst="rect">
            <a:avLst/>
          </a:prstGeom>
        </p:spPr>
      </p:pic>
    </p:spTree>
    <p:extLst>
      <p:ext uri="{BB962C8B-B14F-4D97-AF65-F5344CB8AC3E}">
        <p14:creationId xmlns:p14="http://schemas.microsoft.com/office/powerpoint/2010/main" val="1080971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4">
    <p:spTree>
      <p:nvGrpSpPr>
        <p:cNvPr id="1" name=""/>
        <p:cNvGrpSpPr/>
        <p:nvPr/>
      </p:nvGrpSpPr>
      <p:grpSpPr>
        <a:xfrm>
          <a:off x="0" y="0"/>
          <a:ext cx="0" cy="0"/>
          <a:chOff x="0" y="0"/>
          <a:chExt cx="0" cy="0"/>
        </a:xfrm>
      </p:grpSpPr>
      <p:pic>
        <p:nvPicPr>
          <p:cNvPr id="10" name="Picture Placeholder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34681"/>
            <a:ext cx="12436475" cy="7029206"/>
          </a:xfrm>
          <a:prstGeom prst="rect">
            <a:avLst/>
          </a:prstGeom>
        </p:spPr>
      </p:pic>
      <p:sp>
        <p:nvSpPr>
          <p:cNvPr id="12" name="Rectangle 11"/>
          <p:cNvSpPr/>
          <p:nvPr userDrawn="1"/>
        </p:nvSpPr>
        <p:spPr>
          <a:xfrm rot="10800000" flipH="1" flipV="1">
            <a:off x="0" y="0"/>
            <a:ext cx="13076162" cy="7794895"/>
          </a:xfrm>
          <a:prstGeom prst="rect">
            <a:avLst/>
          </a:prstGeom>
          <a:gradFill>
            <a:gsLst>
              <a:gs pos="0">
                <a:schemeClr val="tx1"/>
              </a:gs>
              <a:gs pos="28000">
                <a:schemeClr val="tx1">
                  <a:alpha val="0"/>
                </a:schemeClr>
              </a:gs>
            </a:gsLst>
            <a:lin ang="438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a:xfrm>
            <a:off x="274702" y="2123084"/>
            <a:ext cx="7315120"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a:t>Presentation title</a:t>
            </a:r>
          </a:p>
        </p:txBody>
      </p:sp>
      <p:sp>
        <p:nvSpPr>
          <p:cNvPr id="17" name="Text Placeholder 4"/>
          <p:cNvSpPr>
            <a:spLocks noGrp="1"/>
          </p:cNvSpPr>
          <p:nvPr>
            <p:ph type="body" sz="quarter" idx="12" hasCustomPrompt="1"/>
          </p:nvPr>
        </p:nvSpPr>
        <p:spPr>
          <a:xfrm>
            <a:off x="274702" y="3954462"/>
            <a:ext cx="731512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39033591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3"/>
          </p:nvPr>
        </p:nvSpPr>
        <p:spPr>
          <a:xfrm>
            <a:off x="274702" y="6483350"/>
            <a:ext cx="3937000" cy="371475"/>
          </a:xfrm>
          <a:prstGeom prst="rect">
            <a:avLst/>
          </a:prstGeom>
        </p:spPr>
        <p:txBody>
          <a:bodyPr vert="horz" lIns="91440" tIns="45720" rIns="91440" bIns="45720" rtlCol="0" anchor="ctr"/>
          <a:lstStyle>
            <a:lvl1pPr algn="l">
              <a:defRPr sz="1000">
                <a:solidFill>
                  <a:srgbClr val="000000"/>
                </a:solidFill>
              </a:defRPr>
            </a:lvl1pPr>
          </a:lstStyle>
          <a:p>
            <a:endParaRPr lang="en-US" dirty="0"/>
          </a:p>
        </p:txBody>
      </p:sp>
      <p:sp>
        <p:nvSpPr>
          <p:cNvPr id="6" name="Slide Number Placeholder 8"/>
          <p:cNvSpPr>
            <a:spLocks noGrp="1"/>
          </p:cNvSpPr>
          <p:nvPr>
            <p:ph type="sldNum" sz="quarter" idx="4"/>
          </p:nvPr>
        </p:nvSpPr>
        <p:spPr>
          <a:xfrm>
            <a:off x="9327163" y="6483350"/>
            <a:ext cx="2901950" cy="371475"/>
          </a:xfrm>
          <a:prstGeom prst="rect">
            <a:avLst/>
          </a:prstGeom>
        </p:spPr>
        <p:txBody>
          <a:bodyPr vert="horz" lIns="91440" tIns="45720" rIns="91440" bIns="45720" rtlCol="0" anchor="ctr"/>
          <a:lstStyle>
            <a:lvl1pPr algn="r">
              <a:defRPr sz="1000">
                <a:solidFill>
                  <a:srgbClr val="000000"/>
                </a:solidFill>
              </a:defRPr>
            </a:lvl1pPr>
          </a:lstStyle>
          <a:p>
            <a:fld id="{7EFC24D6-DB8F-6B44-BA5A-9BEC68C15CAA}" type="slidenum">
              <a:rPr lang="en-US" smtClean="0"/>
              <a:pPr/>
              <a:t>‹#›</a:t>
            </a:fld>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68" r:id="rId1"/>
    <p:sldLayoutId id="2147484196" r:id="rId2"/>
    <p:sldLayoutId id="2147484197" r:id="rId3"/>
    <p:sldLayoutId id="2147484198" r:id="rId4"/>
    <p:sldLayoutId id="2147484163" r:id="rId5"/>
    <p:sldLayoutId id="2147484184" r:id="rId6"/>
    <p:sldLayoutId id="2147484185" r:id="rId7"/>
    <p:sldLayoutId id="2147484187" r:id="rId8"/>
    <p:sldLayoutId id="2147484188" r:id="rId9"/>
    <p:sldLayoutId id="2147484189" r:id="rId10"/>
    <p:sldLayoutId id="2147484186" r:id="rId11"/>
    <p:sldLayoutId id="2147484105" r:id="rId12"/>
    <p:sldLayoutId id="2147484199" r:id="rId13"/>
    <p:sldLayoutId id="2147484200" r:id="rId14"/>
    <p:sldLayoutId id="2147484201" r:id="rId15"/>
    <p:sldLayoutId id="2147484202" r:id="rId16"/>
    <p:sldLayoutId id="2147484203" r:id="rId17"/>
    <p:sldLayoutId id="2147484182" r:id="rId18"/>
    <p:sldLayoutId id="2147484130" r:id="rId19"/>
    <p:sldLayoutId id="2147484204" r:id="rId20"/>
    <p:sldLayoutId id="2147484101" r:id="rId21"/>
    <p:sldLayoutId id="2147484102" r:id="rId22"/>
    <p:sldLayoutId id="2147484192" r:id="rId23"/>
    <p:sldLayoutId id="2147484190" r:id="rId24"/>
    <p:sldLayoutId id="2147484191" r:id="rId25"/>
    <p:sldLayoutId id="2147484087" r:id="rId26"/>
    <p:sldLayoutId id="2147484098" r:id="rId27"/>
    <p:sldLayoutId id="2147484086" r:id="rId28"/>
    <p:sldLayoutId id="2147484107" r:id="rId29"/>
    <p:sldLayoutId id="2147484099" r:id="rId30"/>
    <p:sldLayoutId id="2147484100" r:id="rId31"/>
    <p:sldLayoutId id="2147484089" r:id="rId32"/>
    <p:sldLayoutId id="2147484106" r:id="rId33"/>
    <p:sldLayoutId id="2147484092" r:id="rId34"/>
    <p:sldLayoutId id="2147484205" r:id="rId35"/>
    <p:sldLayoutId id="2147484093" r:id="rId36"/>
    <p:sldLayoutId id="2147484127" r:id="rId37"/>
    <p:sldLayoutId id="2147484128" r:id="rId38"/>
    <p:sldLayoutId id="2147484193" r:id="rId39"/>
    <p:sldLayoutId id="2147484194" r:id="rId40"/>
    <p:sldLayoutId id="2147484195" r:id="rId41"/>
    <p:sldLayoutId id="2147484129" r:id="rId42"/>
    <p:sldLayoutId id="2147484094" r:id="rId43"/>
    <p:sldLayoutId id="2147484096" r:id="rId44"/>
  </p:sldLayoutIdLst>
  <p:transition>
    <p:fade/>
  </p:transition>
  <p:hf hdr="0" ftr="0" dt="0"/>
  <p:txStyles>
    <p:titleStyle>
      <a:lvl1pPr algn="l" defTabSz="932742" rtl="0" eaLnBrk="1" latinLnBrk="0" hangingPunct="1">
        <a:lnSpc>
          <a:spcPct val="90000"/>
        </a:lnSpc>
        <a:spcBef>
          <a:spcPct val="0"/>
        </a:spcBef>
        <a:buNone/>
        <a:defRPr lang="en-US" sz="4400" b="0" kern="1200" cap="none" spc="-102" baseline="0" dirty="0" smtClean="0">
          <a:ln w="3175">
            <a:noFill/>
          </a:ln>
          <a:solidFill>
            <a:srgbClr val="000000"/>
          </a:soli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3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8" Type="http://schemas.openxmlformats.org/officeDocument/2006/relationships/hyperlink" Target="https://creativecommons.org/licenses/by-nc-nd/3.0/" TargetMode="External"/><Relationship Id="rId3" Type="http://schemas.openxmlformats.org/officeDocument/2006/relationships/hyperlink" Target="http://vi.wikipedia.org/wiki/T&#7853;p_tin:Flag_of_China.png" TargetMode="External"/><Relationship Id="rId7" Type="http://schemas.openxmlformats.org/officeDocument/2006/relationships/hyperlink" Target="http://retro--designs.blogspot.com/" TargetMode="Externa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hyperlink" Target="https://creativecommons.org/licenses/by/4.0/" TargetMode="External"/><Relationship Id="rId5" Type="http://schemas.openxmlformats.org/officeDocument/2006/relationships/hyperlink" Target="http://infojustice.org/archives/26877" TargetMode="External"/><Relationship Id="rId10" Type="http://schemas.openxmlformats.org/officeDocument/2006/relationships/chart" Target="../charts/chart15.xml"/><Relationship Id="rId4" Type="http://schemas.openxmlformats.org/officeDocument/2006/relationships/hyperlink" Target="https://creativecommons.org/licenses/by-sa/3.0/" TargetMode="External"/><Relationship Id="rId9" Type="http://schemas.openxmlformats.org/officeDocument/2006/relationships/chart" Target="../charts/char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3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1.png"/><Relationship Id="rId1" Type="http://schemas.openxmlformats.org/officeDocument/2006/relationships/slideLayout" Target="../slideLayouts/slideLayout3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chart" Target="../charts/chart19.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7.xml"/><Relationship Id="rId1" Type="http://schemas.openxmlformats.org/officeDocument/2006/relationships/slideLayout" Target="../slideLayouts/slideLayout34.xml"/><Relationship Id="rId4" Type="http://schemas.openxmlformats.org/officeDocument/2006/relationships/chart" Target="../charts/chart21.xml"/></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4.png"/><Relationship Id="rId7"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microsoft.com/office/2007/relationships/hdphoto" Target="../media/hdphoto2.wdp"/><Relationship Id="rId5" Type="http://schemas.openxmlformats.org/officeDocument/2006/relationships/image" Target="../media/image25.png"/><Relationship Id="rId4" Type="http://schemas.openxmlformats.org/officeDocument/2006/relationships/image" Target="../media/image15.png"/><Relationship Id="rId9"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9.xml"/><Relationship Id="rId1" Type="http://schemas.openxmlformats.org/officeDocument/2006/relationships/slideLayout" Target="../slideLayouts/slideLayout34.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4.xml"/><Relationship Id="rId5" Type="http://schemas.openxmlformats.org/officeDocument/2006/relationships/image" Target="../media/image2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2.xml"/><Relationship Id="rId1" Type="http://schemas.openxmlformats.org/officeDocument/2006/relationships/slideLayout" Target="../slideLayouts/slideLayout34.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4.xml"/><Relationship Id="rId5" Type="http://schemas.openxmlformats.org/officeDocument/2006/relationships/image" Target="../media/image22.png"/><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5.xml"/><Relationship Id="rId1" Type="http://schemas.openxmlformats.org/officeDocument/2006/relationships/slideLayout" Target="../slideLayouts/slideLayout34.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4.xml"/><Relationship Id="rId5" Type="http://schemas.openxmlformats.org/officeDocument/2006/relationships/image" Target="../media/image22.png"/><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8.xml"/><Relationship Id="rId1" Type="http://schemas.openxmlformats.org/officeDocument/2006/relationships/slideLayout" Target="../slideLayouts/slideLayout34.xml"/><Relationship Id="rId6" Type="http://schemas.openxmlformats.org/officeDocument/2006/relationships/chart" Target="../charts/chart37.xml"/><Relationship Id="rId5" Type="http://schemas.openxmlformats.org/officeDocument/2006/relationships/chart" Target="../charts/chart36.xml"/><Relationship Id="rId4" Type="http://schemas.openxmlformats.org/officeDocument/2006/relationships/chart" Target="../charts/chart3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34.xml"/><Relationship Id="rId5" Type="http://schemas.openxmlformats.org/officeDocument/2006/relationships/image" Target="../media/image22.png"/><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31.xml"/><Relationship Id="rId1" Type="http://schemas.openxmlformats.org/officeDocument/2006/relationships/slideLayout" Target="../slideLayouts/slideLayout34.xml"/><Relationship Id="rId4" Type="http://schemas.openxmlformats.org/officeDocument/2006/relationships/chart" Target="../charts/chart39.xml"/></Relationships>
</file>

<file path=ppt/slides/_rels/slide44.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33.xml"/><Relationship Id="rId1" Type="http://schemas.openxmlformats.org/officeDocument/2006/relationships/slideLayout" Target="../slideLayouts/slideLayout34.xml"/><Relationship Id="rId5" Type="http://schemas.openxmlformats.org/officeDocument/2006/relationships/chart" Target="../charts/chart43.xml"/><Relationship Id="rId4" Type="http://schemas.openxmlformats.org/officeDocument/2006/relationships/chart" Target="../charts/chart4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7.xml"/><Relationship Id="rId1" Type="http://schemas.openxmlformats.org/officeDocument/2006/relationships/slideLayout" Target="../slideLayouts/slideLayout34.xml"/><Relationship Id="rId5" Type="http://schemas.openxmlformats.org/officeDocument/2006/relationships/chart" Target="../charts/chart46.xml"/><Relationship Id="rId4" Type="http://schemas.openxmlformats.org/officeDocument/2006/relationships/chart" Target="../charts/chart45.xml"/></Relationships>
</file>

<file path=ppt/slides/_rels/slide5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8.xml"/><Relationship Id="rId1" Type="http://schemas.openxmlformats.org/officeDocument/2006/relationships/slideLayout" Target="../slideLayouts/slideLayout34.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8" Type="http://schemas.openxmlformats.org/officeDocument/2006/relationships/chart" Target="../charts/chart53.xml"/><Relationship Id="rId13" Type="http://schemas.openxmlformats.org/officeDocument/2006/relationships/chart" Target="../charts/chart58.xml"/><Relationship Id="rId3" Type="http://schemas.openxmlformats.org/officeDocument/2006/relationships/chart" Target="../charts/chart48.xml"/><Relationship Id="rId7" Type="http://schemas.openxmlformats.org/officeDocument/2006/relationships/chart" Target="../charts/chart52.xml"/><Relationship Id="rId12" Type="http://schemas.openxmlformats.org/officeDocument/2006/relationships/chart" Target="../charts/chart57.xml"/><Relationship Id="rId2" Type="http://schemas.openxmlformats.org/officeDocument/2006/relationships/notesSlide" Target="../notesSlides/notesSlide39.xml"/><Relationship Id="rId1" Type="http://schemas.openxmlformats.org/officeDocument/2006/relationships/slideLayout" Target="../slideLayouts/slideLayout34.xml"/><Relationship Id="rId6" Type="http://schemas.openxmlformats.org/officeDocument/2006/relationships/chart" Target="../charts/chart51.xml"/><Relationship Id="rId11" Type="http://schemas.openxmlformats.org/officeDocument/2006/relationships/chart" Target="../charts/chart56.xml"/><Relationship Id="rId5" Type="http://schemas.openxmlformats.org/officeDocument/2006/relationships/chart" Target="../charts/chart50.xml"/><Relationship Id="rId10" Type="http://schemas.openxmlformats.org/officeDocument/2006/relationships/chart" Target="../charts/chart55.xml"/><Relationship Id="rId4" Type="http://schemas.openxmlformats.org/officeDocument/2006/relationships/chart" Target="../charts/chart49.xml"/><Relationship Id="rId9" Type="http://schemas.openxmlformats.org/officeDocument/2006/relationships/chart" Target="../charts/chart54.xml"/><Relationship Id="rId14" Type="http://schemas.openxmlformats.org/officeDocument/2006/relationships/chart" Target="../charts/chart59.xml"/></Relationships>
</file>

<file path=ppt/slides/_rels/slide54.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40.xml"/><Relationship Id="rId1" Type="http://schemas.openxmlformats.org/officeDocument/2006/relationships/slideLayout" Target="../slideLayouts/slideLayout34.xml"/><Relationship Id="rId5" Type="http://schemas.openxmlformats.org/officeDocument/2006/relationships/chart" Target="../charts/chart62.xml"/><Relationship Id="rId4" Type="http://schemas.openxmlformats.org/officeDocument/2006/relationships/chart" Target="../charts/chart61.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1.xml"/><Relationship Id="rId1" Type="http://schemas.openxmlformats.org/officeDocument/2006/relationships/slideLayout" Target="../slideLayouts/slideLayout34.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3.xml"/><Relationship Id="rId1" Type="http://schemas.openxmlformats.org/officeDocument/2006/relationships/slideLayout" Target="../slideLayouts/slideLayout34.xml"/><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jpeg"/><Relationship Id="rId7" Type="http://schemas.microsoft.com/office/2007/relationships/hdphoto" Target="../media/hdphoto4.wdp"/><Relationship Id="rId2" Type="http://schemas.openxmlformats.org/officeDocument/2006/relationships/notesSlide" Target="../notesSlides/notesSlide44.xml"/><Relationship Id="rId1" Type="http://schemas.openxmlformats.org/officeDocument/2006/relationships/slideLayout" Target="../slideLayouts/slideLayout36.xml"/><Relationship Id="rId6" Type="http://schemas.openxmlformats.org/officeDocument/2006/relationships/image" Target="../media/image33.pn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35.png"/><Relationship Id="rId4" Type="http://schemas.openxmlformats.org/officeDocument/2006/relationships/image" Target="../media/image32.png"/><Relationship Id="rId9"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702" y="1794076"/>
            <a:ext cx="9144000" cy="1064871"/>
          </a:xfrm>
        </p:spPr>
        <p:txBody>
          <a:bodyPr/>
          <a:lstStyle/>
          <a:p>
            <a:r>
              <a:rPr lang="en-US" dirty="0"/>
              <a:t>Civility, Safety &amp; Interaction Online</a:t>
            </a:r>
          </a:p>
        </p:txBody>
      </p:sp>
      <p:sp>
        <p:nvSpPr>
          <p:cNvPr id="3" name="Text Placeholder 2"/>
          <p:cNvSpPr>
            <a:spLocks noGrp="1"/>
          </p:cNvSpPr>
          <p:nvPr>
            <p:ph type="body" sz="quarter" idx="12"/>
          </p:nvPr>
        </p:nvSpPr>
        <p:spPr>
          <a:xfrm>
            <a:off x="274702" y="3456753"/>
            <a:ext cx="9144000" cy="768009"/>
          </a:xfrm>
        </p:spPr>
        <p:txBody>
          <a:bodyPr/>
          <a:lstStyle/>
          <a:p>
            <a:r>
              <a:rPr lang="en-US" dirty="0"/>
              <a:t>January 2019</a:t>
            </a:r>
          </a:p>
        </p:txBody>
      </p:sp>
    </p:spTree>
    <p:extLst>
      <p:ext uri="{BB962C8B-B14F-4D97-AF65-F5344CB8AC3E}">
        <p14:creationId xmlns:p14="http://schemas.microsoft.com/office/powerpoint/2010/main" val="12505169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80B345-054A-4BF5-B0F2-C7B1DC793BBC}"/>
              </a:ext>
            </a:extLst>
          </p:cNvPr>
          <p:cNvSpPr>
            <a:spLocks noGrp="1"/>
          </p:cNvSpPr>
          <p:nvPr>
            <p:ph type="sldNum" sz="quarter" idx="4"/>
          </p:nvPr>
        </p:nvSpPr>
        <p:spPr/>
        <p:txBody>
          <a:bodyPr/>
          <a:lstStyle/>
          <a:p>
            <a:fld id="{7EFC24D6-DB8F-6B44-BA5A-9BEC68C15CAA}" type="slidenum">
              <a:rPr lang="en-US" smtClean="0"/>
              <a:pPr/>
              <a:t>10</a:t>
            </a:fld>
            <a:endParaRPr lang="en-US" dirty="0"/>
          </a:p>
        </p:txBody>
      </p:sp>
      <p:sp>
        <p:nvSpPr>
          <p:cNvPr id="14" name="Title 13">
            <a:extLst>
              <a:ext uri="{FF2B5EF4-FFF2-40B4-BE49-F238E27FC236}">
                <a16:creationId xmlns:a16="http://schemas.microsoft.com/office/drawing/2014/main" id="{0408216A-89AF-4A04-A71E-335EFC0F5B08}"/>
              </a:ext>
            </a:extLst>
          </p:cNvPr>
          <p:cNvSpPr>
            <a:spLocks noGrp="1"/>
          </p:cNvSpPr>
          <p:nvPr>
            <p:ph type="title"/>
          </p:nvPr>
        </p:nvSpPr>
        <p:spPr/>
        <p:txBody>
          <a:bodyPr/>
          <a:lstStyle/>
          <a:p>
            <a:r>
              <a:rPr lang="en-US" dirty="0">
                <a:solidFill>
                  <a:schemeClr val="tx1"/>
                </a:solidFill>
              </a:rPr>
              <a:t>The pain of online risks was widespread</a:t>
            </a:r>
            <a:br>
              <a:rPr lang="en-US" dirty="0">
                <a:solidFill>
                  <a:schemeClr val="tx1"/>
                </a:solidFill>
              </a:rPr>
            </a:br>
            <a:endParaRPr lang="en-US" dirty="0"/>
          </a:p>
        </p:txBody>
      </p:sp>
      <p:sp>
        <p:nvSpPr>
          <p:cNvPr id="3" name="Rectangle 2">
            <a:extLst>
              <a:ext uri="{FF2B5EF4-FFF2-40B4-BE49-F238E27FC236}">
                <a16:creationId xmlns:a16="http://schemas.microsoft.com/office/drawing/2014/main" id="{4DC7FBF3-1AB2-4296-89BC-80B3091D5BF2}"/>
              </a:ext>
            </a:extLst>
          </p:cNvPr>
          <p:cNvSpPr/>
          <p:nvPr/>
        </p:nvSpPr>
        <p:spPr>
          <a:xfrm>
            <a:off x="274638" y="1116500"/>
            <a:ext cx="6146903" cy="5829801"/>
          </a:xfrm>
          <a:prstGeom prst="rect">
            <a:avLst/>
          </a:prstGeom>
          <a:solidFill>
            <a:schemeClr val="accent4"/>
          </a:solidFill>
        </p:spPr>
        <p:txBody>
          <a:bodyPr wrap="square">
            <a:spAutoFit/>
          </a:bodyPr>
          <a:lstStyle/>
          <a:p>
            <a:pPr marL="342900" indent="-342900">
              <a:spcBef>
                <a:spcPts val="600"/>
              </a:spcBef>
              <a:spcAft>
                <a:spcPts val="100"/>
              </a:spcAft>
              <a:buClr>
                <a:srgbClr val="FFB900"/>
              </a:buClr>
              <a:buSzPct val="100000"/>
              <a:buFont typeface="Wingdings" panose="05000000000000000000" pitchFamily="2" charset="2"/>
              <a:buChar char=""/>
            </a:pPr>
            <a:r>
              <a:rPr lang="en-US" sz="2000" b="1" dirty="0"/>
              <a:t>84% of those experiencing risks felt some pain</a:t>
            </a:r>
          </a:p>
          <a:p>
            <a:pPr marL="809271" lvl="1" indent="-342900">
              <a:spcBef>
                <a:spcPts val="600"/>
              </a:spcBef>
              <a:spcAft>
                <a:spcPts val="100"/>
              </a:spcAft>
              <a:buSzPct val="100000"/>
              <a:buFont typeface="Wingdings 3" panose="05040102010807070707" pitchFamily="18" charset="2"/>
              <a:buChar char="}"/>
            </a:pPr>
            <a:r>
              <a:rPr lang="en-US" sz="1600" dirty="0"/>
              <a:t>55% experienced moderate to severe pain including 8% who said their pain was unbearable (scored a 10)</a:t>
            </a:r>
          </a:p>
          <a:p>
            <a:pPr marL="809271" lvl="1" indent="-342900">
              <a:spcBef>
                <a:spcPts val="600"/>
              </a:spcBef>
              <a:spcAft>
                <a:spcPts val="100"/>
              </a:spcAft>
              <a:buSzPct val="100000"/>
              <a:buFont typeface="Wingdings 3" panose="05040102010807070707" pitchFamily="18" charset="2"/>
              <a:buChar char="}"/>
            </a:pPr>
            <a:r>
              <a:rPr lang="en-US" sz="1600" dirty="0"/>
              <a:t>Six-in-10 people said the risk happened at a single point in time vs. over time; half said they felt pain that lasted from a few days to pain they still feel today</a:t>
            </a:r>
          </a:p>
          <a:p>
            <a:pPr marL="809271" lvl="1" indent="-342900">
              <a:spcBef>
                <a:spcPts val="600"/>
              </a:spcBef>
              <a:spcAft>
                <a:spcPts val="100"/>
              </a:spcAft>
              <a:buSzPct val="100000"/>
              <a:buFont typeface="Wingdings 3" panose="05040102010807070707" pitchFamily="18" charset="2"/>
              <a:buChar char="}"/>
            </a:pPr>
            <a:r>
              <a:rPr lang="en-US" sz="1600" dirty="0"/>
              <a:t>Almost half worried the risk would happen again (extremely, very or somewhat worried)</a:t>
            </a:r>
          </a:p>
          <a:p>
            <a:pPr marL="809271" lvl="1" indent="-342900">
              <a:spcBef>
                <a:spcPts val="600"/>
              </a:spcBef>
              <a:spcAft>
                <a:spcPts val="100"/>
              </a:spcAft>
              <a:buSzPct val="100000"/>
              <a:buFont typeface="Wingdings 3" panose="05040102010807070707" pitchFamily="18" charset="2"/>
              <a:buChar char="}"/>
            </a:pPr>
            <a:r>
              <a:rPr lang="en-US" sz="1600" dirty="0"/>
              <a:t>More than four-in-10 indicated the pain affected other people. </a:t>
            </a:r>
          </a:p>
          <a:p>
            <a:pPr marL="342900" indent="-342900">
              <a:spcBef>
                <a:spcPts val="600"/>
              </a:spcBef>
              <a:spcAft>
                <a:spcPts val="100"/>
              </a:spcAft>
              <a:buClr>
                <a:srgbClr val="FFB900"/>
              </a:buClr>
              <a:buSzPct val="100000"/>
              <a:buFont typeface="Wingdings" panose="05000000000000000000" pitchFamily="2" charset="2"/>
              <a:buChar char="l"/>
            </a:pPr>
            <a:r>
              <a:rPr lang="en-US" sz="2000" b="1" dirty="0"/>
              <a:t>The emotional and psychological pain varied by type of risk</a:t>
            </a:r>
          </a:p>
          <a:p>
            <a:pPr marL="809271" lvl="1" indent="-342900">
              <a:spcBef>
                <a:spcPts val="600"/>
              </a:spcBef>
              <a:spcAft>
                <a:spcPts val="100"/>
              </a:spcAft>
              <a:buFont typeface="Wingdings 3" panose="05040102010807070707" pitchFamily="18" charset="2"/>
              <a:buChar char=""/>
            </a:pPr>
            <a:r>
              <a:rPr lang="en-US" sz="1600" dirty="0"/>
              <a:t>The most painful risks were related to a person’s self-image: damage to reputation (personal &amp; work), cyberbullying and discrimination; unsurprisingly, the pain from these risks was sustained over time </a:t>
            </a:r>
          </a:p>
          <a:p>
            <a:pPr marL="809271" lvl="1" indent="-342900">
              <a:spcBef>
                <a:spcPts val="600"/>
              </a:spcBef>
              <a:spcAft>
                <a:spcPts val="100"/>
              </a:spcAft>
              <a:buFont typeface="Wingdings 3" panose="05040102010807070707" pitchFamily="18" charset="2"/>
              <a:buChar char=""/>
            </a:pPr>
            <a:r>
              <a:rPr lang="en-US" sz="1600" dirty="0"/>
              <a:t>The least painful risks were sending unwanted sext messages, unwanted sexual attention and sexual solicitation; however, almost four-in-10 experienced at least one very painful risk in the sexual risk category</a:t>
            </a:r>
          </a:p>
        </p:txBody>
      </p:sp>
      <p:grpSp>
        <p:nvGrpSpPr>
          <p:cNvPr id="5" name="Group 4" descr="Level of pain">
            <a:extLst>
              <a:ext uri="{FF2B5EF4-FFF2-40B4-BE49-F238E27FC236}">
                <a16:creationId xmlns:a16="http://schemas.microsoft.com/office/drawing/2014/main" id="{7B5AAAA4-DA7B-4CB1-A3D3-235603713510}"/>
              </a:ext>
            </a:extLst>
          </p:cNvPr>
          <p:cNvGrpSpPr/>
          <p:nvPr/>
        </p:nvGrpSpPr>
        <p:grpSpPr>
          <a:xfrm>
            <a:off x="6725239" y="1673502"/>
            <a:ext cx="5274822" cy="4739999"/>
            <a:chOff x="6155891" y="1841492"/>
            <a:chExt cx="5274822" cy="4739999"/>
          </a:xfrm>
        </p:grpSpPr>
        <p:grpSp>
          <p:nvGrpSpPr>
            <p:cNvPr id="8" name="Group 7">
              <a:extLst>
                <a:ext uri="{FF2B5EF4-FFF2-40B4-BE49-F238E27FC236}">
                  <a16:creationId xmlns:a16="http://schemas.microsoft.com/office/drawing/2014/main" id="{68E6BF46-09C2-42C9-83F4-2CBAE379B707}"/>
                </a:ext>
              </a:extLst>
            </p:cNvPr>
            <p:cNvGrpSpPr/>
            <p:nvPr/>
          </p:nvGrpSpPr>
          <p:grpSpPr>
            <a:xfrm>
              <a:off x="6155891" y="2044265"/>
              <a:ext cx="5274822" cy="4537226"/>
              <a:chOff x="274640" y="1587063"/>
              <a:chExt cx="5274822" cy="4537226"/>
            </a:xfrm>
          </p:grpSpPr>
          <p:graphicFrame>
            <p:nvGraphicFramePr>
              <p:cNvPr id="9" name="Chart 8">
                <a:extLst>
                  <a:ext uri="{FF2B5EF4-FFF2-40B4-BE49-F238E27FC236}">
                    <a16:creationId xmlns:a16="http://schemas.microsoft.com/office/drawing/2014/main" id="{069808AC-0580-47EB-873A-B66027B26D02}"/>
                  </a:ext>
                </a:extLst>
              </p:cNvPr>
              <p:cNvGraphicFramePr/>
              <p:nvPr>
                <p:extLst/>
              </p:nvPr>
            </p:nvGraphicFramePr>
            <p:xfrm>
              <a:off x="274640" y="1587063"/>
              <a:ext cx="5274822" cy="4537226"/>
            </p:xfrm>
            <a:graphic>
              <a:graphicData uri="http://schemas.openxmlformats.org/drawingml/2006/chart">
                <c:chart xmlns:c="http://schemas.openxmlformats.org/drawingml/2006/chart" xmlns:r="http://schemas.openxmlformats.org/officeDocument/2006/relationships" r:id="rId3"/>
              </a:graphicData>
            </a:graphic>
          </p:graphicFrame>
          <p:sp>
            <p:nvSpPr>
              <p:cNvPr id="10" name="Speech Bubble: Rectangle with Corners Rounded 9">
                <a:extLst>
                  <a:ext uri="{FF2B5EF4-FFF2-40B4-BE49-F238E27FC236}">
                    <a16:creationId xmlns:a16="http://schemas.microsoft.com/office/drawing/2014/main" id="{3993F51B-F31E-484E-A645-6A993E75A337}"/>
                  </a:ext>
                </a:extLst>
              </p:cNvPr>
              <p:cNvSpPr/>
              <p:nvPr/>
            </p:nvSpPr>
            <p:spPr bwMode="auto">
              <a:xfrm>
                <a:off x="689339" y="2974143"/>
                <a:ext cx="1099835" cy="472966"/>
              </a:xfrm>
              <a:prstGeom prst="wedgeRoundRectCallout">
                <a:avLst>
                  <a:gd name="adj1" fmla="val -30123"/>
                  <a:gd name="adj2" fmla="val 37840"/>
                  <a:gd name="adj3" fmla="val 16667"/>
                </a:avLst>
              </a:prstGeom>
              <a:solidFill>
                <a:srgbClr val="00008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solidFill>
                      <a:schemeClr val="tx1"/>
                    </a:solidFill>
                    <a:ea typeface="Segoe UI" pitchFamily="34" charset="0"/>
                    <a:cs typeface="Segoe UI" pitchFamily="34" charset="0"/>
                  </a:rPr>
                  <a:t>16%</a:t>
                </a:r>
              </a:p>
              <a:p>
                <a:pPr algn="ctr" defTabSz="932472" fontAlgn="base">
                  <a:lnSpc>
                    <a:spcPct val="90000"/>
                  </a:lnSpc>
                  <a:spcBef>
                    <a:spcPct val="0"/>
                  </a:spcBef>
                  <a:spcAft>
                    <a:spcPct val="0"/>
                  </a:spcAft>
                </a:pPr>
                <a:r>
                  <a:rPr lang="en-US" sz="1400" b="1" dirty="0">
                    <a:solidFill>
                      <a:schemeClr val="tx1"/>
                    </a:solidFill>
                    <a:ea typeface="Segoe UI" pitchFamily="34" charset="0"/>
                    <a:cs typeface="Segoe UI" pitchFamily="34" charset="0"/>
                  </a:rPr>
                  <a:t>No pain</a:t>
                </a:r>
              </a:p>
            </p:txBody>
          </p:sp>
          <p:sp>
            <p:nvSpPr>
              <p:cNvPr id="11" name="Speech Bubble: Rectangle with Corners Rounded 10">
                <a:extLst>
                  <a:ext uri="{FF2B5EF4-FFF2-40B4-BE49-F238E27FC236}">
                    <a16:creationId xmlns:a16="http://schemas.microsoft.com/office/drawing/2014/main" id="{9CB7DB14-5985-496B-A12B-E8B912A29C29}"/>
                  </a:ext>
                </a:extLst>
              </p:cNvPr>
              <p:cNvSpPr/>
              <p:nvPr/>
            </p:nvSpPr>
            <p:spPr bwMode="auto">
              <a:xfrm>
                <a:off x="1332776" y="4815776"/>
                <a:ext cx="1224335" cy="457330"/>
              </a:xfrm>
              <a:prstGeom prst="wedgeRoundRectCallout">
                <a:avLst>
                  <a:gd name="adj1" fmla="val -9631"/>
                  <a:gd name="adj2" fmla="val 41327"/>
                  <a:gd name="adj3" fmla="val 16667"/>
                </a:avLst>
              </a:prstGeom>
              <a:solidFill>
                <a:srgbClr val="00008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29%</a:t>
                </a:r>
              </a:p>
              <a:p>
                <a:pPr algn="ctr" defTabSz="932472"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Mild</a:t>
                </a:r>
              </a:p>
            </p:txBody>
          </p:sp>
          <p:sp>
            <p:nvSpPr>
              <p:cNvPr id="12" name="Speech Bubble: Rectangle with Corners Rounded 11">
                <a:extLst>
                  <a:ext uri="{FF2B5EF4-FFF2-40B4-BE49-F238E27FC236}">
                    <a16:creationId xmlns:a16="http://schemas.microsoft.com/office/drawing/2014/main" id="{2C24AA89-AB93-4F76-A3F0-D62F384A49A4}"/>
                  </a:ext>
                </a:extLst>
              </p:cNvPr>
              <p:cNvSpPr/>
              <p:nvPr/>
            </p:nvSpPr>
            <p:spPr bwMode="auto">
              <a:xfrm>
                <a:off x="2676979" y="4815906"/>
                <a:ext cx="1254694" cy="457200"/>
              </a:xfrm>
              <a:prstGeom prst="wedgeRoundRectCallout">
                <a:avLst>
                  <a:gd name="adj1" fmla="val -9631"/>
                  <a:gd name="adj2" fmla="val 41327"/>
                  <a:gd name="adj3" fmla="val 16667"/>
                </a:avLst>
              </a:prstGeom>
              <a:solidFill>
                <a:srgbClr val="00008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27%</a:t>
                </a:r>
              </a:p>
              <a:p>
                <a:pPr algn="ctr" defTabSz="932472"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Moderate</a:t>
                </a:r>
              </a:p>
            </p:txBody>
          </p:sp>
          <p:sp>
            <p:nvSpPr>
              <p:cNvPr id="13" name="Speech Bubble: Rectangle with Corners Rounded 12">
                <a:extLst>
                  <a:ext uri="{FF2B5EF4-FFF2-40B4-BE49-F238E27FC236}">
                    <a16:creationId xmlns:a16="http://schemas.microsoft.com/office/drawing/2014/main" id="{3A8D6C14-1BB6-4684-B67C-A42054F0B489}"/>
                  </a:ext>
                </a:extLst>
              </p:cNvPr>
              <p:cNvSpPr/>
              <p:nvPr/>
            </p:nvSpPr>
            <p:spPr bwMode="auto">
              <a:xfrm>
                <a:off x="4031263" y="4815906"/>
                <a:ext cx="1254694" cy="457200"/>
              </a:xfrm>
              <a:prstGeom prst="wedgeRoundRectCallout">
                <a:avLst>
                  <a:gd name="adj1" fmla="val -9631"/>
                  <a:gd name="adj2" fmla="val 41327"/>
                  <a:gd name="adj3" fmla="val 16667"/>
                </a:avLst>
              </a:prstGeom>
              <a:solidFill>
                <a:srgbClr val="00008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28% </a:t>
                </a:r>
              </a:p>
              <a:p>
                <a:pPr algn="ctr" defTabSz="932472"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Severe</a:t>
                </a:r>
              </a:p>
            </p:txBody>
          </p:sp>
        </p:grpSp>
        <p:sp>
          <p:nvSpPr>
            <p:cNvPr id="15" name="TextBox 14">
              <a:extLst>
                <a:ext uri="{FF2B5EF4-FFF2-40B4-BE49-F238E27FC236}">
                  <a16:creationId xmlns:a16="http://schemas.microsoft.com/office/drawing/2014/main" id="{6E0019BD-E4CD-4F6B-8C7C-5793F9B8E95A}"/>
                </a:ext>
              </a:extLst>
            </p:cNvPr>
            <p:cNvSpPr txBox="1"/>
            <p:nvPr/>
          </p:nvSpPr>
          <p:spPr>
            <a:xfrm>
              <a:off x="7735673" y="1841492"/>
              <a:ext cx="2850780" cy="794064"/>
            </a:xfrm>
            <a:prstGeom prst="rect">
              <a:avLst/>
            </a:prstGeom>
            <a:noFill/>
          </p:spPr>
          <p:txBody>
            <a:bodyPr wrap="none" lIns="182880" tIns="146304" rIns="182880" bIns="146304" rtlCol="0">
              <a:spAutoFit/>
            </a:bodyPr>
            <a:lstStyle/>
            <a:p>
              <a:pPr>
                <a:lnSpc>
                  <a:spcPct val="90000"/>
                </a:lnSpc>
              </a:pPr>
              <a:r>
                <a:rPr lang="en-US" sz="2400" dirty="0"/>
                <a:t>Level of Pain</a:t>
              </a:r>
            </a:p>
            <a:p>
              <a:pPr>
                <a:lnSpc>
                  <a:spcPct val="90000"/>
                </a:lnSpc>
              </a:pPr>
              <a:r>
                <a:rPr lang="en-US" sz="1200" dirty="0"/>
                <a:t>(Base: those who experienced a risk)</a:t>
              </a:r>
            </a:p>
          </p:txBody>
        </p:sp>
      </p:grpSp>
      <p:sp>
        <p:nvSpPr>
          <p:cNvPr id="7" name="Rectangle 6">
            <a:extLst>
              <a:ext uri="{FF2B5EF4-FFF2-40B4-BE49-F238E27FC236}">
                <a16:creationId xmlns:a16="http://schemas.microsoft.com/office/drawing/2014/main" id="{4E620D58-79E2-4F2D-8187-C2D1DC95F5C2}"/>
              </a:ext>
              <a:ext uri="{C183D7F6-B498-43B3-948B-1728B52AA6E4}">
                <adec:decorative xmlns:adec="http://schemas.microsoft.com/office/drawing/2017/decorative" val="1"/>
              </a:ext>
            </a:extLst>
          </p:cNvPr>
          <p:cNvSpPr/>
          <p:nvPr/>
        </p:nvSpPr>
        <p:spPr bwMode="auto">
          <a:xfrm>
            <a:off x="6541477" y="1673502"/>
            <a:ext cx="5620359" cy="4809848"/>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1549098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363E7A-B984-4B12-A03E-21255B68844B}"/>
              </a:ext>
            </a:extLst>
          </p:cNvPr>
          <p:cNvSpPr>
            <a:spLocks noGrp="1"/>
          </p:cNvSpPr>
          <p:nvPr>
            <p:ph type="sldNum" sz="quarter" idx="4"/>
          </p:nvPr>
        </p:nvSpPr>
        <p:spPr/>
        <p:txBody>
          <a:bodyPr/>
          <a:lstStyle/>
          <a:p>
            <a:fld id="{7EFC24D6-DB8F-6B44-BA5A-9BEC68C15CAA}" type="slidenum">
              <a:rPr lang="en-US" smtClean="0"/>
              <a:pPr/>
              <a:t>11</a:t>
            </a:fld>
            <a:endParaRPr lang="en-US" dirty="0"/>
          </a:p>
        </p:txBody>
      </p:sp>
      <p:sp>
        <p:nvSpPr>
          <p:cNvPr id="8" name="Title 7">
            <a:extLst>
              <a:ext uri="{FF2B5EF4-FFF2-40B4-BE49-F238E27FC236}">
                <a16:creationId xmlns:a16="http://schemas.microsoft.com/office/drawing/2014/main" id="{EEDD2B87-364D-41E0-842C-DC0C75239BA1}"/>
              </a:ext>
            </a:extLst>
          </p:cNvPr>
          <p:cNvSpPr>
            <a:spLocks noGrp="1"/>
          </p:cNvSpPr>
          <p:nvPr>
            <p:ph type="title"/>
          </p:nvPr>
        </p:nvSpPr>
        <p:spPr/>
        <p:txBody>
          <a:bodyPr/>
          <a:lstStyle/>
          <a:p>
            <a:r>
              <a:rPr lang="en-US" dirty="0">
                <a:solidFill>
                  <a:schemeClr val="tx1"/>
                </a:solidFill>
              </a:rPr>
              <a:t>Consequences were up; positive actions were down</a:t>
            </a:r>
            <a:endParaRPr lang="en-US" dirty="0"/>
          </a:p>
        </p:txBody>
      </p:sp>
      <p:graphicFrame>
        <p:nvGraphicFramePr>
          <p:cNvPr id="5" name="Table 4">
            <a:extLst>
              <a:ext uri="{FF2B5EF4-FFF2-40B4-BE49-F238E27FC236}">
                <a16:creationId xmlns:a16="http://schemas.microsoft.com/office/drawing/2014/main" id="{4B695624-3F7C-49F1-85B4-599819A28DBE}"/>
              </a:ext>
            </a:extLst>
          </p:cNvPr>
          <p:cNvGraphicFramePr>
            <a:graphicFrameLocks noGrp="1"/>
          </p:cNvGraphicFramePr>
          <p:nvPr>
            <p:extLst/>
          </p:nvPr>
        </p:nvGraphicFramePr>
        <p:xfrm>
          <a:off x="6991792" y="1306710"/>
          <a:ext cx="4846320" cy="2219355"/>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1997309923"/>
                    </a:ext>
                  </a:extLst>
                </a:gridCol>
                <a:gridCol w="731520">
                  <a:extLst>
                    <a:ext uri="{9D8B030D-6E8A-4147-A177-3AD203B41FA5}">
                      <a16:colId xmlns:a16="http://schemas.microsoft.com/office/drawing/2014/main" val="1794295187"/>
                    </a:ext>
                  </a:extLst>
                </a:gridCol>
                <a:gridCol w="914400">
                  <a:extLst>
                    <a:ext uri="{9D8B030D-6E8A-4147-A177-3AD203B41FA5}">
                      <a16:colId xmlns:a16="http://schemas.microsoft.com/office/drawing/2014/main" val="2574570074"/>
                    </a:ext>
                  </a:extLst>
                </a:gridCol>
              </a:tblGrid>
              <a:tr h="363099">
                <a:tc>
                  <a:txBody>
                    <a:bodyPr/>
                    <a:lstStyle/>
                    <a:p>
                      <a:r>
                        <a:rPr lang="en-US" sz="1600" b="1" u="sng" dirty="0"/>
                        <a:t>Top 5 Consequences</a:t>
                      </a:r>
                      <a:endParaRPr lang="en-US" sz="1600" b="1" u="sng" dirty="0">
                        <a:latin typeface="+mn-lt"/>
                      </a:endParaRPr>
                    </a:p>
                  </a:txBody>
                  <a:tcPr anchor="ctr"/>
                </a:tc>
                <a:tc>
                  <a:txBody>
                    <a:bodyPr/>
                    <a:lstStyle/>
                    <a:p>
                      <a:pPr algn="ctr"/>
                      <a:r>
                        <a:rPr lang="en-US" sz="1600" b="1" u="sng" dirty="0"/>
                        <a:t>2018</a:t>
                      </a:r>
                      <a:r>
                        <a:rPr lang="en-US" sz="1200" b="1" u="sng" dirty="0"/>
                        <a:t>*</a:t>
                      </a:r>
                      <a:endParaRPr lang="en-US" sz="1200" b="1" u="sng" dirty="0">
                        <a:latin typeface="+mn-lt"/>
                      </a:endParaRPr>
                    </a:p>
                  </a:txBody>
                  <a:tcPr/>
                </a:tc>
                <a:tc>
                  <a:txBody>
                    <a:bodyPr/>
                    <a:lstStyle/>
                    <a:p>
                      <a:pPr algn="ctr"/>
                      <a:r>
                        <a:rPr lang="en-US" sz="1600" b="1" u="sng" dirty="0"/>
                        <a:t>YOY </a:t>
                      </a:r>
                      <a:r>
                        <a:rPr lang="en-US" sz="1600" b="1" u="sng" dirty="0">
                          <a:latin typeface="Wingdings 3" panose="05040102010807070707" pitchFamily="18" charset="2"/>
                        </a:rPr>
                        <a:t>p</a:t>
                      </a:r>
                    </a:p>
                  </a:txBody>
                  <a:tcPr/>
                </a:tc>
                <a:extLst>
                  <a:ext uri="{0D108BD9-81ED-4DB2-BD59-A6C34878D82A}">
                    <a16:rowId xmlns:a16="http://schemas.microsoft.com/office/drawing/2014/main" val="1608471614"/>
                  </a:ext>
                </a:extLst>
              </a:tr>
              <a:tr h="363099">
                <a:tc>
                  <a:txBody>
                    <a:bodyPr/>
                    <a:lstStyle/>
                    <a:p>
                      <a:pPr lvl="0" algn="l" fontAlgn="t"/>
                      <a:r>
                        <a:rPr lang="en-US" sz="1300" u="none" strike="noStrike" dirty="0">
                          <a:effectLst/>
                        </a:rPr>
                        <a:t>Became less trusting of other people online</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44%</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3</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3396385050"/>
                  </a:ext>
                </a:extLst>
              </a:tr>
              <a:tr h="363099">
                <a:tc>
                  <a:txBody>
                    <a:bodyPr/>
                    <a:lstStyle/>
                    <a:p>
                      <a:pPr lvl="0" algn="l" fontAlgn="t"/>
                      <a:r>
                        <a:rPr lang="en-US" sz="1300" u="none" strike="noStrike" dirty="0">
                          <a:effectLst/>
                        </a:rPr>
                        <a:t>Became less trusting of other people offline</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32%</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4</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3370121515"/>
                  </a:ext>
                </a:extLst>
              </a:tr>
              <a:tr h="363099">
                <a:tc>
                  <a:txBody>
                    <a:bodyPr/>
                    <a:lstStyle/>
                    <a:p>
                      <a:pPr lvl="0" algn="l" fontAlgn="t"/>
                      <a:r>
                        <a:rPr lang="en-US" sz="1300" u="none" strike="noStrike" dirty="0">
                          <a:effectLst/>
                        </a:rPr>
                        <a:t>My life became more stressful</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29%</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4</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816967858"/>
                  </a:ext>
                </a:extLst>
              </a:tr>
              <a:tr h="363099">
                <a:tc>
                  <a:txBody>
                    <a:bodyPr/>
                    <a:lstStyle/>
                    <a:p>
                      <a:pPr lvl="0" algn="l" fontAlgn="t"/>
                      <a:r>
                        <a:rPr lang="en-US" sz="1300" u="none" strike="noStrike" dirty="0">
                          <a:effectLst/>
                        </a:rPr>
                        <a:t>Lost sleep</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28%</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3</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4278204264"/>
                  </a:ext>
                </a:extLst>
              </a:tr>
              <a:tr h="363099">
                <a:tc>
                  <a:txBody>
                    <a:bodyPr/>
                    <a:lstStyle/>
                    <a:p>
                      <a:pPr lvl="0" algn="l" fontAlgn="t"/>
                      <a:r>
                        <a:rPr lang="en-US" sz="1300" u="none" strike="noStrike" dirty="0">
                          <a:effectLst/>
                        </a:rPr>
                        <a:t>Was less likely to participate in social media, blogs and forums</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27%</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4</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2256580939"/>
                  </a:ext>
                </a:extLst>
              </a:tr>
            </a:tbl>
          </a:graphicData>
        </a:graphic>
      </p:graphicFrame>
      <p:sp>
        <p:nvSpPr>
          <p:cNvPr id="6" name="Rectangle 5">
            <a:extLst>
              <a:ext uri="{FF2B5EF4-FFF2-40B4-BE49-F238E27FC236}">
                <a16:creationId xmlns:a16="http://schemas.microsoft.com/office/drawing/2014/main" id="{067E994E-A666-4248-A2AA-A011E41F7224}"/>
              </a:ext>
            </a:extLst>
          </p:cNvPr>
          <p:cNvSpPr/>
          <p:nvPr/>
        </p:nvSpPr>
        <p:spPr>
          <a:xfrm>
            <a:off x="274638" y="1116500"/>
            <a:ext cx="6216650" cy="5398914"/>
          </a:xfrm>
          <a:prstGeom prst="rect">
            <a:avLst/>
          </a:prstGeom>
          <a:solidFill>
            <a:schemeClr val="accent4"/>
          </a:solidFill>
        </p:spPr>
        <p:txBody>
          <a:bodyPr wrap="square">
            <a:spAutoFit/>
          </a:bodyPr>
          <a:lstStyle/>
          <a:p>
            <a:pPr marL="342900" indent="-342900">
              <a:spcBef>
                <a:spcPts val="600"/>
              </a:spcBef>
              <a:spcAft>
                <a:spcPts val="100"/>
              </a:spcAft>
              <a:buClr>
                <a:srgbClr val="FFB900"/>
              </a:buClr>
              <a:buSzPct val="100000"/>
              <a:buFont typeface="Wingdings" panose="05000000000000000000" pitchFamily="2" charset="2"/>
              <a:buChar char=""/>
            </a:pPr>
            <a:r>
              <a:rPr lang="en-US" sz="2000" b="1" dirty="0"/>
              <a:t>There was a widespread increase in consequences</a:t>
            </a:r>
            <a:endParaRPr lang="en-US" sz="1600" dirty="0"/>
          </a:p>
          <a:p>
            <a:pPr marL="809271" lvl="1" indent="-342900">
              <a:spcBef>
                <a:spcPts val="600"/>
              </a:spcBef>
              <a:spcAft>
                <a:spcPts val="100"/>
              </a:spcAft>
              <a:buSzPct val="100000"/>
              <a:buFont typeface="Wingdings 3" panose="05040102010807070707" pitchFamily="18" charset="2"/>
              <a:buChar char="}"/>
            </a:pPr>
            <a:r>
              <a:rPr lang="en-US" sz="1600" dirty="0"/>
              <a:t>The top five consequences all showed an increase from the prior year; loss of trust continued to be the most common consequence from online risks. Overall, 71% of respondents reported at least one consequence</a:t>
            </a:r>
          </a:p>
          <a:p>
            <a:pPr marL="809271" lvl="1" indent="-342900">
              <a:spcBef>
                <a:spcPts val="600"/>
              </a:spcBef>
              <a:spcAft>
                <a:spcPts val="100"/>
              </a:spcAft>
              <a:buSzPct val="100000"/>
              <a:buFont typeface="Wingdings 3" panose="05040102010807070707" pitchFamily="18" charset="2"/>
              <a:buChar char="}"/>
            </a:pPr>
            <a:r>
              <a:rPr lang="en-US" sz="1600" dirty="0"/>
              <a:t>Offline consequences were some of the most serious including loss of trust, increased stress and loss of sleep</a:t>
            </a:r>
          </a:p>
          <a:p>
            <a:pPr marL="809271" lvl="1" indent="-342900">
              <a:spcBef>
                <a:spcPts val="600"/>
              </a:spcBef>
              <a:spcAft>
                <a:spcPts val="100"/>
              </a:spcAft>
              <a:buSzPct val="100000"/>
              <a:buFont typeface="Wingdings 3" panose="05040102010807070707" pitchFamily="18" charset="2"/>
              <a:buChar char="}"/>
            </a:pPr>
            <a:r>
              <a:rPr lang="en-US" sz="1600" dirty="0"/>
              <a:t>One positive action held steady: 26% of respondents tried to be more constructive in their criticism of others </a:t>
            </a:r>
          </a:p>
          <a:p>
            <a:pPr marL="342900" indent="-342900">
              <a:spcBef>
                <a:spcPts val="600"/>
              </a:spcBef>
              <a:spcAft>
                <a:spcPts val="100"/>
              </a:spcAft>
              <a:buClr>
                <a:srgbClr val="FFB900"/>
              </a:buClr>
              <a:buSzPct val="100000"/>
              <a:buFont typeface="Wingdings" panose="05000000000000000000" pitchFamily="2" charset="2"/>
              <a:buChar char="l"/>
            </a:pPr>
            <a:r>
              <a:rPr lang="en-US" sz="2000" b="1" dirty="0"/>
              <a:t>People were less likely to take positive actions</a:t>
            </a:r>
          </a:p>
          <a:p>
            <a:pPr marL="809271" lvl="1" indent="-342900">
              <a:spcBef>
                <a:spcPts val="600"/>
              </a:spcBef>
              <a:spcAft>
                <a:spcPts val="100"/>
              </a:spcAft>
              <a:buFont typeface="Wingdings 3" panose="05040102010807070707" pitchFamily="18" charset="2"/>
              <a:buChar char=""/>
            </a:pPr>
            <a:r>
              <a:rPr lang="en-US" sz="1600" dirty="0"/>
              <a:t>The decline in the Microsoft Digital Civility Challenge items mirrored the overall trend as respondents reported being less civil and constructive in their online interactions</a:t>
            </a:r>
          </a:p>
          <a:p>
            <a:pPr marL="342900" indent="-342900">
              <a:spcBef>
                <a:spcPts val="600"/>
              </a:spcBef>
              <a:spcAft>
                <a:spcPts val="100"/>
              </a:spcAft>
              <a:buClr>
                <a:srgbClr val="FFB900"/>
              </a:buClr>
              <a:buSzPct val="100000"/>
              <a:buFont typeface="Wingdings" panose="05000000000000000000" pitchFamily="2" charset="2"/>
              <a:buChar char="l"/>
            </a:pPr>
            <a:r>
              <a:rPr lang="en-US" sz="2000" b="1" dirty="0"/>
              <a:t>Teens were more likely to reach out for help</a:t>
            </a:r>
          </a:p>
          <a:p>
            <a:pPr marL="809271" lvl="1" indent="-342900">
              <a:spcBef>
                <a:spcPts val="600"/>
              </a:spcBef>
              <a:spcAft>
                <a:spcPts val="100"/>
              </a:spcAft>
              <a:buFont typeface="Wingdings 3" panose="05040102010807070707" pitchFamily="18" charset="2"/>
              <a:buChar char=""/>
            </a:pPr>
            <a:r>
              <a:rPr lang="en-US" sz="1600" dirty="0"/>
              <a:t>Teens increasingly relied on parents (+32 YOY) for help with online risks; other adults (+19 YOY) also rose significantly as a helpful resource for teens </a:t>
            </a:r>
          </a:p>
        </p:txBody>
      </p:sp>
      <p:graphicFrame>
        <p:nvGraphicFramePr>
          <p:cNvPr id="9" name="Table 8">
            <a:extLst>
              <a:ext uri="{FF2B5EF4-FFF2-40B4-BE49-F238E27FC236}">
                <a16:creationId xmlns:a16="http://schemas.microsoft.com/office/drawing/2014/main" id="{A5B0CBF7-B057-48A3-827B-57FA75B06BC4}"/>
              </a:ext>
            </a:extLst>
          </p:cNvPr>
          <p:cNvGraphicFramePr>
            <a:graphicFrameLocks noGrp="1"/>
          </p:cNvGraphicFramePr>
          <p:nvPr>
            <p:extLst/>
          </p:nvPr>
        </p:nvGraphicFramePr>
        <p:xfrm>
          <a:off x="6993791" y="3921656"/>
          <a:ext cx="4846320" cy="2424950"/>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1997309923"/>
                    </a:ext>
                  </a:extLst>
                </a:gridCol>
                <a:gridCol w="731520">
                  <a:extLst>
                    <a:ext uri="{9D8B030D-6E8A-4147-A177-3AD203B41FA5}">
                      <a16:colId xmlns:a16="http://schemas.microsoft.com/office/drawing/2014/main" val="1794295187"/>
                    </a:ext>
                  </a:extLst>
                </a:gridCol>
                <a:gridCol w="914400">
                  <a:extLst>
                    <a:ext uri="{9D8B030D-6E8A-4147-A177-3AD203B41FA5}">
                      <a16:colId xmlns:a16="http://schemas.microsoft.com/office/drawing/2014/main" val="2574570074"/>
                    </a:ext>
                  </a:extLst>
                </a:gridCol>
              </a:tblGrid>
              <a:tr h="382820">
                <a:tc>
                  <a:txBody>
                    <a:bodyPr/>
                    <a:lstStyle/>
                    <a:p>
                      <a:pPr marL="0" indent="0"/>
                      <a:r>
                        <a:rPr lang="en-US" sz="1600" b="1" u="sng" dirty="0">
                          <a:latin typeface="+mn-lt"/>
                        </a:rPr>
                        <a:t>Fewer positive actions taken</a:t>
                      </a:r>
                    </a:p>
                  </a:txBody>
                  <a:tcPr anchor="ctr"/>
                </a:tc>
                <a:tc>
                  <a:txBody>
                    <a:bodyPr/>
                    <a:lstStyle/>
                    <a:p>
                      <a:pPr algn="ctr"/>
                      <a:r>
                        <a:rPr lang="en-US" sz="1600" b="1" u="sng" dirty="0"/>
                        <a:t>2018</a:t>
                      </a:r>
                      <a:r>
                        <a:rPr lang="en-US" sz="1200" b="1" u="sng" dirty="0"/>
                        <a:t>*</a:t>
                      </a:r>
                      <a:endParaRPr lang="en-US" sz="1200" b="1" u="sng" dirty="0">
                        <a:latin typeface="+mn-lt"/>
                      </a:endParaRPr>
                    </a:p>
                  </a:txBody>
                  <a:tcPr anchor="ctr"/>
                </a:tc>
                <a:tc>
                  <a:txBody>
                    <a:bodyPr/>
                    <a:lstStyle/>
                    <a:p>
                      <a:pPr algn="ctr"/>
                      <a:r>
                        <a:rPr lang="en-US" sz="1600" b="1" u="sng" dirty="0"/>
                        <a:t>YOY </a:t>
                      </a:r>
                      <a:r>
                        <a:rPr lang="en-US" sz="1600" b="1" u="sng" dirty="0">
                          <a:latin typeface="Wingdings 3" panose="05040102010807070707" pitchFamily="18" charset="2"/>
                        </a:rPr>
                        <a:t>p</a:t>
                      </a:r>
                    </a:p>
                  </a:txBody>
                  <a:tcPr anchor="ctr"/>
                </a:tc>
                <a:extLst>
                  <a:ext uri="{0D108BD9-81ED-4DB2-BD59-A6C34878D82A}">
                    <a16:rowId xmlns:a16="http://schemas.microsoft.com/office/drawing/2014/main" val="1608471614"/>
                  </a:ext>
                </a:extLst>
              </a:tr>
              <a:tr h="425795">
                <a:tc>
                  <a:txBody>
                    <a:bodyPr/>
                    <a:lstStyle/>
                    <a:p>
                      <a:pPr algn="l" fontAlgn="t"/>
                      <a:r>
                        <a:rPr lang="en-US" sz="1300" u="none" strike="noStrike" dirty="0">
                          <a:effectLst/>
                        </a:rPr>
                        <a:t>I paused before replying to someone I disagreed with**</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24%</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-5</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3396385050"/>
                  </a:ext>
                </a:extLst>
              </a:tr>
              <a:tr h="425795">
                <a:tc>
                  <a:txBody>
                    <a:bodyPr/>
                    <a:lstStyle/>
                    <a:p>
                      <a:pPr algn="l" fontAlgn="t"/>
                      <a:r>
                        <a:rPr lang="en-US" sz="1300" u="none" strike="noStrike" dirty="0">
                          <a:effectLst/>
                        </a:rPr>
                        <a:t>I defended someone who was treated unsafe or uncivil online**</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18%</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-4</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3370121515"/>
                  </a:ext>
                </a:extLst>
              </a:tr>
              <a:tr h="382820">
                <a:tc>
                  <a:txBody>
                    <a:bodyPr/>
                    <a:lstStyle/>
                    <a:p>
                      <a:pPr algn="l" fontAlgn="t"/>
                      <a:r>
                        <a:rPr lang="en-US" sz="1300" u="none" strike="noStrike" dirty="0">
                          <a:effectLst/>
                        </a:rPr>
                        <a:t>I treated other people with dignity &amp; respect**</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15%</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-4</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3181297093"/>
                  </a:ext>
                </a:extLst>
              </a:tr>
              <a:tr h="382820">
                <a:tc>
                  <a:txBody>
                    <a:bodyPr/>
                    <a:lstStyle/>
                    <a:p>
                      <a:pPr algn="l" fontAlgn="t"/>
                      <a:r>
                        <a:rPr lang="en-US" sz="1300" u="none" strike="noStrike" dirty="0">
                          <a:effectLst/>
                        </a:rPr>
                        <a:t>I used tighter privacy settings on social media</a:t>
                      </a:r>
                    </a:p>
                  </a:txBody>
                  <a:tcPr marL="7620" marR="7620" marT="7620" marB="0" anchor="ctr"/>
                </a:tc>
                <a:tc>
                  <a:txBody>
                    <a:bodyPr/>
                    <a:lstStyle/>
                    <a:p>
                      <a:pPr algn="ctr" fontAlgn="ctr"/>
                      <a:r>
                        <a:rPr lang="en-US" sz="1400" u="none" strike="noStrike" dirty="0">
                          <a:effectLst/>
                        </a:rPr>
                        <a:t>36%</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-3</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3685153843"/>
                  </a:ext>
                </a:extLst>
              </a:tr>
              <a:tr h="382820">
                <a:tc>
                  <a:txBody>
                    <a:bodyPr/>
                    <a:lstStyle/>
                    <a:p>
                      <a:pPr algn="l" fontAlgn="t"/>
                      <a:r>
                        <a:rPr lang="en-US" sz="1300" u="none" strike="noStrike" dirty="0">
                          <a:effectLst/>
                        </a:rPr>
                        <a:t>I showed respect for other people’s POV**</a:t>
                      </a:r>
                      <a:endParaRPr lang="en-US" sz="1300" b="0" i="0" u="none" strike="noStrike" dirty="0">
                        <a:solidFill>
                          <a:srgbClr val="000000"/>
                        </a:solidFill>
                        <a:effectLst/>
                        <a:latin typeface="+mn-lt"/>
                      </a:endParaRPr>
                    </a:p>
                  </a:txBody>
                  <a:tcPr marL="7620" marR="7620" marT="7620" marB="0" anchor="ctr"/>
                </a:tc>
                <a:tc>
                  <a:txBody>
                    <a:bodyPr/>
                    <a:lstStyle/>
                    <a:p>
                      <a:pPr algn="ctr" fontAlgn="ctr"/>
                      <a:r>
                        <a:rPr lang="en-US" sz="1400" u="none" strike="noStrike" dirty="0">
                          <a:effectLst/>
                        </a:rPr>
                        <a:t>16%</a:t>
                      </a:r>
                      <a:endParaRPr lang="en-US" sz="1400" b="0" i="0" u="none" strike="noStrike" dirty="0">
                        <a:solidFill>
                          <a:srgbClr val="000000"/>
                        </a:solidFill>
                        <a:effectLst/>
                        <a:latin typeface="Segoe UI" panose="020B0502040204020203" pitchFamily="34" charset="0"/>
                        <a:cs typeface="Segoe UI" panose="020B0502040204020203" pitchFamily="34" charset="0"/>
                      </a:endParaRPr>
                    </a:p>
                  </a:txBody>
                  <a:tcPr marL="7620" marR="7620" marT="7620" marB="0" anchor="ctr"/>
                </a:tc>
                <a:tc>
                  <a:txBody>
                    <a:bodyPr/>
                    <a:lstStyle/>
                    <a:p>
                      <a:pPr algn="ctr" fontAlgn="t"/>
                      <a:r>
                        <a:rPr lang="en-US" sz="1400" u="none" strike="noStrike" dirty="0">
                          <a:effectLst/>
                        </a:rPr>
                        <a:t>-3</a:t>
                      </a:r>
                      <a:endParaRPr lang="en-US" sz="1400" b="0" i="0" u="none" strike="noStrike" dirty="0">
                        <a:solidFill>
                          <a:srgbClr val="000000"/>
                        </a:solidFill>
                        <a:effectLst/>
                        <a:latin typeface="+mn-lt"/>
                      </a:endParaRPr>
                    </a:p>
                  </a:txBody>
                  <a:tcPr marL="7620" marR="7620" marT="7620" marB="0" anchor="ctr">
                    <a:solidFill>
                      <a:srgbClr val="FFB900"/>
                    </a:solidFill>
                  </a:tcPr>
                </a:tc>
                <a:extLst>
                  <a:ext uri="{0D108BD9-81ED-4DB2-BD59-A6C34878D82A}">
                    <a16:rowId xmlns:a16="http://schemas.microsoft.com/office/drawing/2014/main" val="4278204264"/>
                  </a:ext>
                </a:extLst>
              </a:tr>
            </a:tbl>
          </a:graphicData>
        </a:graphic>
      </p:graphicFrame>
      <p:sp>
        <p:nvSpPr>
          <p:cNvPr id="10" name="Rectangle 9">
            <a:extLst>
              <a:ext uri="{FF2B5EF4-FFF2-40B4-BE49-F238E27FC236}">
                <a16:creationId xmlns:a16="http://schemas.microsoft.com/office/drawing/2014/main" id="{0BB0EE9C-3427-4235-8F58-394379318E92}"/>
              </a:ext>
            </a:extLst>
          </p:cNvPr>
          <p:cNvSpPr/>
          <p:nvPr/>
        </p:nvSpPr>
        <p:spPr>
          <a:xfrm>
            <a:off x="31445" y="6714936"/>
            <a:ext cx="6216650" cy="246221"/>
          </a:xfrm>
          <a:prstGeom prst="rect">
            <a:avLst/>
          </a:prstGeom>
        </p:spPr>
        <p:txBody>
          <a:bodyPr>
            <a:spAutoFit/>
          </a:bodyPr>
          <a:lstStyle/>
          <a:p>
            <a:r>
              <a:rPr lang="en-US" sz="1000" i="1" dirty="0"/>
              <a:t>* Trend based on 20 countries common in 2017 &amp; 2018, *Digital Civility Challenge item</a:t>
            </a:r>
          </a:p>
        </p:txBody>
      </p:sp>
      <p:grpSp>
        <p:nvGrpSpPr>
          <p:cNvPr id="11" name="Group 10" descr="Statistically significant @ 95% CI">
            <a:extLst>
              <a:ext uri="{FF2B5EF4-FFF2-40B4-BE49-F238E27FC236}">
                <a16:creationId xmlns:a16="http://schemas.microsoft.com/office/drawing/2014/main" id="{E0E14FE3-BCC9-4268-86F1-D2D24E769C8D}"/>
              </a:ext>
            </a:extLst>
          </p:cNvPr>
          <p:cNvGrpSpPr/>
          <p:nvPr/>
        </p:nvGrpSpPr>
        <p:grpSpPr>
          <a:xfrm>
            <a:off x="9366077" y="6392187"/>
            <a:ext cx="2792634" cy="461665"/>
            <a:chOff x="8710269" y="859841"/>
            <a:chExt cx="2963195" cy="461665"/>
          </a:xfrm>
        </p:grpSpPr>
        <p:sp>
          <p:nvSpPr>
            <p:cNvPr id="12" name="TextBox 11">
              <a:extLst>
                <a:ext uri="{FF2B5EF4-FFF2-40B4-BE49-F238E27FC236}">
                  <a16:creationId xmlns:a16="http://schemas.microsoft.com/office/drawing/2014/main" id="{68840E28-AAB2-4D7B-B462-D86D2B3725A2}"/>
                </a:ext>
              </a:extLst>
            </p:cNvPr>
            <p:cNvSpPr txBox="1"/>
            <p:nvPr/>
          </p:nvSpPr>
          <p:spPr>
            <a:xfrm>
              <a:off x="8949318" y="859841"/>
              <a:ext cx="2724146" cy="461665"/>
            </a:xfrm>
            <a:prstGeom prst="rect">
              <a:avLst/>
            </a:prstGeom>
            <a:noFill/>
          </p:spPr>
          <p:txBody>
            <a:bodyPr wrap="square" lIns="182880" tIns="146304" rIns="182880" bIns="146304" rtlCol="0">
              <a:spAutoFit/>
            </a:bodyPr>
            <a:lstStyle/>
            <a:p>
              <a:pPr>
                <a:lnSpc>
                  <a:spcPct val="90000"/>
                </a:lnSpc>
              </a:pPr>
              <a:r>
                <a:rPr lang="en-US" sz="1200" dirty="0"/>
                <a:t>Statistically significant @95% CI </a:t>
              </a:r>
            </a:p>
          </p:txBody>
        </p:sp>
        <p:sp>
          <p:nvSpPr>
            <p:cNvPr id="13" name="Rectangle 12">
              <a:extLst>
                <a:ext uri="{FF2B5EF4-FFF2-40B4-BE49-F238E27FC236}">
                  <a16:creationId xmlns:a16="http://schemas.microsoft.com/office/drawing/2014/main" id="{07BA01C2-CC9A-48BE-9585-4427B92733FE}"/>
                </a:ext>
              </a:extLst>
            </p:cNvPr>
            <p:cNvSpPr/>
            <p:nvPr/>
          </p:nvSpPr>
          <p:spPr bwMode="auto">
            <a:xfrm>
              <a:off x="8710269" y="966587"/>
              <a:ext cx="342900" cy="18428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tx1"/>
                </a:solidFill>
                <a:ea typeface="Segoe UI" pitchFamily="34" charset="0"/>
                <a:cs typeface="Segoe UI" pitchFamily="34" charset="0"/>
              </a:endParaRPr>
            </a:p>
          </p:txBody>
        </p:sp>
      </p:grpSp>
      <p:sp>
        <p:nvSpPr>
          <p:cNvPr id="7" name="Rectangle 6">
            <a:extLst>
              <a:ext uri="{FF2B5EF4-FFF2-40B4-BE49-F238E27FC236}">
                <a16:creationId xmlns:a16="http://schemas.microsoft.com/office/drawing/2014/main" id="{97480804-7355-40A0-84DC-7E1BE0A2C4AA}"/>
              </a:ext>
              <a:ext uri="{C183D7F6-B498-43B3-948B-1728B52AA6E4}">
                <adec:decorative xmlns:adec="http://schemas.microsoft.com/office/drawing/2017/decorative" val="1"/>
              </a:ext>
            </a:extLst>
          </p:cNvPr>
          <p:cNvSpPr/>
          <p:nvPr/>
        </p:nvSpPr>
        <p:spPr bwMode="auto">
          <a:xfrm>
            <a:off x="6893169" y="1212849"/>
            <a:ext cx="5024176" cy="2425845"/>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a:extLst>
              <a:ext uri="{FF2B5EF4-FFF2-40B4-BE49-F238E27FC236}">
                <a16:creationId xmlns:a16="http://schemas.microsoft.com/office/drawing/2014/main" id="{F7FBE749-9736-4EDD-B352-663657F6D663}"/>
              </a:ext>
              <a:ext uri="{C183D7F6-B498-43B3-948B-1728B52AA6E4}">
                <adec:decorative xmlns:adec="http://schemas.microsoft.com/office/drawing/2017/decorative" val="1"/>
              </a:ext>
            </a:extLst>
          </p:cNvPr>
          <p:cNvSpPr/>
          <p:nvPr/>
        </p:nvSpPr>
        <p:spPr bwMode="auto">
          <a:xfrm>
            <a:off x="6893169" y="3854865"/>
            <a:ext cx="5024176" cy="2578245"/>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4718669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80B345-054A-4BF5-B0F2-C7B1DC793BBC}"/>
              </a:ext>
            </a:extLst>
          </p:cNvPr>
          <p:cNvSpPr>
            <a:spLocks noGrp="1"/>
          </p:cNvSpPr>
          <p:nvPr>
            <p:ph type="sldNum" sz="quarter" idx="4"/>
          </p:nvPr>
        </p:nvSpPr>
        <p:spPr/>
        <p:txBody>
          <a:bodyPr/>
          <a:lstStyle/>
          <a:p>
            <a:fld id="{7EFC24D6-DB8F-6B44-BA5A-9BEC68C15CAA}" type="slidenum">
              <a:rPr lang="en-US" smtClean="0"/>
              <a:pPr/>
              <a:t>12</a:t>
            </a:fld>
            <a:endParaRPr lang="en-US" dirty="0"/>
          </a:p>
        </p:txBody>
      </p:sp>
      <p:sp>
        <p:nvSpPr>
          <p:cNvPr id="8" name="Title 7">
            <a:extLst>
              <a:ext uri="{FF2B5EF4-FFF2-40B4-BE49-F238E27FC236}">
                <a16:creationId xmlns:a16="http://schemas.microsoft.com/office/drawing/2014/main" id="{B6617752-4614-4844-A64A-A96E2C44AF22}"/>
              </a:ext>
            </a:extLst>
          </p:cNvPr>
          <p:cNvSpPr>
            <a:spLocks noGrp="1"/>
          </p:cNvSpPr>
          <p:nvPr>
            <p:ph type="title"/>
          </p:nvPr>
        </p:nvSpPr>
        <p:spPr/>
        <p:txBody>
          <a:bodyPr/>
          <a:lstStyle/>
          <a:p>
            <a:r>
              <a:rPr lang="en-US" dirty="0">
                <a:solidFill>
                  <a:schemeClr val="tx1"/>
                </a:solidFill>
              </a:rPr>
              <a:t>Millennials experienced the most risks</a:t>
            </a:r>
            <a:endParaRPr lang="en-US" dirty="0"/>
          </a:p>
        </p:txBody>
      </p:sp>
      <p:sp>
        <p:nvSpPr>
          <p:cNvPr id="3" name="Rectangle 2">
            <a:extLst>
              <a:ext uri="{FF2B5EF4-FFF2-40B4-BE49-F238E27FC236}">
                <a16:creationId xmlns:a16="http://schemas.microsoft.com/office/drawing/2014/main" id="{4DC7FBF3-1AB2-4296-89BC-80B3091D5BF2}"/>
              </a:ext>
            </a:extLst>
          </p:cNvPr>
          <p:cNvSpPr/>
          <p:nvPr/>
        </p:nvSpPr>
        <p:spPr>
          <a:xfrm>
            <a:off x="274639" y="1191931"/>
            <a:ext cx="6300198" cy="5773375"/>
          </a:xfrm>
          <a:prstGeom prst="rect">
            <a:avLst/>
          </a:prstGeom>
          <a:solidFill>
            <a:schemeClr val="accent4"/>
          </a:solidFill>
        </p:spPr>
        <p:txBody>
          <a:bodyPr wrap="square">
            <a:spAutoFit/>
          </a:bodyPr>
          <a:lstStyle/>
          <a:p>
            <a:pPr marL="342900" indent="-342900">
              <a:spcBef>
                <a:spcPts val="600"/>
              </a:spcBef>
              <a:spcAft>
                <a:spcPts val="100"/>
              </a:spcAft>
              <a:buClr>
                <a:srgbClr val="FFB900"/>
              </a:buClr>
              <a:buSzPct val="100000"/>
              <a:buFont typeface="Wingdings" panose="05000000000000000000" pitchFamily="2" charset="2"/>
              <a:buChar char=""/>
            </a:pPr>
            <a:r>
              <a:rPr lang="en-US" sz="2000" b="1" dirty="0"/>
              <a:t>Millennials had the highest DCI at 73%</a:t>
            </a:r>
          </a:p>
          <a:p>
            <a:pPr marL="809271" lvl="1" indent="-342900">
              <a:spcBef>
                <a:spcPts val="600"/>
              </a:spcBef>
              <a:spcAft>
                <a:spcPts val="100"/>
              </a:spcAft>
              <a:buSzPct val="100000"/>
              <a:buFont typeface="Wingdings 3" panose="05040102010807070707" pitchFamily="18" charset="2"/>
              <a:buChar char="}"/>
            </a:pPr>
            <a:r>
              <a:rPr lang="en-US" sz="1600" dirty="0"/>
              <a:t>Millennials (ages 18-34) experienced the highest rates of risk and their consequences; millennials reported experiencing the highest average number of risks and the fewest reporting that they had never experienced a risk</a:t>
            </a:r>
          </a:p>
          <a:p>
            <a:pPr marL="342900" indent="-342900">
              <a:spcBef>
                <a:spcPts val="600"/>
              </a:spcBef>
              <a:spcAft>
                <a:spcPts val="100"/>
              </a:spcAft>
              <a:buClr>
                <a:srgbClr val="FFB900"/>
              </a:buClr>
              <a:buSzPct val="100000"/>
              <a:buFont typeface="Wingdings" panose="05000000000000000000" pitchFamily="2" charset="2"/>
              <a:buChar char="l"/>
            </a:pPr>
            <a:r>
              <a:rPr lang="en-US" sz="2000" b="1" dirty="0"/>
              <a:t>Unsurprisingly, stress and pain from online risks were highest for millennials</a:t>
            </a:r>
          </a:p>
          <a:p>
            <a:pPr marL="809271" lvl="1" indent="-342900">
              <a:spcBef>
                <a:spcPts val="600"/>
              </a:spcBef>
              <a:spcAft>
                <a:spcPts val="100"/>
              </a:spcAft>
              <a:buFont typeface="Wingdings 3" panose="05040102010807070707" pitchFamily="18" charset="2"/>
              <a:buChar char=""/>
            </a:pPr>
            <a:r>
              <a:rPr lang="en-US" sz="1600" dirty="0"/>
              <a:t>Millennials suffered the highest levels of losing trust online and offline, stress, lost sleep, depression or losing a friend; they worried the most that a risk would happen again compared to other age groups</a:t>
            </a:r>
          </a:p>
          <a:p>
            <a:pPr marL="342900" indent="-342900">
              <a:spcBef>
                <a:spcPts val="600"/>
              </a:spcBef>
              <a:spcAft>
                <a:spcPts val="100"/>
              </a:spcAft>
              <a:buClr>
                <a:srgbClr val="FFB900"/>
              </a:buClr>
              <a:buFont typeface="Wingdings" panose="05000000000000000000" pitchFamily="2" charset="2"/>
              <a:buChar char="l"/>
            </a:pPr>
            <a:r>
              <a:rPr lang="en-US" sz="2000" b="1" dirty="0">
                <a:solidFill>
                  <a:srgbClr val="FFFFFF"/>
                </a:solidFill>
              </a:rPr>
              <a:t>Millennials were confident in their ability to handle risks </a:t>
            </a:r>
          </a:p>
          <a:p>
            <a:pPr marL="809271" lvl="1" indent="-342900">
              <a:spcBef>
                <a:spcPts val="600"/>
              </a:spcBef>
              <a:spcAft>
                <a:spcPts val="100"/>
              </a:spcAft>
              <a:buFont typeface="Wingdings 3" panose="05040102010807070707" pitchFamily="18" charset="2"/>
              <a:buChar char=""/>
            </a:pPr>
            <a:r>
              <a:rPr lang="en-US" sz="1600" dirty="0"/>
              <a:t>More than half of Millennials expressed strong confidence in their ability to handle risks and were the second most likely to take action in response to a risk after teens; however, 60% didn’t know or were unsure about where to find help and nearly half found it difficult to find help when needed. They also had the lowest percentage who believed their actions were effective in handling risks </a:t>
            </a:r>
          </a:p>
        </p:txBody>
      </p:sp>
      <p:grpSp>
        <p:nvGrpSpPr>
          <p:cNvPr id="39" name="Group 38" descr="Digital Civility Index">
            <a:extLst>
              <a:ext uri="{FF2B5EF4-FFF2-40B4-BE49-F238E27FC236}">
                <a16:creationId xmlns:a16="http://schemas.microsoft.com/office/drawing/2014/main" id="{24D4BD93-5573-4D91-9910-082D15D0E6B7}"/>
              </a:ext>
            </a:extLst>
          </p:cNvPr>
          <p:cNvGrpSpPr/>
          <p:nvPr/>
        </p:nvGrpSpPr>
        <p:grpSpPr>
          <a:xfrm>
            <a:off x="7123477" y="1203032"/>
            <a:ext cx="2011680" cy="2645499"/>
            <a:chOff x="7727182" y="1434138"/>
            <a:chExt cx="1828800" cy="2645499"/>
          </a:xfrm>
        </p:grpSpPr>
        <p:graphicFrame>
          <p:nvGraphicFramePr>
            <p:cNvPr id="7" name="Chart 6">
              <a:extLst>
                <a:ext uri="{FF2B5EF4-FFF2-40B4-BE49-F238E27FC236}">
                  <a16:creationId xmlns:a16="http://schemas.microsoft.com/office/drawing/2014/main" id="{DB9FCD40-71DD-477A-A5EA-4420E9664FDF}"/>
                </a:ext>
              </a:extLst>
            </p:cNvPr>
            <p:cNvGraphicFramePr/>
            <p:nvPr>
              <p:extLst/>
            </p:nvPr>
          </p:nvGraphicFramePr>
          <p:xfrm>
            <a:off x="7727182" y="1462062"/>
            <a:ext cx="1828800" cy="261757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F85E3297-A300-4DA0-A80B-922C9901DB5E}"/>
                </a:ext>
              </a:extLst>
            </p:cNvPr>
            <p:cNvSpPr txBox="1"/>
            <p:nvPr/>
          </p:nvSpPr>
          <p:spPr>
            <a:xfrm>
              <a:off x="7767231" y="1434138"/>
              <a:ext cx="1666249" cy="461665"/>
            </a:xfrm>
            <a:prstGeom prst="rect">
              <a:avLst/>
            </a:prstGeom>
            <a:noFill/>
            <a:ln w="19050">
              <a:noFill/>
            </a:ln>
          </p:spPr>
          <p:txBody>
            <a:bodyPr wrap="none" lIns="182880" tIns="146304" rIns="182880" bIns="146304" rtlCol="0">
              <a:spAutoFit/>
            </a:bodyPr>
            <a:lstStyle/>
            <a:p>
              <a:pPr algn="ctr">
                <a:lnSpc>
                  <a:spcPct val="90000"/>
                </a:lnSpc>
              </a:pPr>
              <a:r>
                <a:rPr lang="en-US" sz="1200" b="1" dirty="0"/>
                <a:t>Digital Civility Index</a:t>
              </a:r>
            </a:p>
          </p:txBody>
        </p:sp>
      </p:grpSp>
      <p:grpSp>
        <p:nvGrpSpPr>
          <p:cNvPr id="40" name="Group 39" descr="Average number of risks">
            <a:extLst>
              <a:ext uri="{FF2B5EF4-FFF2-40B4-BE49-F238E27FC236}">
                <a16:creationId xmlns:a16="http://schemas.microsoft.com/office/drawing/2014/main" id="{6FA7121A-11F4-425E-A1F1-769861AF9E73}"/>
              </a:ext>
            </a:extLst>
          </p:cNvPr>
          <p:cNvGrpSpPr/>
          <p:nvPr/>
        </p:nvGrpSpPr>
        <p:grpSpPr>
          <a:xfrm>
            <a:off x="9696659" y="1197066"/>
            <a:ext cx="2011680" cy="2661050"/>
            <a:chOff x="9827284" y="1428172"/>
            <a:chExt cx="2011680" cy="2661050"/>
          </a:xfrm>
        </p:grpSpPr>
        <p:graphicFrame>
          <p:nvGraphicFramePr>
            <p:cNvPr id="26" name="Chart 25">
              <a:extLst>
                <a:ext uri="{FF2B5EF4-FFF2-40B4-BE49-F238E27FC236}">
                  <a16:creationId xmlns:a16="http://schemas.microsoft.com/office/drawing/2014/main" id="{F3601B2D-08E2-4F35-A6DC-360A3B9A4A57}"/>
                </a:ext>
              </a:extLst>
            </p:cNvPr>
            <p:cNvGraphicFramePr/>
            <p:nvPr>
              <p:extLst/>
            </p:nvPr>
          </p:nvGraphicFramePr>
          <p:xfrm>
            <a:off x="9827284" y="1471647"/>
            <a:ext cx="2011680" cy="2617575"/>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2E103F04-A060-4006-8ACA-6840183C6588}"/>
                </a:ext>
              </a:extLst>
            </p:cNvPr>
            <p:cNvSpPr txBox="1"/>
            <p:nvPr/>
          </p:nvSpPr>
          <p:spPr>
            <a:xfrm>
              <a:off x="9873167" y="1428172"/>
              <a:ext cx="1903499" cy="461665"/>
            </a:xfrm>
            <a:prstGeom prst="rect">
              <a:avLst/>
            </a:prstGeom>
            <a:noFill/>
          </p:spPr>
          <p:txBody>
            <a:bodyPr wrap="square" lIns="182880" tIns="146304" rIns="182880" bIns="146304" rtlCol="0">
              <a:spAutoFit/>
            </a:bodyPr>
            <a:lstStyle/>
            <a:p>
              <a:pPr algn="ctr">
                <a:lnSpc>
                  <a:spcPct val="90000"/>
                </a:lnSpc>
              </a:pPr>
              <a:r>
                <a:rPr lang="en-US" sz="1200" b="1" dirty="0"/>
                <a:t>Avg number of risks</a:t>
              </a:r>
            </a:p>
          </p:txBody>
        </p:sp>
      </p:grpSp>
      <p:graphicFrame>
        <p:nvGraphicFramePr>
          <p:cNvPr id="32" name="Chart 31" descr="Consequences">
            <a:extLst>
              <a:ext uri="{FF2B5EF4-FFF2-40B4-BE49-F238E27FC236}">
                <a16:creationId xmlns:a16="http://schemas.microsoft.com/office/drawing/2014/main" id="{AD3D37E0-3A43-4F4D-84AF-0AE3FB8684CB}"/>
              </a:ext>
            </a:extLst>
          </p:cNvPr>
          <p:cNvGraphicFramePr/>
          <p:nvPr>
            <p:extLst>
              <p:ext uri="{D42A27DB-BD31-4B8C-83A1-F6EECF244321}">
                <p14:modId xmlns:p14="http://schemas.microsoft.com/office/powerpoint/2010/main" val="4160647361"/>
              </p:ext>
            </p:extLst>
          </p:nvPr>
        </p:nvGraphicFramePr>
        <p:xfrm>
          <a:off x="7150282" y="4160021"/>
          <a:ext cx="2011680" cy="261757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hart 32" descr="Moderate to severe pain">
            <a:extLst>
              <a:ext uri="{FF2B5EF4-FFF2-40B4-BE49-F238E27FC236}">
                <a16:creationId xmlns:a16="http://schemas.microsoft.com/office/drawing/2014/main" id="{2EC9F31C-28CA-4DDB-B053-32F63C892936}"/>
              </a:ext>
            </a:extLst>
          </p:cNvPr>
          <p:cNvGraphicFramePr/>
          <p:nvPr>
            <p:extLst>
              <p:ext uri="{D42A27DB-BD31-4B8C-83A1-F6EECF244321}">
                <p14:modId xmlns:p14="http://schemas.microsoft.com/office/powerpoint/2010/main" val="3219688549"/>
              </p:ext>
            </p:extLst>
          </p:nvPr>
        </p:nvGraphicFramePr>
        <p:xfrm>
          <a:off x="9646508" y="3936743"/>
          <a:ext cx="2011678" cy="2617575"/>
        </p:xfrm>
        <a:graphic>
          <a:graphicData uri="http://schemas.openxmlformats.org/drawingml/2006/chart">
            <c:chart xmlns:c="http://schemas.openxmlformats.org/drawingml/2006/chart" xmlns:r="http://schemas.openxmlformats.org/officeDocument/2006/relationships" r:id="rId6"/>
          </a:graphicData>
        </a:graphic>
      </p:graphicFrame>
      <p:sp>
        <p:nvSpPr>
          <p:cNvPr id="34" name="TextBox 33">
            <a:extLst>
              <a:ext uri="{FF2B5EF4-FFF2-40B4-BE49-F238E27FC236}">
                <a16:creationId xmlns:a16="http://schemas.microsoft.com/office/drawing/2014/main" id="{2C6FAD31-4B57-47F1-B5FE-16C52525D3A4}"/>
              </a:ext>
            </a:extLst>
          </p:cNvPr>
          <p:cNvSpPr txBox="1"/>
          <p:nvPr/>
        </p:nvSpPr>
        <p:spPr>
          <a:xfrm>
            <a:off x="9536877" y="3999251"/>
            <a:ext cx="2147191" cy="461665"/>
          </a:xfrm>
          <a:prstGeom prst="rect">
            <a:avLst/>
          </a:prstGeom>
          <a:noFill/>
        </p:spPr>
        <p:txBody>
          <a:bodyPr wrap="none" lIns="182880" tIns="146304" rIns="182880" bIns="146304" rtlCol="0">
            <a:spAutoFit/>
          </a:bodyPr>
          <a:lstStyle/>
          <a:p>
            <a:pPr algn="ctr">
              <a:lnSpc>
                <a:spcPct val="90000"/>
              </a:lnSpc>
            </a:pPr>
            <a:r>
              <a:rPr lang="en-US" sz="1200" b="1" dirty="0"/>
              <a:t>Moderate to Severe pain</a:t>
            </a:r>
          </a:p>
        </p:txBody>
      </p:sp>
      <p:sp>
        <p:nvSpPr>
          <p:cNvPr id="35" name="TextBox 34">
            <a:extLst>
              <a:ext uri="{FF2B5EF4-FFF2-40B4-BE49-F238E27FC236}">
                <a16:creationId xmlns:a16="http://schemas.microsoft.com/office/drawing/2014/main" id="{43009C6F-D6DA-404B-A92A-726D7D550711}"/>
              </a:ext>
            </a:extLst>
          </p:cNvPr>
          <p:cNvSpPr txBox="1"/>
          <p:nvPr/>
        </p:nvSpPr>
        <p:spPr>
          <a:xfrm>
            <a:off x="7090386" y="4013903"/>
            <a:ext cx="2085468" cy="461665"/>
          </a:xfrm>
          <a:prstGeom prst="rect">
            <a:avLst/>
          </a:prstGeom>
          <a:noFill/>
        </p:spPr>
        <p:txBody>
          <a:bodyPr wrap="square" lIns="182880" tIns="146304" rIns="182880" bIns="146304" rtlCol="0">
            <a:spAutoFit/>
          </a:bodyPr>
          <a:lstStyle/>
          <a:p>
            <a:pPr algn="ctr">
              <a:lnSpc>
                <a:spcPct val="90000"/>
              </a:lnSpc>
            </a:pPr>
            <a:r>
              <a:rPr lang="en-US" sz="1200" b="1" dirty="0"/>
              <a:t>Consequences (any)</a:t>
            </a:r>
          </a:p>
        </p:txBody>
      </p:sp>
      <p:sp>
        <p:nvSpPr>
          <p:cNvPr id="6" name="Rectangle 5">
            <a:extLst>
              <a:ext uri="{FF2B5EF4-FFF2-40B4-BE49-F238E27FC236}">
                <a16:creationId xmlns:a16="http://schemas.microsoft.com/office/drawing/2014/main" id="{9AC52A44-3E11-4F63-94FC-8575DF55E484}"/>
              </a:ext>
              <a:ext uri="{C183D7F6-B498-43B3-948B-1728B52AA6E4}">
                <adec:decorative xmlns:adec="http://schemas.microsoft.com/office/drawing/2017/decorative" val="1"/>
              </a:ext>
            </a:extLst>
          </p:cNvPr>
          <p:cNvSpPr/>
          <p:nvPr/>
        </p:nvSpPr>
        <p:spPr bwMode="auto">
          <a:xfrm>
            <a:off x="6842927" y="1172657"/>
            <a:ext cx="5064370" cy="5641976"/>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8548299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80B345-054A-4BF5-B0F2-C7B1DC793BBC}"/>
              </a:ext>
            </a:extLst>
          </p:cNvPr>
          <p:cNvSpPr>
            <a:spLocks noGrp="1"/>
          </p:cNvSpPr>
          <p:nvPr>
            <p:ph type="sldNum" sz="quarter" idx="4"/>
          </p:nvPr>
        </p:nvSpPr>
        <p:spPr/>
        <p:txBody>
          <a:bodyPr/>
          <a:lstStyle/>
          <a:p>
            <a:fld id="{7EFC24D6-DB8F-6B44-BA5A-9BEC68C15CAA}" type="slidenum">
              <a:rPr lang="en-US" smtClean="0"/>
              <a:pPr/>
              <a:t>13</a:t>
            </a:fld>
            <a:endParaRPr lang="en-US" dirty="0"/>
          </a:p>
        </p:txBody>
      </p:sp>
      <p:sp>
        <p:nvSpPr>
          <p:cNvPr id="7" name="Title 6">
            <a:extLst>
              <a:ext uri="{FF2B5EF4-FFF2-40B4-BE49-F238E27FC236}">
                <a16:creationId xmlns:a16="http://schemas.microsoft.com/office/drawing/2014/main" id="{4A0225B3-E464-4C39-9BA7-74F3AD8656F8}"/>
              </a:ext>
            </a:extLst>
          </p:cNvPr>
          <p:cNvSpPr>
            <a:spLocks noGrp="1"/>
          </p:cNvSpPr>
          <p:nvPr>
            <p:ph type="title"/>
          </p:nvPr>
        </p:nvSpPr>
        <p:spPr/>
        <p:txBody>
          <a:bodyPr/>
          <a:lstStyle/>
          <a:p>
            <a:r>
              <a:rPr lang="en-US" dirty="0">
                <a:solidFill>
                  <a:schemeClr val="tx1"/>
                </a:solidFill>
              </a:rPr>
              <a:t>Risks were harder on girls than boys</a:t>
            </a:r>
            <a:endParaRPr lang="en-US" dirty="0"/>
          </a:p>
        </p:txBody>
      </p:sp>
      <p:sp>
        <p:nvSpPr>
          <p:cNvPr id="3" name="Rectangle 2">
            <a:extLst>
              <a:ext uri="{FF2B5EF4-FFF2-40B4-BE49-F238E27FC236}">
                <a16:creationId xmlns:a16="http://schemas.microsoft.com/office/drawing/2014/main" id="{4DC7FBF3-1AB2-4296-89BC-80B3091D5BF2}"/>
              </a:ext>
            </a:extLst>
          </p:cNvPr>
          <p:cNvSpPr/>
          <p:nvPr/>
        </p:nvSpPr>
        <p:spPr>
          <a:xfrm>
            <a:off x="274639" y="1131639"/>
            <a:ext cx="6021226" cy="5157822"/>
          </a:xfrm>
          <a:prstGeom prst="rect">
            <a:avLst/>
          </a:prstGeom>
          <a:solidFill>
            <a:schemeClr val="accent4"/>
          </a:solidFill>
        </p:spPr>
        <p:txBody>
          <a:bodyPr wrap="square">
            <a:spAutoFit/>
          </a:bodyPr>
          <a:lstStyle/>
          <a:p>
            <a:pPr marL="342900" indent="-342900">
              <a:spcBef>
                <a:spcPts val="600"/>
              </a:spcBef>
              <a:spcAft>
                <a:spcPts val="100"/>
              </a:spcAft>
              <a:buClr>
                <a:srgbClr val="FFB900"/>
              </a:buClr>
              <a:buSzPct val="100000"/>
              <a:buFont typeface="Wingdings" panose="05000000000000000000" pitchFamily="2" charset="2"/>
              <a:buChar char=""/>
            </a:pPr>
            <a:r>
              <a:rPr lang="en-US" sz="2000" b="1" dirty="0"/>
              <a:t>Girls’ exposure and response to online risks was stronger than boys</a:t>
            </a:r>
          </a:p>
          <a:p>
            <a:pPr marL="809271" lvl="1" indent="-342900">
              <a:spcBef>
                <a:spcPts val="600"/>
              </a:spcBef>
              <a:spcAft>
                <a:spcPts val="100"/>
              </a:spcAft>
              <a:buSzPct val="100000"/>
              <a:buFont typeface="Wingdings 3" panose="05040102010807070707" pitchFamily="18" charset="2"/>
              <a:buChar char="}"/>
            </a:pPr>
            <a:r>
              <a:rPr lang="en-US" sz="1600" dirty="0"/>
              <a:t>The level of risk exposure and their consequences was higher for girls than boys; pain from risks was stronger and sustained longer. Compared to boys, incidents were more emotionally burdensome for girls and generated greater worry about them happening again</a:t>
            </a:r>
          </a:p>
          <a:p>
            <a:pPr marL="809271" lvl="1" indent="-342900">
              <a:spcBef>
                <a:spcPts val="600"/>
              </a:spcBef>
              <a:spcAft>
                <a:spcPts val="100"/>
              </a:spcAft>
              <a:buSzPct val="100000"/>
              <a:buFont typeface="Wingdings 3" panose="05040102010807070707" pitchFamily="18" charset="2"/>
              <a:buChar char="}"/>
            </a:pPr>
            <a:r>
              <a:rPr lang="en-US" sz="1600" dirty="0"/>
              <a:t>Although girls reported less confidence in dealing with risks, they took more actions following them, including blocking or unfriending the perpetrator, reducing the amount of information shared online, and they used tighter privacy settings on social media</a:t>
            </a:r>
          </a:p>
          <a:p>
            <a:pPr marL="809271" lvl="1" indent="-342900">
              <a:spcBef>
                <a:spcPts val="600"/>
              </a:spcBef>
              <a:spcAft>
                <a:spcPts val="100"/>
              </a:spcAft>
              <a:buSzPct val="100000"/>
              <a:buFont typeface="Wingdings 3" panose="05040102010807070707" pitchFamily="18" charset="2"/>
              <a:buChar char="}"/>
            </a:pPr>
            <a:r>
              <a:rPr lang="en-US" sz="1600" dirty="0"/>
              <a:t>Girls were more willing to reach out for help from a parent or an adult when faced with an online risk</a:t>
            </a:r>
          </a:p>
          <a:p>
            <a:pPr marL="342900" indent="-342900">
              <a:spcBef>
                <a:spcPts val="600"/>
              </a:spcBef>
              <a:spcAft>
                <a:spcPts val="100"/>
              </a:spcAft>
              <a:buClr>
                <a:srgbClr val="FFB900"/>
              </a:buClr>
              <a:buSzPct val="100000"/>
              <a:buFont typeface="Wingdings" panose="05000000000000000000" pitchFamily="2" charset="2"/>
              <a:buChar char="l"/>
            </a:pPr>
            <a:r>
              <a:rPr lang="en-US" sz="2000" b="1" dirty="0"/>
              <a:t>For girls, risks were more likely gender-based</a:t>
            </a:r>
          </a:p>
          <a:p>
            <a:pPr marL="809271" lvl="1" indent="-342900">
              <a:spcBef>
                <a:spcPts val="600"/>
              </a:spcBef>
              <a:spcAft>
                <a:spcPts val="100"/>
              </a:spcAft>
              <a:buFont typeface="Wingdings 3" panose="05040102010807070707" pitchFamily="18" charset="2"/>
              <a:buChar char=""/>
            </a:pPr>
            <a:r>
              <a:rPr lang="en-US" sz="1600" dirty="0"/>
              <a:t>62% of girls reported that gender was the reason they were targeted for a risk compared to 39% for boys; the gap was highest for sexual and personal/intrusive risks </a:t>
            </a:r>
          </a:p>
        </p:txBody>
      </p:sp>
      <p:grpSp>
        <p:nvGrpSpPr>
          <p:cNvPr id="6" name="Group 5">
            <a:extLst>
              <a:ext uri="{FF2B5EF4-FFF2-40B4-BE49-F238E27FC236}">
                <a16:creationId xmlns:a16="http://schemas.microsoft.com/office/drawing/2014/main" id="{4044FE36-EE01-4878-BC18-C22C4261966A}"/>
              </a:ext>
              <a:ext uri="{C183D7F6-B498-43B3-948B-1728B52AA6E4}">
                <adec:decorative xmlns:adec="http://schemas.microsoft.com/office/drawing/2017/decorative" val="1"/>
              </a:ext>
            </a:extLst>
          </p:cNvPr>
          <p:cNvGrpSpPr/>
          <p:nvPr/>
        </p:nvGrpSpPr>
        <p:grpSpPr>
          <a:xfrm>
            <a:off x="7037255" y="1187018"/>
            <a:ext cx="4867362" cy="5486943"/>
            <a:chOff x="7037255" y="1187018"/>
            <a:chExt cx="4867362" cy="5486943"/>
          </a:xfrm>
        </p:grpSpPr>
        <p:graphicFrame>
          <p:nvGraphicFramePr>
            <p:cNvPr id="48" name="Chart 47">
              <a:extLst>
                <a:ext uri="{FF2B5EF4-FFF2-40B4-BE49-F238E27FC236}">
                  <a16:creationId xmlns:a16="http://schemas.microsoft.com/office/drawing/2014/main" id="{94DC9093-3AB5-4C3B-BCBB-BF5285F352BD}"/>
                </a:ext>
              </a:extLst>
            </p:cNvPr>
            <p:cNvGraphicFramePr/>
            <p:nvPr>
              <p:extLst/>
            </p:nvPr>
          </p:nvGraphicFramePr>
          <p:xfrm>
            <a:off x="9646508" y="1285163"/>
            <a:ext cx="2011678" cy="2617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7" name="Chart 46">
              <a:extLst>
                <a:ext uri="{FF2B5EF4-FFF2-40B4-BE49-F238E27FC236}">
                  <a16:creationId xmlns:a16="http://schemas.microsoft.com/office/drawing/2014/main" id="{7A3DBE38-8DC2-4001-943F-2DA1B0E5DF6E}"/>
                </a:ext>
              </a:extLst>
            </p:cNvPr>
            <p:cNvGraphicFramePr/>
            <p:nvPr>
              <p:extLst/>
            </p:nvPr>
          </p:nvGraphicFramePr>
          <p:xfrm>
            <a:off x="7037255" y="1276539"/>
            <a:ext cx="2011678" cy="2617575"/>
          </p:xfrm>
          <a:graphic>
            <a:graphicData uri="http://schemas.openxmlformats.org/drawingml/2006/chart">
              <c:chart xmlns:c="http://schemas.openxmlformats.org/drawingml/2006/chart" xmlns:r="http://schemas.openxmlformats.org/officeDocument/2006/relationships" r:id="rId4"/>
            </a:graphicData>
          </a:graphic>
        </p:graphicFrame>
        <p:sp>
          <p:nvSpPr>
            <p:cNvPr id="46" name="TextBox 45">
              <a:extLst>
                <a:ext uri="{FF2B5EF4-FFF2-40B4-BE49-F238E27FC236}">
                  <a16:creationId xmlns:a16="http://schemas.microsoft.com/office/drawing/2014/main" id="{9D98E276-E8F0-49E1-86DC-A6CCFEB1D9FB}"/>
                </a:ext>
              </a:extLst>
            </p:cNvPr>
            <p:cNvSpPr txBox="1"/>
            <p:nvPr/>
          </p:nvSpPr>
          <p:spPr>
            <a:xfrm>
              <a:off x="7167532" y="1192984"/>
              <a:ext cx="1832874" cy="461665"/>
            </a:xfrm>
            <a:prstGeom prst="rect">
              <a:avLst/>
            </a:prstGeom>
            <a:noFill/>
          </p:spPr>
          <p:txBody>
            <a:bodyPr wrap="none" lIns="182880" tIns="146304" rIns="182880" bIns="146304" rtlCol="0">
              <a:spAutoFit/>
            </a:bodyPr>
            <a:lstStyle/>
            <a:p>
              <a:pPr algn="ctr">
                <a:lnSpc>
                  <a:spcPct val="90000"/>
                </a:lnSpc>
              </a:pPr>
              <a:r>
                <a:rPr lang="en-US" sz="1200" b="1" dirty="0"/>
                <a:t>Digital Civility Index</a:t>
              </a:r>
            </a:p>
          </p:txBody>
        </p:sp>
        <p:graphicFrame>
          <p:nvGraphicFramePr>
            <p:cNvPr id="43" name="Chart 42">
              <a:extLst>
                <a:ext uri="{FF2B5EF4-FFF2-40B4-BE49-F238E27FC236}">
                  <a16:creationId xmlns:a16="http://schemas.microsoft.com/office/drawing/2014/main" id="{E00DA11F-7B69-4145-9B3E-44F39DD48EEB}"/>
                </a:ext>
              </a:extLst>
            </p:cNvPr>
            <p:cNvGraphicFramePr/>
            <p:nvPr>
              <p:extLst/>
            </p:nvPr>
          </p:nvGraphicFramePr>
          <p:xfrm>
            <a:off x="9431287" y="4056386"/>
            <a:ext cx="2473330" cy="2617575"/>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a:extLst>
                <a:ext uri="{FF2B5EF4-FFF2-40B4-BE49-F238E27FC236}">
                  <a16:creationId xmlns:a16="http://schemas.microsoft.com/office/drawing/2014/main" id="{A4EDA459-5D41-4F16-A946-F7928E843110}"/>
                </a:ext>
              </a:extLst>
            </p:cNvPr>
            <p:cNvSpPr txBox="1"/>
            <p:nvPr/>
          </p:nvSpPr>
          <p:spPr>
            <a:xfrm>
              <a:off x="9646508" y="1187018"/>
              <a:ext cx="2150257" cy="461665"/>
            </a:xfrm>
            <a:prstGeom prst="rect">
              <a:avLst/>
            </a:prstGeom>
            <a:noFill/>
          </p:spPr>
          <p:txBody>
            <a:bodyPr wrap="square" lIns="182880" tIns="146304" rIns="182880" bIns="146304" rtlCol="0">
              <a:spAutoFit/>
            </a:bodyPr>
            <a:lstStyle/>
            <a:p>
              <a:pPr algn="ctr">
                <a:lnSpc>
                  <a:spcPct val="90000"/>
                </a:lnSpc>
              </a:pPr>
              <a:r>
                <a:rPr lang="en-US" sz="1200" b="1" dirty="0"/>
                <a:t>Consequences</a:t>
              </a:r>
            </a:p>
          </p:txBody>
        </p:sp>
        <p:graphicFrame>
          <p:nvGraphicFramePr>
            <p:cNvPr id="41" name="Chart 40">
              <a:extLst>
                <a:ext uri="{FF2B5EF4-FFF2-40B4-BE49-F238E27FC236}">
                  <a16:creationId xmlns:a16="http://schemas.microsoft.com/office/drawing/2014/main" id="{336478A9-4A8F-427A-86E6-255DEC2853F1}"/>
                </a:ext>
              </a:extLst>
            </p:cNvPr>
            <p:cNvGraphicFramePr/>
            <p:nvPr>
              <p:extLst/>
            </p:nvPr>
          </p:nvGraphicFramePr>
          <p:xfrm>
            <a:off x="7037256" y="4053927"/>
            <a:ext cx="2011677" cy="2617575"/>
          </p:xfrm>
          <a:graphic>
            <a:graphicData uri="http://schemas.openxmlformats.org/drawingml/2006/chart">
              <c:chart xmlns:c="http://schemas.openxmlformats.org/drawingml/2006/chart" xmlns:r="http://schemas.openxmlformats.org/officeDocument/2006/relationships" r:id="rId6"/>
            </a:graphicData>
          </a:graphic>
        </p:graphicFrame>
        <p:sp>
          <p:nvSpPr>
            <p:cNvPr id="42" name="TextBox 41">
              <a:extLst>
                <a:ext uri="{FF2B5EF4-FFF2-40B4-BE49-F238E27FC236}">
                  <a16:creationId xmlns:a16="http://schemas.microsoft.com/office/drawing/2014/main" id="{616BB8B6-1418-4D2A-929E-24537923D55B}"/>
                </a:ext>
              </a:extLst>
            </p:cNvPr>
            <p:cNvSpPr txBox="1"/>
            <p:nvPr/>
          </p:nvSpPr>
          <p:spPr>
            <a:xfrm>
              <a:off x="9741260" y="3788234"/>
              <a:ext cx="1738426" cy="461665"/>
            </a:xfrm>
            <a:prstGeom prst="rect">
              <a:avLst/>
            </a:prstGeom>
            <a:noFill/>
          </p:spPr>
          <p:txBody>
            <a:bodyPr wrap="none" lIns="182880" tIns="146304" rIns="182880" bIns="146304" rtlCol="0">
              <a:spAutoFit/>
            </a:bodyPr>
            <a:lstStyle/>
            <a:p>
              <a:pPr algn="ctr">
                <a:lnSpc>
                  <a:spcPct val="90000"/>
                </a:lnSpc>
              </a:pPr>
              <a:r>
                <a:rPr lang="en-US" sz="1200" b="1" dirty="0"/>
                <a:t>Negative emotions</a:t>
              </a:r>
            </a:p>
          </p:txBody>
        </p:sp>
        <p:sp>
          <p:nvSpPr>
            <p:cNvPr id="49" name="TextBox 48">
              <a:extLst>
                <a:ext uri="{FF2B5EF4-FFF2-40B4-BE49-F238E27FC236}">
                  <a16:creationId xmlns:a16="http://schemas.microsoft.com/office/drawing/2014/main" id="{2BDA2125-A386-429C-BC84-275ADE4B8FB1}"/>
                </a:ext>
              </a:extLst>
            </p:cNvPr>
            <p:cNvSpPr txBox="1"/>
            <p:nvPr/>
          </p:nvSpPr>
          <p:spPr>
            <a:xfrm>
              <a:off x="7063636" y="3788234"/>
              <a:ext cx="1973041" cy="461665"/>
            </a:xfrm>
            <a:prstGeom prst="rect">
              <a:avLst/>
            </a:prstGeom>
            <a:noFill/>
          </p:spPr>
          <p:txBody>
            <a:bodyPr wrap="none" lIns="182880" tIns="146304" rIns="182880" bIns="146304" rtlCol="0">
              <a:spAutoFit/>
            </a:bodyPr>
            <a:lstStyle/>
            <a:p>
              <a:pPr algn="ctr">
                <a:lnSpc>
                  <a:spcPct val="90000"/>
                </a:lnSpc>
              </a:pPr>
              <a:r>
                <a:rPr lang="en-US" sz="1200" b="1" dirty="0"/>
                <a:t>Moderate-Severe pain</a:t>
              </a:r>
            </a:p>
          </p:txBody>
        </p:sp>
      </p:grpSp>
      <p:sp>
        <p:nvSpPr>
          <p:cNvPr id="20" name="Rectangle 19">
            <a:extLst>
              <a:ext uri="{FF2B5EF4-FFF2-40B4-BE49-F238E27FC236}">
                <a16:creationId xmlns:a16="http://schemas.microsoft.com/office/drawing/2014/main" id="{B2DFE4DE-BC68-463D-9A5B-E45FA2126C47}"/>
              </a:ext>
              <a:ext uri="{C183D7F6-B498-43B3-948B-1728B52AA6E4}">
                <adec:decorative xmlns:adec="http://schemas.microsoft.com/office/drawing/2017/decorative" val="1"/>
              </a:ext>
            </a:extLst>
          </p:cNvPr>
          <p:cNvSpPr/>
          <p:nvPr/>
        </p:nvSpPr>
        <p:spPr bwMode="auto">
          <a:xfrm>
            <a:off x="6842927" y="1172657"/>
            <a:ext cx="5194998" cy="5310693"/>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51262684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110F94-8843-4989-97F7-67A198E956A0}"/>
              </a:ext>
            </a:extLst>
          </p:cNvPr>
          <p:cNvSpPr>
            <a:spLocks noGrp="1"/>
          </p:cNvSpPr>
          <p:nvPr>
            <p:ph type="sldNum" sz="quarter" idx="4"/>
          </p:nvPr>
        </p:nvSpPr>
        <p:spPr/>
        <p:txBody>
          <a:bodyPr/>
          <a:lstStyle/>
          <a:p>
            <a:fld id="{7EFC24D6-DB8F-6B44-BA5A-9BEC68C15CAA}" type="slidenum">
              <a:rPr lang="en-US" smtClean="0"/>
              <a:pPr/>
              <a:t>14</a:t>
            </a:fld>
            <a:endParaRPr lang="en-US" dirty="0"/>
          </a:p>
        </p:txBody>
      </p:sp>
      <p:sp>
        <p:nvSpPr>
          <p:cNvPr id="5" name="Title 4">
            <a:extLst>
              <a:ext uri="{FF2B5EF4-FFF2-40B4-BE49-F238E27FC236}">
                <a16:creationId xmlns:a16="http://schemas.microsoft.com/office/drawing/2014/main" id="{BB00C614-3E01-481E-ABAD-79689232FAA3}"/>
              </a:ext>
            </a:extLst>
          </p:cNvPr>
          <p:cNvSpPr>
            <a:spLocks noGrp="1"/>
          </p:cNvSpPr>
          <p:nvPr>
            <p:ph type="title"/>
          </p:nvPr>
        </p:nvSpPr>
        <p:spPr/>
        <p:txBody>
          <a:bodyPr/>
          <a:lstStyle/>
          <a:p>
            <a:r>
              <a:rPr lang="en-US" dirty="0">
                <a:solidFill>
                  <a:schemeClr val="tx1"/>
                </a:solidFill>
              </a:rPr>
              <a:t>Most improved DCI:  U.S., DE, BE &amp; FR </a:t>
            </a:r>
            <a:br>
              <a:rPr lang="en-US" dirty="0">
                <a:solidFill>
                  <a:schemeClr val="tx1"/>
                </a:solidFill>
              </a:rPr>
            </a:br>
            <a:endParaRPr lang="en-US" dirty="0"/>
          </a:p>
        </p:txBody>
      </p:sp>
      <p:sp>
        <p:nvSpPr>
          <p:cNvPr id="6" name="Rectangle 5">
            <a:extLst>
              <a:ext uri="{FF2B5EF4-FFF2-40B4-BE49-F238E27FC236}">
                <a16:creationId xmlns:a16="http://schemas.microsoft.com/office/drawing/2014/main" id="{1EF7EE75-6F14-414C-9AFD-83DEBEBD9F83}"/>
              </a:ext>
            </a:extLst>
          </p:cNvPr>
          <p:cNvSpPr/>
          <p:nvPr/>
        </p:nvSpPr>
        <p:spPr>
          <a:xfrm>
            <a:off x="356287" y="1642275"/>
            <a:ext cx="5964224" cy="4670509"/>
          </a:xfrm>
          <a:prstGeom prst="rect">
            <a:avLst/>
          </a:prstGeom>
          <a:solidFill>
            <a:schemeClr val="accent4"/>
          </a:solidFill>
        </p:spPr>
        <p:txBody>
          <a:bodyPr wrap="square">
            <a:spAutoFit/>
          </a:bodyPr>
          <a:lstStyle/>
          <a:p>
            <a:pPr marL="342900" indent="-342900">
              <a:spcBef>
                <a:spcPts val="600"/>
              </a:spcBef>
              <a:spcAft>
                <a:spcPts val="100"/>
              </a:spcAft>
              <a:buClr>
                <a:srgbClr val="FFB900"/>
              </a:buClr>
              <a:buSzPct val="100000"/>
              <a:buFont typeface="Wingdings" panose="05000000000000000000" pitchFamily="2" charset="2"/>
              <a:buChar char=""/>
            </a:pPr>
            <a:r>
              <a:rPr lang="en-US" sz="2000" b="1" dirty="0"/>
              <a:t>Four countries contributed the most to lowering (and improving) DCI</a:t>
            </a:r>
          </a:p>
          <a:p>
            <a:pPr marL="809271" lvl="1" indent="-342900">
              <a:spcBef>
                <a:spcPts val="600"/>
              </a:spcBef>
              <a:spcAft>
                <a:spcPts val="100"/>
              </a:spcAft>
              <a:buSzPct val="80000"/>
              <a:buFont typeface="Wingdings 3" panose="05040102010807070707" pitchFamily="18" charset="2"/>
              <a:buChar char=""/>
            </a:pPr>
            <a:r>
              <a:rPr lang="en-US" sz="1600" dirty="0"/>
              <a:t>The U.S. (-10), Germany (-8), France (-6) and Belgium (-5) registered the largest gains in DCI; other countries saw smaller improvements, while no country registered a statistically significant increase</a:t>
            </a:r>
          </a:p>
          <a:p>
            <a:pPr marL="809271" lvl="1" indent="-342900">
              <a:spcBef>
                <a:spcPts val="600"/>
              </a:spcBef>
              <a:spcAft>
                <a:spcPts val="100"/>
              </a:spcAft>
              <a:buSzPct val="100000"/>
              <a:buFont typeface="Wingdings 3" panose="05040102010807070707" pitchFamily="18" charset="2"/>
              <a:buChar char="}"/>
            </a:pPr>
            <a:r>
              <a:rPr lang="en-US" sz="1600" dirty="0"/>
              <a:t>Improving DCI in the U.S. was broad based as all four risk categories experienced significant declines; Germany saw declines in personal/intrusive and behavioral risks. DCI gains in France and Belgium were narrow, confined to improvements in unwanted contact  </a:t>
            </a:r>
          </a:p>
          <a:p>
            <a:pPr marL="809271" lvl="1" indent="-342900">
              <a:spcBef>
                <a:spcPts val="600"/>
              </a:spcBef>
              <a:spcAft>
                <a:spcPts val="100"/>
              </a:spcAft>
              <a:buSzPct val="100000"/>
              <a:buFont typeface="Wingdings 3" panose="05040102010807070707" pitchFamily="18" charset="2"/>
              <a:buChar char="}"/>
            </a:pPr>
            <a:r>
              <a:rPr lang="en-US" sz="1600" dirty="0"/>
              <a:t>Drops in unwanted contact (personal/intrusive risk) contributed strongly to falling DCI scores; most dramatically in Belgium (-12), U.S. (-10), Germany (-8) and France (-5). Mexico (-6) and Argentina (-5) experienced large drops in unwanted contact, but neither saw a significant change in its DCI YOY  </a:t>
            </a:r>
          </a:p>
        </p:txBody>
      </p:sp>
      <p:graphicFrame>
        <p:nvGraphicFramePr>
          <p:cNvPr id="9" name="Chart 8" descr="Risk exposure year over year">
            <a:extLst>
              <a:ext uri="{FF2B5EF4-FFF2-40B4-BE49-F238E27FC236}">
                <a16:creationId xmlns:a16="http://schemas.microsoft.com/office/drawing/2014/main" id="{A5D303A6-E8EF-451C-B619-C6105ACECBB3}"/>
              </a:ext>
            </a:extLst>
          </p:cNvPr>
          <p:cNvGraphicFramePr/>
          <p:nvPr>
            <p:extLst>
              <p:ext uri="{D42A27DB-BD31-4B8C-83A1-F6EECF244321}">
                <p14:modId xmlns:p14="http://schemas.microsoft.com/office/powerpoint/2010/main" val="37553007"/>
              </p:ext>
            </p:extLst>
          </p:nvPr>
        </p:nvGraphicFramePr>
        <p:xfrm>
          <a:off x="6380703" y="1642275"/>
          <a:ext cx="5783500" cy="4618648"/>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a:extLst>
              <a:ext uri="{FF2B5EF4-FFF2-40B4-BE49-F238E27FC236}">
                <a16:creationId xmlns:a16="http://schemas.microsoft.com/office/drawing/2014/main" id="{5B466BC0-549A-4EF1-B5C7-5F9DFCFEE3B7}"/>
              </a:ext>
              <a:ext uri="{C183D7F6-B498-43B3-948B-1728B52AA6E4}">
                <adec:decorative xmlns:adec="http://schemas.microsoft.com/office/drawing/2017/decorative" val="1"/>
              </a:ext>
            </a:extLst>
          </p:cNvPr>
          <p:cNvGrpSpPr/>
          <p:nvPr/>
        </p:nvGrpSpPr>
        <p:grpSpPr>
          <a:xfrm>
            <a:off x="7867857" y="2451795"/>
            <a:ext cx="3130061" cy="3306497"/>
            <a:chOff x="7867857" y="2220686"/>
            <a:chExt cx="3130061" cy="3306497"/>
          </a:xfrm>
        </p:grpSpPr>
        <p:cxnSp>
          <p:nvCxnSpPr>
            <p:cNvPr id="11" name="Straight Connector 10">
              <a:extLst>
                <a:ext uri="{FF2B5EF4-FFF2-40B4-BE49-F238E27FC236}">
                  <a16:creationId xmlns:a16="http://schemas.microsoft.com/office/drawing/2014/main" id="{00201D8D-3863-4855-892F-C633E46271B5}"/>
                </a:ext>
              </a:extLst>
            </p:cNvPr>
            <p:cNvCxnSpPr/>
            <p:nvPr/>
          </p:nvCxnSpPr>
          <p:spPr>
            <a:xfrm>
              <a:off x="7867857" y="2220686"/>
              <a:ext cx="0" cy="329184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72E62DB-B8DD-41D9-9397-F1B879CF77E4}"/>
                </a:ext>
              </a:extLst>
            </p:cNvPr>
            <p:cNvCxnSpPr/>
            <p:nvPr/>
          </p:nvCxnSpPr>
          <p:spPr>
            <a:xfrm>
              <a:off x="8934657" y="2235343"/>
              <a:ext cx="0" cy="329184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9DC68C-1530-4279-90D4-6847CF15A7D6}"/>
                </a:ext>
              </a:extLst>
            </p:cNvPr>
            <p:cNvCxnSpPr/>
            <p:nvPr/>
          </p:nvCxnSpPr>
          <p:spPr>
            <a:xfrm>
              <a:off x="9981360" y="2220686"/>
              <a:ext cx="0" cy="329184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851C25-E943-4C4A-B76B-195182CC6E1E}"/>
                </a:ext>
              </a:extLst>
            </p:cNvPr>
            <p:cNvCxnSpPr/>
            <p:nvPr/>
          </p:nvCxnSpPr>
          <p:spPr>
            <a:xfrm>
              <a:off x="10997918" y="2220686"/>
              <a:ext cx="0" cy="329184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245437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tabLst>
                <a:tab pos="4230688" algn="l"/>
              </a:tabLst>
            </a:pPr>
            <a:r>
              <a:rPr lang="en-US" sz="4400" dirty="0"/>
              <a:t>Evolution of the 2018 Study</a:t>
            </a:r>
          </a:p>
        </p:txBody>
      </p:sp>
      <p:sp>
        <p:nvSpPr>
          <p:cNvPr id="2" name="Slide Number Placeholder 1"/>
          <p:cNvSpPr>
            <a:spLocks noGrp="1"/>
          </p:cNvSpPr>
          <p:nvPr>
            <p:ph type="sldNum" sz="quarter" idx="4"/>
          </p:nvPr>
        </p:nvSpPr>
        <p:spPr>
          <a:xfrm>
            <a:off x="9327163" y="6483350"/>
            <a:ext cx="2901950" cy="371475"/>
          </a:xfrm>
        </p:spPr>
        <p:txBody>
          <a:bodyPr/>
          <a:lstStyle/>
          <a:p>
            <a:fld id="{7EFC24D6-DB8F-6B44-BA5A-9BEC68C15CAA}" type="slidenum">
              <a:rPr lang="en-US" smtClean="0"/>
              <a:pPr/>
              <a:t>15</a:t>
            </a:fld>
            <a:endParaRPr lang="en-US" dirty="0"/>
          </a:p>
        </p:txBody>
      </p:sp>
      <p:pic>
        <p:nvPicPr>
          <p:cNvPr id="13" name="Picture 12" descr="A picture containing furniture&#10;&#10;Description generated with high confidence">
            <a:extLst>
              <a:ext uri="{FF2B5EF4-FFF2-40B4-BE49-F238E27FC236}">
                <a16:creationId xmlns:a16="http://schemas.microsoft.com/office/drawing/2014/main" id="{4182592A-6686-4402-A942-DB2A415202AF}"/>
              </a:ext>
            </a:extLst>
          </p:cNvPr>
          <p:cNvPicPr>
            <a:picLocks noChangeAspect="1"/>
          </p:cNvPicPr>
          <p:nvPr/>
        </p:nvPicPr>
        <p:blipFill>
          <a:blip r:embed="rId3"/>
          <a:stretch>
            <a:fillRect/>
          </a:stretch>
        </p:blipFill>
        <p:spPr>
          <a:xfrm>
            <a:off x="6889068" y="1159651"/>
            <a:ext cx="4876190" cy="4876190"/>
          </a:xfrm>
          <a:prstGeom prst="rect">
            <a:avLst/>
          </a:prstGeom>
        </p:spPr>
      </p:pic>
    </p:spTree>
    <p:extLst>
      <p:ext uri="{BB962C8B-B14F-4D97-AF65-F5344CB8AC3E}">
        <p14:creationId xmlns:p14="http://schemas.microsoft.com/office/powerpoint/2010/main" val="135237229"/>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7854B-F167-4021-9EC3-688B409587C3}"/>
              </a:ext>
            </a:extLst>
          </p:cNvPr>
          <p:cNvSpPr>
            <a:spLocks noGrp="1"/>
          </p:cNvSpPr>
          <p:nvPr>
            <p:ph type="title"/>
          </p:nvPr>
        </p:nvSpPr>
        <p:spPr/>
        <p:txBody>
          <a:bodyPr/>
          <a:lstStyle/>
          <a:p>
            <a:r>
              <a:rPr lang="en-US" dirty="0"/>
              <a:t>Changes to the survey in 2018</a:t>
            </a:r>
          </a:p>
        </p:txBody>
      </p:sp>
      <p:sp>
        <p:nvSpPr>
          <p:cNvPr id="3" name="Slide Number Placeholder 2">
            <a:extLst>
              <a:ext uri="{FF2B5EF4-FFF2-40B4-BE49-F238E27FC236}">
                <a16:creationId xmlns:a16="http://schemas.microsoft.com/office/drawing/2014/main" id="{1C6BB485-36D4-4BFD-8F61-2A3496E17AC0}"/>
              </a:ext>
            </a:extLst>
          </p:cNvPr>
          <p:cNvSpPr>
            <a:spLocks noGrp="1"/>
          </p:cNvSpPr>
          <p:nvPr>
            <p:ph type="sldNum" sz="quarter" idx="4"/>
          </p:nvPr>
        </p:nvSpPr>
        <p:spPr/>
        <p:txBody>
          <a:bodyPr/>
          <a:lstStyle/>
          <a:p>
            <a:fld id="{7EFC24D6-DB8F-6B44-BA5A-9BEC68C15CAA}" type="slidenum">
              <a:rPr lang="en-US" smtClean="0"/>
              <a:pPr/>
              <a:t>16</a:t>
            </a:fld>
            <a:endParaRPr lang="en-US" dirty="0"/>
          </a:p>
        </p:txBody>
      </p:sp>
      <p:graphicFrame>
        <p:nvGraphicFramePr>
          <p:cNvPr id="4" name="Diagram 3" descr="Canada and Singapore added. Australia, China and Japan removed. Unwanted sexual attention is new risk added. Risk category drilldowns.">
            <a:extLst>
              <a:ext uri="{FF2B5EF4-FFF2-40B4-BE49-F238E27FC236}">
                <a16:creationId xmlns:a16="http://schemas.microsoft.com/office/drawing/2014/main" id="{BC353D74-60FD-4334-8293-276A81B7F018}"/>
              </a:ext>
            </a:extLst>
          </p:cNvPr>
          <p:cNvGraphicFramePr/>
          <p:nvPr>
            <p:extLst>
              <p:ext uri="{D42A27DB-BD31-4B8C-83A1-F6EECF244321}">
                <p14:modId xmlns:p14="http://schemas.microsoft.com/office/powerpoint/2010/main" val="3550598191"/>
              </p:ext>
            </p:extLst>
          </p:nvPr>
        </p:nvGraphicFramePr>
        <p:xfrm>
          <a:off x="1818746" y="1084439"/>
          <a:ext cx="8290983" cy="5527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931328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9556-DC01-4865-BC8E-73AF9C5F1E9D}"/>
              </a:ext>
            </a:extLst>
          </p:cNvPr>
          <p:cNvSpPr>
            <a:spLocks noGrp="1"/>
          </p:cNvSpPr>
          <p:nvPr>
            <p:ph type="title"/>
          </p:nvPr>
        </p:nvSpPr>
        <p:spPr/>
        <p:txBody>
          <a:bodyPr/>
          <a:lstStyle/>
          <a:p>
            <a:r>
              <a:rPr lang="en-US" dirty="0"/>
              <a:t>The effect of changes in 2018 on DCI trends were small</a:t>
            </a:r>
          </a:p>
        </p:txBody>
      </p:sp>
      <p:sp>
        <p:nvSpPr>
          <p:cNvPr id="3" name="Slide Number Placeholder 2">
            <a:extLst>
              <a:ext uri="{FF2B5EF4-FFF2-40B4-BE49-F238E27FC236}">
                <a16:creationId xmlns:a16="http://schemas.microsoft.com/office/drawing/2014/main" id="{77D7CF42-D67E-4D4E-A1AC-D343E4C47676}"/>
              </a:ext>
            </a:extLst>
          </p:cNvPr>
          <p:cNvSpPr>
            <a:spLocks noGrp="1"/>
          </p:cNvSpPr>
          <p:nvPr>
            <p:ph type="sldNum" sz="quarter" idx="4"/>
          </p:nvPr>
        </p:nvSpPr>
        <p:spPr/>
        <p:txBody>
          <a:bodyPr/>
          <a:lstStyle/>
          <a:p>
            <a:fld id="{7EFC24D6-DB8F-6B44-BA5A-9BEC68C15CAA}" type="slidenum">
              <a:rPr lang="en-US" smtClean="0"/>
              <a:pPr/>
              <a:t>17</a:t>
            </a:fld>
            <a:endParaRPr lang="en-US" dirty="0"/>
          </a:p>
        </p:txBody>
      </p:sp>
      <p:sp>
        <p:nvSpPr>
          <p:cNvPr id="9" name="TextBox 8">
            <a:extLst>
              <a:ext uri="{FF2B5EF4-FFF2-40B4-BE49-F238E27FC236}">
                <a16:creationId xmlns:a16="http://schemas.microsoft.com/office/drawing/2014/main" id="{0C26AE68-B6FC-447B-8672-DF6F59AA78D0}"/>
              </a:ext>
            </a:extLst>
          </p:cNvPr>
          <p:cNvSpPr txBox="1"/>
          <p:nvPr/>
        </p:nvSpPr>
        <p:spPr>
          <a:xfrm>
            <a:off x="1391446" y="10179160"/>
            <a:ext cx="2743200" cy="433965"/>
          </a:xfrm>
          <a:prstGeom prst="rect">
            <a:avLst/>
          </a:prstGeom>
          <a:noFill/>
        </p:spPr>
        <p:txBody>
          <a:bodyPr wrap="square" lIns="182880" tIns="146304" rIns="182880" bIns="146304" rtlCol="0">
            <a:spAutoFit/>
          </a:bodyPr>
          <a:lstStyle/>
          <a:p>
            <a:r>
              <a:rPr lang="en-US" sz="900" dirty="0">
                <a:hlinkClick r:id="rId3" tooltip="http://vi.wikipedia.org/wiki/Tập_tin:Flag_of_China.png"/>
              </a:rPr>
              <a:t>This Photo</a:t>
            </a:r>
            <a:r>
              <a:rPr lang="en-US" sz="900" dirty="0"/>
              <a:t> by Unknown Author is licensed under </a:t>
            </a:r>
            <a:r>
              <a:rPr lang="en-US" sz="900" dirty="0">
                <a:hlinkClick r:id="rId4" tooltip="https://creativecommons.org/licenses/by-sa/3.0/"/>
              </a:rPr>
              <a:t>CC BY-SA</a:t>
            </a:r>
            <a:endParaRPr lang="en-US" sz="900" dirty="0"/>
          </a:p>
        </p:txBody>
      </p:sp>
      <p:sp>
        <p:nvSpPr>
          <p:cNvPr id="19" name="TextBox 18">
            <a:extLst>
              <a:ext uri="{FF2B5EF4-FFF2-40B4-BE49-F238E27FC236}">
                <a16:creationId xmlns:a16="http://schemas.microsoft.com/office/drawing/2014/main" id="{AB753235-3C61-450E-B5D5-6AF97D15D9EE}"/>
              </a:ext>
            </a:extLst>
          </p:cNvPr>
          <p:cNvSpPr txBox="1"/>
          <p:nvPr/>
        </p:nvSpPr>
        <p:spPr>
          <a:xfrm>
            <a:off x="1325727" y="9327995"/>
            <a:ext cx="914400" cy="433965"/>
          </a:xfrm>
          <a:prstGeom prst="rect">
            <a:avLst/>
          </a:prstGeom>
          <a:noFill/>
        </p:spPr>
        <p:txBody>
          <a:bodyPr wrap="square" lIns="182880" tIns="146304" rIns="182880" bIns="146304" rtlCol="0">
            <a:spAutoFit/>
          </a:bodyPr>
          <a:lstStyle/>
          <a:p>
            <a:r>
              <a:rPr lang="en-US" sz="900" dirty="0">
                <a:hlinkClick r:id="rId5" tooltip="http://infojustice.org/archives/26877"/>
              </a:rPr>
              <a:t>This Photo</a:t>
            </a:r>
            <a:r>
              <a:rPr lang="en-US" sz="900" dirty="0"/>
              <a:t> by Unknown Author is licensed under </a:t>
            </a:r>
            <a:r>
              <a:rPr lang="en-US" sz="900" dirty="0">
                <a:hlinkClick r:id="rId6" tooltip="https://creativecommons.org/licenses/by/4.0/"/>
              </a:rPr>
              <a:t>CC BY</a:t>
            </a:r>
            <a:endParaRPr lang="en-US" sz="900" dirty="0"/>
          </a:p>
        </p:txBody>
      </p:sp>
      <p:sp>
        <p:nvSpPr>
          <p:cNvPr id="22" name="TextBox 21">
            <a:extLst>
              <a:ext uri="{FF2B5EF4-FFF2-40B4-BE49-F238E27FC236}">
                <a16:creationId xmlns:a16="http://schemas.microsoft.com/office/drawing/2014/main" id="{9FBA3D9E-56F5-4F00-9BCA-7D3F89769752}"/>
              </a:ext>
            </a:extLst>
          </p:cNvPr>
          <p:cNvSpPr txBox="1"/>
          <p:nvPr/>
        </p:nvSpPr>
        <p:spPr>
          <a:xfrm>
            <a:off x="1314505" y="11045464"/>
            <a:ext cx="914400" cy="433965"/>
          </a:xfrm>
          <a:prstGeom prst="rect">
            <a:avLst/>
          </a:prstGeom>
          <a:noFill/>
        </p:spPr>
        <p:txBody>
          <a:bodyPr wrap="square" lIns="182880" tIns="146304" rIns="182880" bIns="146304" rtlCol="0">
            <a:spAutoFit/>
          </a:bodyPr>
          <a:lstStyle/>
          <a:p>
            <a:r>
              <a:rPr lang="en-US" sz="900" dirty="0">
                <a:hlinkClick r:id="rId7" tooltip="http://retro--designs.blogspot.com/"/>
              </a:rPr>
              <a:t>This Photo</a:t>
            </a:r>
            <a:r>
              <a:rPr lang="en-US" sz="900" dirty="0"/>
              <a:t> by Unknown Author is licensed under </a:t>
            </a:r>
            <a:r>
              <a:rPr lang="en-US" sz="900" dirty="0">
                <a:hlinkClick r:id="rId8" tooltip="https://creativecommons.org/licenses/by-nc-nd/3.0/"/>
              </a:rPr>
              <a:t>CC BY-NC-ND</a:t>
            </a:r>
            <a:endParaRPr lang="en-US" sz="900" dirty="0"/>
          </a:p>
        </p:txBody>
      </p:sp>
      <p:sp>
        <p:nvSpPr>
          <p:cNvPr id="31" name="TextBox 30">
            <a:extLst>
              <a:ext uri="{FF2B5EF4-FFF2-40B4-BE49-F238E27FC236}">
                <a16:creationId xmlns:a16="http://schemas.microsoft.com/office/drawing/2014/main" id="{70201C33-988F-4DD7-8E53-5FB53FA92FA4}"/>
              </a:ext>
            </a:extLst>
          </p:cNvPr>
          <p:cNvSpPr txBox="1"/>
          <p:nvPr/>
        </p:nvSpPr>
        <p:spPr>
          <a:xfrm>
            <a:off x="7420457" y="1552215"/>
            <a:ext cx="4533499" cy="1902059"/>
          </a:xfrm>
          <a:prstGeom prst="rect">
            <a:avLst/>
          </a:prstGeom>
          <a:noFill/>
        </p:spPr>
        <p:txBody>
          <a:bodyPr wrap="square" lIns="182880" tIns="146304" rIns="182880" bIns="146304" rtlCol="0">
            <a:spAutoFit/>
          </a:bodyPr>
          <a:lstStyle/>
          <a:p>
            <a:pPr>
              <a:lnSpc>
                <a:spcPct val="90000"/>
              </a:lnSpc>
            </a:pPr>
            <a:r>
              <a:rPr lang="en-US" b="1" dirty="0">
                <a:solidFill>
                  <a:schemeClr val="bg1">
                    <a:lumMod val="50000"/>
                    <a:lumOff val="50000"/>
                  </a:schemeClr>
                </a:solidFill>
              </a:rPr>
              <a:t>Unwanted sexual attention added 3-points to the Sexual risk category</a:t>
            </a:r>
          </a:p>
          <a:p>
            <a:pPr>
              <a:lnSpc>
                <a:spcPct val="90000"/>
              </a:lnSpc>
            </a:pPr>
            <a:endParaRPr lang="en-US" sz="1600" dirty="0">
              <a:solidFill>
                <a:schemeClr val="bg1">
                  <a:lumMod val="50000"/>
                  <a:lumOff val="50000"/>
                </a:schemeClr>
              </a:solidFill>
            </a:endParaRPr>
          </a:p>
          <a:p>
            <a:pPr marL="285750" indent="-285750">
              <a:lnSpc>
                <a:spcPct val="90000"/>
              </a:lnSpc>
              <a:buFont typeface="Wingdings 3" panose="05040102010807070707" pitchFamily="18" charset="2"/>
              <a:buChar char="}"/>
            </a:pPr>
            <a:r>
              <a:rPr lang="en-US" sz="1600" dirty="0">
                <a:solidFill>
                  <a:schemeClr val="bg1">
                    <a:lumMod val="50000"/>
                    <a:lumOff val="50000"/>
                  </a:schemeClr>
                </a:solidFill>
              </a:rPr>
              <a:t>Unwanted sexual attention captured a new dimension of Sexual risks. It was the second highest ranked Sexual risk behind Unwanted sexting received.</a:t>
            </a:r>
          </a:p>
        </p:txBody>
      </p:sp>
      <p:graphicFrame>
        <p:nvGraphicFramePr>
          <p:cNvPr id="34" name="Chart 33" descr="Addition of unwanted sexual risk">
            <a:extLst>
              <a:ext uri="{FF2B5EF4-FFF2-40B4-BE49-F238E27FC236}">
                <a16:creationId xmlns:a16="http://schemas.microsoft.com/office/drawing/2014/main" id="{D83D5A65-2DD9-425B-A54F-632CBB0EECCD}"/>
              </a:ext>
            </a:extLst>
          </p:cNvPr>
          <p:cNvGraphicFramePr/>
          <p:nvPr>
            <p:extLst>
              <p:ext uri="{D42A27DB-BD31-4B8C-83A1-F6EECF244321}">
                <p14:modId xmlns:p14="http://schemas.microsoft.com/office/powerpoint/2010/main" val="3447076560"/>
              </p:ext>
            </p:extLst>
          </p:nvPr>
        </p:nvGraphicFramePr>
        <p:xfrm>
          <a:off x="7420457" y="3497262"/>
          <a:ext cx="4533499" cy="2885723"/>
        </p:xfrm>
        <a:graphic>
          <a:graphicData uri="http://schemas.openxmlformats.org/drawingml/2006/chart">
            <c:chart xmlns:c="http://schemas.openxmlformats.org/drawingml/2006/chart" xmlns:r="http://schemas.openxmlformats.org/officeDocument/2006/relationships" r:id="rId9"/>
          </a:graphicData>
        </a:graphic>
      </p:graphicFrame>
      <p:grpSp>
        <p:nvGrpSpPr>
          <p:cNvPr id="11" name="Group 10" descr="Country changes and the effect on DCI">
            <a:extLst>
              <a:ext uri="{FF2B5EF4-FFF2-40B4-BE49-F238E27FC236}">
                <a16:creationId xmlns:a16="http://schemas.microsoft.com/office/drawing/2014/main" id="{589E1E21-144A-4A76-8033-FDAA58F0D58C}"/>
              </a:ext>
            </a:extLst>
          </p:cNvPr>
          <p:cNvGrpSpPr/>
          <p:nvPr/>
        </p:nvGrpSpPr>
        <p:grpSpPr>
          <a:xfrm>
            <a:off x="694908" y="2126128"/>
            <a:ext cx="4891961" cy="4256857"/>
            <a:chOff x="262843" y="2126128"/>
            <a:chExt cx="4891961" cy="4256857"/>
          </a:xfrm>
        </p:grpSpPr>
        <p:graphicFrame>
          <p:nvGraphicFramePr>
            <p:cNvPr id="15" name="Chart 14">
              <a:extLst>
                <a:ext uri="{FF2B5EF4-FFF2-40B4-BE49-F238E27FC236}">
                  <a16:creationId xmlns:a16="http://schemas.microsoft.com/office/drawing/2014/main" id="{4EE4EDAB-3752-4078-962C-F488E34F887D}"/>
                </a:ext>
              </a:extLst>
            </p:cNvPr>
            <p:cNvGraphicFramePr/>
            <p:nvPr>
              <p:extLst>
                <p:ext uri="{D42A27DB-BD31-4B8C-83A1-F6EECF244321}">
                  <p14:modId xmlns:p14="http://schemas.microsoft.com/office/powerpoint/2010/main" val="2561060114"/>
                </p:ext>
              </p:extLst>
            </p:nvPr>
          </p:nvGraphicFramePr>
          <p:xfrm>
            <a:off x="383582" y="2837777"/>
            <a:ext cx="4771222" cy="3545208"/>
          </p:xfrm>
          <a:graphic>
            <a:graphicData uri="http://schemas.openxmlformats.org/drawingml/2006/chart">
              <c:chart xmlns:c="http://schemas.openxmlformats.org/drawingml/2006/chart" xmlns:r="http://schemas.openxmlformats.org/officeDocument/2006/relationships" r:id="rId10"/>
            </a:graphicData>
          </a:graphic>
        </p:graphicFrame>
        <p:sp>
          <p:nvSpPr>
            <p:cNvPr id="32" name="Speech Bubble: Rectangle with Corners Rounded 31">
              <a:extLst>
                <a:ext uri="{FF2B5EF4-FFF2-40B4-BE49-F238E27FC236}">
                  <a16:creationId xmlns:a16="http://schemas.microsoft.com/office/drawing/2014/main" id="{2BC851F3-52AD-404B-8CD0-C1501FDEA5B2}"/>
                </a:ext>
              </a:extLst>
            </p:cNvPr>
            <p:cNvSpPr/>
            <p:nvPr/>
          </p:nvSpPr>
          <p:spPr bwMode="auto">
            <a:xfrm>
              <a:off x="262843" y="2126128"/>
              <a:ext cx="2016304" cy="753628"/>
            </a:xfrm>
            <a:prstGeom prst="wedgeRoundRectCallout">
              <a:avLst>
                <a:gd name="adj1" fmla="val 44258"/>
                <a:gd name="adj2" fmla="val 71647"/>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Wave 2 DCI would have been 2 points higher w/o Australia, China and Japan</a:t>
              </a:r>
            </a:p>
          </p:txBody>
        </p:sp>
        <p:sp>
          <p:nvSpPr>
            <p:cNvPr id="33" name="Speech Bubble: Rectangle with Corners Rounded 32">
              <a:extLst>
                <a:ext uri="{FF2B5EF4-FFF2-40B4-BE49-F238E27FC236}">
                  <a16:creationId xmlns:a16="http://schemas.microsoft.com/office/drawing/2014/main" id="{99909D12-D7AC-4846-A1F3-DEFE4E7F404F}"/>
                </a:ext>
              </a:extLst>
            </p:cNvPr>
            <p:cNvSpPr/>
            <p:nvPr/>
          </p:nvSpPr>
          <p:spPr bwMode="auto">
            <a:xfrm>
              <a:off x="2637541" y="2162268"/>
              <a:ext cx="2016304" cy="753628"/>
            </a:xfrm>
            <a:prstGeom prst="wedgeRoundRectCallout">
              <a:avLst>
                <a:gd name="adj1" fmla="val -10157"/>
                <a:gd name="adj2" fmla="val 81208"/>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The 20 countries common to both Wave 2 and 3 showed a 2 point drop YOY. </a:t>
              </a:r>
            </a:p>
          </p:txBody>
        </p:sp>
      </p:grpSp>
      <p:sp>
        <p:nvSpPr>
          <p:cNvPr id="17" name="Speech Bubble: Rectangle with Corners Rounded 16">
            <a:extLst>
              <a:ext uri="{FF2B5EF4-FFF2-40B4-BE49-F238E27FC236}">
                <a16:creationId xmlns:a16="http://schemas.microsoft.com/office/drawing/2014/main" id="{D0C67313-90F6-4822-9395-0C3DE0A62369}"/>
              </a:ext>
            </a:extLst>
          </p:cNvPr>
          <p:cNvSpPr/>
          <p:nvPr/>
        </p:nvSpPr>
        <p:spPr bwMode="auto">
          <a:xfrm>
            <a:off x="5357003" y="2637177"/>
            <a:ext cx="1604579" cy="753628"/>
          </a:xfrm>
          <a:prstGeom prst="wedgeRoundRectCallout">
            <a:avLst>
              <a:gd name="adj1" fmla="val -62624"/>
              <a:gd name="adj2" fmla="val 38379"/>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DCI doesn’t change by adding CA &amp; SG in Wave 3</a:t>
            </a:r>
          </a:p>
        </p:txBody>
      </p:sp>
      <p:sp>
        <p:nvSpPr>
          <p:cNvPr id="8" name="TextBox 7">
            <a:extLst>
              <a:ext uri="{FF2B5EF4-FFF2-40B4-BE49-F238E27FC236}">
                <a16:creationId xmlns:a16="http://schemas.microsoft.com/office/drawing/2014/main" id="{032B6B1C-7465-4AFC-9A0E-56F0417768E0}"/>
              </a:ext>
            </a:extLst>
          </p:cNvPr>
          <p:cNvSpPr txBox="1"/>
          <p:nvPr/>
        </p:nvSpPr>
        <p:spPr>
          <a:xfrm>
            <a:off x="1120142" y="1552215"/>
            <a:ext cx="4725909" cy="544765"/>
          </a:xfrm>
          <a:prstGeom prst="rect">
            <a:avLst/>
          </a:prstGeom>
          <a:noFill/>
        </p:spPr>
        <p:txBody>
          <a:bodyPr wrap="none" lIns="182880" tIns="146304" rIns="182880" bIns="146304" rtlCol="0">
            <a:spAutoFit/>
          </a:bodyPr>
          <a:lstStyle/>
          <a:p>
            <a:pPr>
              <a:lnSpc>
                <a:spcPct val="90000"/>
              </a:lnSpc>
            </a:pPr>
            <a:r>
              <a:rPr lang="en-US" b="1" dirty="0">
                <a:solidFill>
                  <a:schemeClr val="bg1">
                    <a:lumMod val="50000"/>
                    <a:lumOff val="50000"/>
                  </a:schemeClr>
                </a:solidFill>
              </a:rPr>
              <a:t>Country changes and the effect on DCI</a:t>
            </a:r>
          </a:p>
        </p:txBody>
      </p:sp>
    </p:spTree>
    <p:extLst>
      <p:ext uri="{BB962C8B-B14F-4D97-AF65-F5344CB8AC3E}">
        <p14:creationId xmlns:p14="http://schemas.microsoft.com/office/powerpoint/2010/main" val="1970093146"/>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The Risk Landscape in 2018</a:t>
            </a:r>
          </a:p>
        </p:txBody>
      </p:sp>
      <p:sp>
        <p:nvSpPr>
          <p:cNvPr id="2" name="Slide Number Placeholder 1"/>
          <p:cNvSpPr>
            <a:spLocks noGrp="1"/>
          </p:cNvSpPr>
          <p:nvPr>
            <p:ph type="sldNum" sz="quarter" idx="4"/>
          </p:nvPr>
        </p:nvSpPr>
        <p:spPr>
          <a:xfrm>
            <a:off x="9327163" y="6483350"/>
            <a:ext cx="2901950" cy="371475"/>
          </a:xfrm>
        </p:spPr>
        <p:txBody>
          <a:bodyPr/>
          <a:lstStyle/>
          <a:p>
            <a:fld id="{7EFC24D6-DB8F-6B44-BA5A-9BEC68C15CAA}" type="slidenum">
              <a:rPr lang="en-US" smtClean="0"/>
              <a:pPr/>
              <a:t>18</a:t>
            </a:fld>
            <a:endParaRPr lang="en-US" dirty="0"/>
          </a:p>
        </p:txBody>
      </p:sp>
    </p:spTree>
    <p:extLst>
      <p:ext uri="{BB962C8B-B14F-4D97-AF65-F5344CB8AC3E}">
        <p14:creationId xmlns:p14="http://schemas.microsoft.com/office/powerpoint/2010/main" val="33562492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artisticLineDrawing/>
                    </a14:imgEffect>
                  </a14:imgLayer>
                </a14:imgProps>
              </a:ext>
            </a:extLst>
          </a:blip>
          <a:srcRect/>
          <a:stretch>
            <a:fillRect t="-29000" b="-29000"/>
          </a:stretch>
        </a:blip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6EBFC9CB-CBF4-4CEF-8C02-31B7545F4AA2}"/>
              </a:ext>
              <a:ext uri="{C183D7F6-B498-43B3-948B-1728B52AA6E4}">
                <adec:decorative xmlns:adec="http://schemas.microsoft.com/office/drawing/2017/decorative" val="1"/>
              </a:ext>
            </a:extLst>
          </p:cNvPr>
          <p:cNvSpPr/>
          <p:nvPr/>
        </p:nvSpPr>
        <p:spPr bwMode="auto">
          <a:xfrm>
            <a:off x="8199455" y="365615"/>
            <a:ext cx="3931920" cy="3582486"/>
          </a:xfrm>
          <a:prstGeom prst="rect">
            <a:avLst/>
          </a:prstGeom>
          <a:solidFill>
            <a:schemeClr val="tx1"/>
          </a:solidFill>
          <a:ln>
            <a:solidFill>
              <a:schemeClr val="bg1"/>
            </a:solid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2" name="Slide Number Placeholder 1">
            <a:extLst>
              <a:ext uri="{FF2B5EF4-FFF2-40B4-BE49-F238E27FC236}">
                <a16:creationId xmlns:a16="http://schemas.microsoft.com/office/drawing/2014/main" id="{3343D432-2AC2-4593-BCB4-AF5BE0D9E59E}"/>
              </a:ext>
            </a:extLst>
          </p:cNvPr>
          <p:cNvSpPr>
            <a:spLocks noGrp="1"/>
          </p:cNvSpPr>
          <p:nvPr>
            <p:ph type="sldNum" sz="quarter" idx="4"/>
          </p:nvPr>
        </p:nvSpPr>
        <p:spPr/>
        <p:txBody>
          <a:bodyPr/>
          <a:lstStyle/>
          <a:p>
            <a:fld id="{7EFC24D6-DB8F-6B44-BA5A-9BEC68C15CAA}" type="slidenum">
              <a:rPr lang="en-US" smtClean="0"/>
              <a:pPr/>
              <a:t>19</a:t>
            </a:fld>
            <a:endParaRPr lang="en-US" dirty="0"/>
          </a:p>
        </p:txBody>
      </p:sp>
      <p:sp>
        <p:nvSpPr>
          <p:cNvPr id="23" name="Title 22">
            <a:extLst>
              <a:ext uri="{FF2B5EF4-FFF2-40B4-BE49-F238E27FC236}">
                <a16:creationId xmlns:a16="http://schemas.microsoft.com/office/drawing/2014/main" id="{79034D5E-D7E6-4941-8B1B-6540B0D903A5}"/>
              </a:ext>
            </a:extLst>
          </p:cNvPr>
          <p:cNvSpPr>
            <a:spLocks noGrp="1"/>
          </p:cNvSpPr>
          <p:nvPr>
            <p:ph type="title"/>
          </p:nvPr>
        </p:nvSpPr>
        <p:spPr/>
        <p:txBody>
          <a:bodyPr/>
          <a:lstStyle/>
          <a:p>
            <a:r>
              <a:rPr lang="en-US" dirty="0">
                <a:solidFill>
                  <a:schemeClr val="bg1"/>
                </a:solidFill>
              </a:rPr>
              <a:t>Countries ranked by DCI: 1-11</a:t>
            </a:r>
            <a:br>
              <a:rPr lang="en-US" dirty="0">
                <a:solidFill>
                  <a:schemeClr val="bg1"/>
                </a:solidFill>
              </a:rPr>
            </a:br>
            <a:endParaRPr lang="en-US" dirty="0"/>
          </a:p>
        </p:txBody>
      </p:sp>
      <p:grpSp>
        <p:nvGrpSpPr>
          <p:cNvPr id="17" name="Group 16" descr="Canada 60% and US 51%">
            <a:extLst>
              <a:ext uri="{FF2B5EF4-FFF2-40B4-BE49-F238E27FC236}">
                <a16:creationId xmlns:a16="http://schemas.microsoft.com/office/drawing/2014/main" id="{D7CF559E-4C9C-4D5C-8BDF-C1CB5AB86D0E}"/>
              </a:ext>
            </a:extLst>
          </p:cNvPr>
          <p:cNvGrpSpPr/>
          <p:nvPr/>
        </p:nvGrpSpPr>
        <p:grpSpPr>
          <a:xfrm>
            <a:off x="2500136" y="3108433"/>
            <a:ext cx="1515130" cy="489365"/>
            <a:chOff x="2094314" y="3223825"/>
            <a:chExt cx="1515130" cy="489365"/>
          </a:xfrm>
        </p:grpSpPr>
        <p:sp>
          <p:nvSpPr>
            <p:cNvPr id="5" name="Oval 4">
              <a:extLst>
                <a:ext uri="{FF2B5EF4-FFF2-40B4-BE49-F238E27FC236}">
                  <a16:creationId xmlns:a16="http://schemas.microsoft.com/office/drawing/2014/main" id="{5414ADE1-D38D-482E-BEC4-19EC505E43F5}"/>
                </a:ext>
              </a:extLst>
            </p:cNvPr>
            <p:cNvSpPr>
              <a:spLocks noChangeAspect="1"/>
            </p:cNvSpPr>
            <p:nvPr/>
          </p:nvSpPr>
          <p:spPr bwMode="auto">
            <a:xfrm>
              <a:off x="2094314" y="3399928"/>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a:solidFill>
                  <a:schemeClr val="bg1"/>
                </a:solidFill>
                <a:ea typeface="Segoe UI" pitchFamily="34" charset="0"/>
                <a:cs typeface="Segoe UI" pitchFamily="34" charset="0"/>
              </a:endParaRPr>
            </a:p>
          </p:txBody>
        </p:sp>
        <p:sp>
          <p:nvSpPr>
            <p:cNvPr id="6" name="TextBox 5">
              <a:extLst>
                <a:ext uri="{FF2B5EF4-FFF2-40B4-BE49-F238E27FC236}">
                  <a16:creationId xmlns:a16="http://schemas.microsoft.com/office/drawing/2014/main" id="{89F74035-C13E-4682-945F-4B4349C0A4A0}"/>
                </a:ext>
              </a:extLst>
            </p:cNvPr>
            <p:cNvSpPr txBox="1"/>
            <p:nvPr/>
          </p:nvSpPr>
          <p:spPr>
            <a:xfrm>
              <a:off x="2162894" y="3223825"/>
              <a:ext cx="1446550"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2. U.S. – 51%</a:t>
              </a:r>
            </a:p>
          </p:txBody>
        </p:sp>
      </p:grpSp>
      <p:sp>
        <p:nvSpPr>
          <p:cNvPr id="8" name="Oval 7">
            <a:extLst>
              <a:ext uri="{FF2B5EF4-FFF2-40B4-BE49-F238E27FC236}">
                <a16:creationId xmlns:a16="http://schemas.microsoft.com/office/drawing/2014/main" id="{8B593281-70EB-4B13-A4B9-6C1123C989DF}"/>
              </a:ext>
              <a:ext uri="{C183D7F6-B498-43B3-948B-1728B52AA6E4}">
                <adec:decorative xmlns:adec="http://schemas.microsoft.com/office/drawing/2017/decorative" val="1"/>
              </a:ext>
            </a:extLst>
          </p:cNvPr>
          <p:cNvSpPr>
            <a:spLocks noChangeAspect="1"/>
          </p:cNvSpPr>
          <p:nvPr/>
        </p:nvSpPr>
        <p:spPr bwMode="auto">
          <a:xfrm>
            <a:off x="5521391" y="2808232"/>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9" name="Oval 8">
            <a:extLst>
              <a:ext uri="{FF2B5EF4-FFF2-40B4-BE49-F238E27FC236}">
                <a16:creationId xmlns:a16="http://schemas.microsoft.com/office/drawing/2014/main" id="{B331FB5E-1D8D-45CA-A062-B06139739076}"/>
              </a:ext>
              <a:ext uri="{C183D7F6-B498-43B3-948B-1728B52AA6E4}">
                <adec:decorative xmlns:adec="http://schemas.microsoft.com/office/drawing/2017/decorative" val="1"/>
              </a:ext>
            </a:extLst>
          </p:cNvPr>
          <p:cNvSpPr>
            <a:spLocks noChangeAspect="1"/>
          </p:cNvSpPr>
          <p:nvPr/>
        </p:nvSpPr>
        <p:spPr bwMode="auto">
          <a:xfrm>
            <a:off x="5770842" y="2831092"/>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0" name="Oval 9">
            <a:extLst>
              <a:ext uri="{FF2B5EF4-FFF2-40B4-BE49-F238E27FC236}">
                <a16:creationId xmlns:a16="http://schemas.microsoft.com/office/drawing/2014/main" id="{2D89C929-D669-4327-A939-7A1E25DD20DF}"/>
              </a:ext>
              <a:ext uri="{C183D7F6-B498-43B3-948B-1728B52AA6E4}">
                <adec:decorative xmlns:adec="http://schemas.microsoft.com/office/drawing/2017/decorative" val="1"/>
              </a:ext>
            </a:extLst>
          </p:cNvPr>
          <p:cNvSpPr>
            <a:spLocks noChangeAspect="1"/>
          </p:cNvSpPr>
          <p:nvPr/>
        </p:nvSpPr>
        <p:spPr bwMode="auto">
          <a:xfrm>
            <a:off x="5852975" y="3066725"/>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1" name="Oval 10">
            <a:extLst>
              <a:ext uri="{FF2B5EF4-FFF2-40B4-BE49-F238E27FC236}">
                <a16:creationId xmlns:a16="http://schemas.microsoft.com/office/drawing/2014/main" id="{14054D0B-B8B2-4759-B450-EFCDF2C852E3}"/>
              </a:ext>
              <a:ext uri="{C183D7F6-B498-43B3-948B-1728B52AA6E4}">
                <adec:decorative xmlns:adec="http://schemas.microsoft.com/office/drawing/2017/decorative" val="1"/>
              </a:ext>
            </a:extLst>
          </p:cNvPr>
          <p:cNvSpPr>
            <a:spLocks noChangeAspect="1"/>
          </p:cNvSpPr>
          <p:nvPr/>
        </p:nvSpPr>
        <p:spPr bwMode="auto">
          <a:xfrm>
            <a:off x="5994655" y="2932580"/>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2" name="Oval 11">
            <a:extLst>
              <a:ext uri="{FF2B5EF4-FFF2-40B4-BE49-F238E27FC236}">
                <a16:creationId xmlns:a16="http://schemas.microsoft.com/office/drawing/2014/main" id="{EB14BC83-1121-4EF3-839A-A3C3CD3267A9}"/>
              </a:ext>
              <a:ext uri="{C183D7F6-B498-43B3-948B-1728B52AA6E4}">
                <adec:decorative xmlns:adec="http://schemas.microsoft.com/office/drawing/2017/decorative" val="1"/>
              </a:ext>
            </a:extLst>
          </p:cNvPr>
          <p:cNvSpPr>
            <a:spLocks noChangeAspect="1"/>
          </p:cNvSpPr>
          <p:nvPr/>
        </p:nvSpPr>
        <p:spPr bwMode="auto">
          <a:xfrm>
            <a:off x="6136845" y="2872292"/>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4" name="Oval 13">
            <a:extLst>
              <a:ext uri="{FF2B5EF4-FFF2-40B4-BE49-F238E27FC236}">
                <a16:creationId xmlns:a16="http://schemas.microsoft.com/office/drawing/2014/main" id="{36D018EF-7341-4557-98B2-0A0CF2836341}"/>
              </a:ext>
              <a:ext uri="{C183D7F6-B498-43B3-948B-1728B52AA6E4}">
                <adec:decorative xmlns:adec="http://schemas.microsoft.com/office/drawing/2017/decorative" val="1"/>
              </a:ext>
            </a:extLst>
          </p:cNvPr>
          <p:cNvSpPr>
            <a:spLocks noChangeAspect="1"/>
          </p:cNvSpPr>
          <p:nvPr/>
        </p:nvSpPr>
        <p:spPr bwMode="auto">
          <a:xfrm>
            <a:off x="6260688" y="3297837"/>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grpSp>
        <p:nvGrpSpPr>
          <p:cNvPr id="20" name="Group 19" descr="Ireland 68%. UK 50%. Germany 57%. Italy 62%. Belgium 56%. France 52%.">
            <a:extLst>
              <a:ext uri="{FF2B5EF4-FFF2-40B4-BE49-F238E27FC236}">
                <a16:creationId xmlns:a16="http://schemas.microsoft.com/office/drawing/2014/main" id="{8225FEC4-D153-4D65-B8D4-6EE690B67B64}"/>
              </a:ext>
            </a:extLst>
          </p:cNvPr>
          <p:cNvGrpSpPr/>
          <p:nvPr/>
        </p:nvGrpSpPr>
        <p:grpSpPr>
          <a:xfrm>
            <a:off x="5579923" y="2160403"/>
            <a:ext cx="272311" cy="640080"/>
            <a:chOff x="5589971" y="2381459"/>
            <a:chExt cx="272311" cy="640080"/>
          </a:xfrm>
        </p:grpSpPr>
        <p:cxnSp>
          <p:nvCxnSpPr>
            <p:cNvPr id="16" name="Straight Connector 15">
              <a:extLst>
                <a:ext uri="{FF2B5EF4-FFF2-40B4-BE49-F238E27FC236}">
                  <a16:creationId xmlns:a16="http://schemas.microsoft.com/office/drawing/2014/main" id="{47A9C193-C743-4E77-AE8B-2B03DD0673F6}"/>
                </a:ext>
              </a:extLst>
            </p:cNvPr>
            <p:cNvCxnSpPr>
              <a:cxnSpLocks/>
            </p:cNvCxnSpPr>
            <p:nvPr/>
          </p:nvCxnSpPr>
          <p:spPr>
            <a:xfrm flipV="1">
              <a:off x="5589971" y="2381459"/>
              <a:ext cx="0" cy="64008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76CB6F1-1D43-4A43-81D9-C622F3B3CD73}"/>
                </a:ext>
              </a:extLst>
            </p:cNvPr>
            <p:cNvCxnSpPr/>
            <p:nvPr/>
          </p:nvCxnSpPr>
          <p:spPr>
            <a:xfrm>
              <a:off x="5589971" y="2381459"/>
              <a:ext cx="272311"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3F1EFE1B-79FB-46FD-8D55-405F0FAEEBB1}"/>
              </a:ext>
              <a:ext uri="{C183D7F6-B498-43B3-948B-1728B52AA6E4}">
                <adec:decorative xmlns:adec="http://schemas.microsoft.com/office/drawing/2017/decorative" val="1"/>
              </a:ext>
            </a:extLst>
          </p:cNvPr>
          <p:cNvGrpSpPr/>
          <p:nvPr/>
        </p:nvGrpSpPr>
        <p:grpSpPr>
          <a:xfrm>
            <a:off x="2328049" y="2721547"/>
            <a:ext cx="1762937" cy="489365"/>
            <a:chOff x="2367378" y="2596858"/>
            <a:chExt cx="1762937" cy="489365"/>
          </a:xfrm>
        </p:grpSpPr>
        <p:sp>
          <p:nvSpPr>
            <p:cNvPr id="28" name="Oval 27">
              <a:extLst>
                <a:ext uri="{FF2B5EF4-FFF2-40B4-BE49-F238E27FC236}">
                  <a16:creationId xmlns:a16="http://schemas.microsoft.com/office/drawing/2014/main" id="{4BC612B1-1FE4-4DFB-84B5-25993F9F27FD}"/>
                </a:ext>
              </a:extLst>
            </p:cNvPr>
            <p:cNvSpPr>
              <a:spLocks noChangeAspect="1"/>
            </p:cNvSpPr>
            <p:nvPr/>
          </p:nvSpPr>
          <p:spPr bwMode="auto">
            <a:xfrm>
              <a:off x="2367378" y="2786399"/>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29" name="TextBox 28">
              <a:extLst>
                <a:ext uri="{FF2B5EF4-FFF2-40B4-BE49-F238E27FC236}">
                  <a16:creationId xmlns:a16="http://schemas.microsoft.com/office/drawing/2014/main" id="{A55168A3-BADE-484A-871B-E840419E3CEE}"/>
                </a:ext>
              </a:extLst>
            </p:cNvPr>
            <p:cNvSpPr txBox="1"/>
            <p:nvPr/>
          </p:nvSpPr>
          <p:spPr>
            <a:xfrm>
              <a:off x="2404843" y="2596858"/>
              <a:ext cx="1725472"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8</a:t>
              </a:r>
              <a:r>
                <a:rPr lang="en-US" sz="1200" b="1" dirty="0">
                  <a:solidFill>
                    <a:schemeClr val="bg1"/>
                  </a:solidFill>
                </a:rPr>
                <a:t>. </a:t>
              </a:r>
              <a:r>
                <a:rPr lang="en-US" sz="1400" b="1" dirty="0">
                  <a:solidFill>
                    <a:schemeClr val="bg1"/>
                  </a:solidFill>
                </a:rPr>
                <a:t>Canada – 60%</a:t>
              </a:r>
            </a:p>
          </p:txBody>
        </p:sp>
      </p:grpSp>
      <p:grpSp>
        <p:nvGrpSpPr>
          <p:cNvPr id="35" name="Group 34">
            <a:extLst>
              <a:ext uri="{FF2B5EF4-FFF2-40B4-BE49-F238E27FC236}">
                <a16:creationId xmlns:a16="http://schemas.microsoft.com/office/drawing/2014/main" id="{87FF3070-EEC3-408B-92C1-D2EAD3D49703}"/>
              </a:ext>
              <a:ext uri="{C183D7F6-B498-43B3-948B-1728B52AA6E4}">
                <adec:decorative xmlns:adec="http://schemas.microsoft.com/office/drawing/2017/decorative" val="1"/>
              </a:ext>
            </a:extLst>
          </p:cNvPr>
          <p:cNvGrpSpPr/>
          <p:nvPr/>
        </p:nvGrpSpPr>
        <p:grpSpPr>
          <a:xfrm>
            <a:off x="5913149" y="3201049"/>
            <a:ext cx="155809" cy="731520"/>
            <a:chOff x="5911507" y="3193837"/>
            <a:chExt cx="155809" cy="731520"/>
          </a:xfrm>
        </p:grpSpPr>
        <p:cxnSp>
          <p:nvCxnSpPr>
            <p:cNvPr id="31" name="Straight Connector 30">
              <a:extLst>
                <a:ext uri="{FF2B5EF4-FFF2-40B4-BE49-F238E27FC236}">
                  <a16:creationId xmlns:a16="http://schemas.microsoft.com/office/drawing/2014/main" id="{746CB33F-AEA2-469F-AC60-DA13C853E0ED}"/>
                </a:ext>
              </a:extLst>
            </p:cNvPr>
            <p:cNvCxnSpPr>
              <a:cxnSpLocks/>
            </p:cNvCxnSpPr>
            <p:nvPr/>
          </p:nvCxnSpPr>
          <p:spPr>
            <a:xfrm>
              <a:off x="5911507" y="3193837"/>
              <a:ext cx="4901" cy="73152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C19CE29-33F8-499A-86C6-5BBB09642112}"/>
                </a:ext>
              </a:extLst>
            </p:cNvPr>
            <p:cNvCxnSpPr/>
            <p:nvPr/>
          </p:nvCxnSpPr>
          <p:spPr>
            <a:xfrm>
              <a:off x="5912083" y="3921380"/>
              <a:ext cx="155233"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724DEEC9-E6D4-4093-BA35-9CA8B3A754EB}"/>
              </a:ext>
              <a:ext uri="{C183D7F6-B498-43B3-948B-1728B52AA6E4}">
                <adec:decorative xmlns:adec="http://schemas.microsoft.com/office/drawing/2017/decorative" val="1"/>
              </a:ext>
            </a:extLst>
          </p:cNvPr>
          <p:cNvGrpSpPr/>
          <p:nvPr/>
        </p:nvGrpSpPr>
        <p:grpSpPr>
          <a:xfrm>
            <a:off x="5839422" y="2373143"/>
            <a:ext cx="272311" cy="457200"/>
            <a:chOff x="5589971" y="2381459"/>
            <a:chExt cx="272311" cy="457200"/>
          </a:xfrm>
        </p:grpSpPr>
        <p:cxnSp>
          <p:nvCxnSpPr>
            <p:cNvPr id="37" name="Straight Connector 36">
              <a:extLst>
                <a:ext uri="{FF2B5EF4-FFF2-40B4-BE49-F238E27FC236}">
                  <a16:creationId xmlns:a16="http://schemas.microsoft.com/office/drawing/2014/main" id="{339EF27C-0B82-4C7C-9051-E80314425289}"/>
                </a:ext>
              </a:extLst>
            </p:cNvPr>
            <p:cNvCxnSpPr>
              <a:cxnSpLocks/>
            </p:cNvCxnSpPr>
            <p:nvPr/>
          </p:nvCxnSpPr>
          <p:spPr>
            <a:xfrm flipV="1">
              <a:off x="5589971" y="2381459"/>
              <a:ext cx="0" cy="45720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AF86CF8-DFE3-408E-983A-70D8191BD3DE}"/>
                </a:ext>
              </a:extLst>
            </p:cNvPr>
            <p:cNvCxnSpPr/>
            <p:nvPr/>
          </p:nvCxnSpPr>
          <p:spPr>
            <a:xfrm>
              <a:off x="5589971" y="2381459"/>
              <a:ext cx="272311"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13A3FA69-548C-4539-BBE1-E8B8DF0EB9C1}"/>
              </a:ext>
              <a:ext uri="{C183D7F6-B498-43B3-948B-1728B52AA6E4}">
                <adec:decorative xmlns:adec="http://schemas.microsoft.com/office/drawing/2017/decorative" val="1"/>
              </a:ext>
            </a:extLst>
          </p:cNvPr>
          <p:cNvGrpSpPr/>
          <p:nvPr/>
        </p:nvGrpSpPr>
        <p:grpSpPr>
          <a:xfrm>
            <a:off x="6063235" y="3063133"/>
            <a:ext cx="155809" cy="647159"/>
            <a:chOff x="5911507" y="3193837"/>
            <a:chExt cx="155809" cy="647159"/>
          </a:xfrm>
        </p:grpSpPr>
        <p:cxnSp>
          <p:nvCxnSpPr>
            <p:cNvPr id="42" name="Straight Connector 41">
              <a:extLst>
                <a:ext uri="{FF2B5EF4-FFF2-40B4-BE49-F238E27FC236}">
                  <a16:creationId xmlns:a16="http://schemas.microsoft.com/office/drawing/2014/main" id="{6A6BB9D4-563F-457A-A434-8AF547592560}"/>
                </a:ext>
              </a:extLst>
            </p:cNvPr>
            <p:cNvCxnSpPr>
              <a:cxnSpLocks/>
            </p:cNvCxnSpPr>
            <p:nvPr/>
          </p:nvCxnSpPr>
          <p:spPr>
            <a:xfrm>
              <a:off x="5911507" y="3193837"/>
              <a:ext cx="4901" cy="64008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234CFDF-7198-4592-8CC0-5445EE80A13D}"/>
                </a:ext>
              </a:extLst>
            </p:cNvPr>
            <p:cNvCxnSpPr/>
            <p:nvPr/>
          </p:nvCxnSpPr>
          <p:spPr>
            <a:xfrm>
              <a:off x="5912083" y="3840996"/>
              <a:ext cx="155233"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68D2FC9F-4A07-444E-A5B5-77CBFAF372D6}"/>
              </a:ext>
              <a:ext uri="{C183D7F6-B498-43B3-948B-1728B52AA6E4}">
                <adec:decorative xmlns:adec="http://schemas.microsoft.com/office/drawing/2017/decorative" val="1"/>
              </a:ext>
            </a:extLst>
          </p:cNvPr>
          <p:cNvGrpSpPr/>
          <p:nvPr/>
        </p:nvGrpSpPr>
        <p:grpSpPr>
          <a:xfrm>
            <a:off x="6195377" y="2687066"/>
            <a:ext cx="272311" cy="182880"/>
            <a:chOff x="5589971" y="2381459"/>
            <a:chExt cx="272311" cy="182880"/>
          </a:xfrm>
        </p:grpSpPr>
        <p:cxnSp>
          <p:nvCxnSpPr>
            <p:cNvPr id="46" name="Straight Connector 45">
              <a:extLst>
                <a:ext uri="{FF2B5EF4-FFF2-40B4-BE49-F238E27FC236}">
                  <a16:creationId xmlns:a16="http://schemas.microsoft.com/office/drawing/2014/main" id="{4DC565EE-0111-4814-9DCE-109E6DC161D1}"/>
                </a:ext>
              </a:extLst>
            </p:cNvPr>
            <p:cNvCxnSpPr>
              <a:cxnSpLocks/>
            </p:cNvCxnSpPr>
            <p:nvPr/>
          </p:nvCxnSpPr>
          <p:spPr>
            <a:xfrm flipV="1">
              <a:off x="5589971" y="2381459"/>
              <a:ext cx="0" cy="18288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5C31956-B9CE-4B06-A0DE-CC7383E987B3}"/>
                </a:ext>
              </a:extLst>
            </p:cNvPr>
            <p:cNvCxnSpPr/>
            <p:nvPr/>
          </p:nvCxnSpPr>
          <p:spPr>
            <a:xfrm>
              <a:off x="5589971" y="2381459"/>
              <a:ext cx="272311"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8" name="TextBox 47">
            <a:extLst>
              <a:ext uri="{FF2B5EF4-FFF2-40B4-BE49-F238E27FC236}">
                <a16:creationId xmlns:a16="http://schemas.microsoft.com/office/drawing/2014/main" id="{5887C55F-06EB-4C50-9F55-7A412AC16F5C}"/>
              </a:ext>
            </a:extLst>
          </p:cNvPr>
          <p:cNvSpPr txBox="1"/>
          <p:nvPr/>
        </p:nvSpPr>
        <p:spPr>
          <a:xfrm>
            <a:off x="5750746" y="1883091"/>
            <a:ext cx="1814536"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11. Ireland – 68%</a:t>
            </a:r>
          </a:p>
        </p:txBody>
      </p:sp>
      <p:sp>
        <p:nvSpPr>
          <p:cNvPr id="49" name="TextBox 48">
            <a:extLst>
              <a:ext uri="{FF2B5EF4-FFF2-40B4-BE49-F238E27FC236}">
                <a16:creationId xmlns:a16="http://schemas.microsoft.com/office/drawing/2014/main" id="{83251209-356E-4161-8CA2-0128922B0404}"/>
              </a:ext>
            </a:extLst>
          </p:cNvPr>
          <p:cNvSpPr txBox="1"/>
          <p:nvPr/>
        </p:nvSpPr>
        <p:spPr>
          <a:xfrm>
            <a:off x="5990135" y="2157562"/>
            <a:ext cx="1462580"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1. U.K. – 50%</a:t>
            </a:r>
          </a:p>
        </p:txBody>
      </p:sp>
      <p:sp>
        <p:nvSpPr>
          <p:cNvPr id="50" name="TextBox 49">
            <a:extLst>
              <a:ext uri="{FF2B5EF4-FFF2-40B4-BE49-F238E27FC236}">
                <a16:creationId xmlns:a16="http://schemas.microsoft.com/office/drawing/2014/main" id="{891087E9-9B04-44ED-B31A-A9C6F2A31584}"/>
              </a:ext>
            </a:extLst>
          </p:cNvPr>
          <p:cNvSpPr txBox="1"/>
          <p:nvPr/>
        </p:nvSpPr>
        <p:spPr>
          <a:xfrm>
            <a:off x="6492018" y="2875344"/>
            <a:ext cx="1489831"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9. Italy – 62%</a:t>
            </a:r>
          </a:p>
        </p:txBody>
      </p:sp>
      <p:sp>
        <p:nvSpPr>
          <p:cNvPr id="51" name="TextBox 50">
            <a:extLst>
              <a:ext uri="{FF2B5EF4-FFF2-40B4-BE49-F238E27FC236}">
                <a16:creationId xmlns:a16="http://schemas.microsoft.com/office/drawing/2014/main" id="{19F71A2D-ACD0-4EF9-8036-25A9752078D2}"/>
              </a:ext>
            </a:extLst>
          </p:cNvPr>
          <p:cNvSpPr txBox="1"/>
          <p:nvPr/>
        </p:nvSpPr>
        <p:spPr>
          <a:xfrm>
            <a:off x="6360658" y="2455873"/>
            <a:ext cx="1884683"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5. Germany – 57%</a:t>
            </a:r>
          </a:p>
        </p:txBody>
      </p:sp>
      <p:sp>
        <p:nvSpPr>
          <p:cNvPr id="52" name="TextBox 51">
            <a:extLst>
              <a:ext uri="{FF2B5EF4-FFF2-40B4-BE49-F238E27FC236}">
                <a16:creationId xmlns:a16="http://schemas.microsoft.com/office/drawing/2014/main" id="{34F527AA-97AD-48CA-9AF1-2D1074F4C34A}"/>
              </a:ext>
            </a:extLst>
          </p:cNvPr>
          <p:cNvSpPr txBox="1"/>
          <p:nvPr/>
        </p:nvSpPr>
        <p:spPr>
          <a:xfrm>
            <a:off x="5996111" y="3735942"/>
            <a:ext cx="1674176"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3. France – 52%</a:t>
            </a:r>
          </a:p>
        </p:txBody>
      </p:sp>
      <p:sp>
        <p:nvSpPr>
          <p:cNvPr id="53" name="TextBox 52">
            <a:extLst>
              <a:ext uri="{FF2B5EF4-FFF2-40B4-BE49-F238E27FC236}">
                <a16:creationId xmlns:a16="http://schemas.microsoft.com/office/drawing/2014/main" id="{F45E1A9F-3F37-4F54-9AC1-2781A7A0CD2B}"/>
              </a:ext>
            </a:extLst>
          </p:cNvPr>
          <p:cNvSpPr txBox="1"/>
          <p:nvPr/>
        </p:nvSpPr>
        <p:spPr>
          <a:xfrm>
            <a:off x="6151344" y="3448482"/>
            <a:ext cx="1820050"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4. Belgium – 56%</a:t>
            </a:r>
          </a:p>
        </p:txBody>
      </p:sp>
      <p:sp>
        <p:nvSpPr>
          <p:cNvPr id="55" name="TextBox 54">
            <a:extLst>
              <a:ext uri="{FF2B5EF4-FFF2-40B4-BE49-F238E27FC236}">
                <a16:creationId xmlns:a16="http://schemas.microsoft.com/office/drawing/2014/main" id="{4B9DB119-7029-4C72-9E9B-89DD6614268A}"/>
              </a:ext>
            </a:extLst>
          </p:cNvPr>
          <p:cNvSpPr txBox="1"/>
          <p:nvPr/>
        </p:nvSpPr>
        <p:spPr>
          <a:xfrm>
            <a:off x="7389619" y="4333561"/>
            <a:ext cx="1542730"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7. India – 59%</a:t>
            </a:r>
          </a:p>
        </p:txBody>
      </p:sp>
      <p:grpSp>
        <p:nvGrpSpPr>
          <p:cNvPr id="15" name="Group 14" descr="Malaysia 58% and Singapore 63%.">
            <a:extLst>
              <a:ext uri="{FF2B5EF4-FFF2-40B4-BE49-F238E27FC236}">
                <a16:creationId xmlns:a16="http://schemas.microsoft.com/office/drawing/2014/main" id="{F1B08FE2-CD5B-4AF4-A715-D085D6CAEAC9}"/>
              </a:ext>
            </a:extLst>
          </p:cNvPr>
          <p:cNvGrpSpPr/>
          <p:nvPr/>
        </p:nvGrpSpPr>
        <p:grpSpPr>
          <a:xfrm>
            <a:off x="9531327" y="4562650"/>
            <a:ext cx="2079031" cy="489365"/>
            <a:chOff x="9505312" y="4672201"/>
            <a:chExt cx="2079031" cy="489365"/>
          </a:xfrm>
        </p:grpSpPr>
        <p:sp>
          <p:nvSpPr>
            <p:cNvPr id="7" name="Oval 6">
              <a:extLst>
                <a:ext uri="{FF2B5EF4-FFF2-40B4-BE49-F238E27FC236}">
                  <a16:creationId xmlns:a16="http://schemas.microsoft.com/office/drawing/2014/main" id="{53101340-657C-4296-90B6-14434EA991FC}"/>
                </a:ext>
              </a:extLst>
            </p:cNvPr>
            <p:cNvSpPr>
              <a:spLocks noChangeAspect="1"/>
            </p:cNvSpPr>
            <p:nvPr/>
          </p:nvSpPr>
          <p:spPr bwMode="auto">
            <a:xfrm>
              <a:off x="9505312" y="4818352"/>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a:solidFill>
                  <a:schemeClr val="bg1"/>
                </a:solidFill>
                <a:ea typeface="Segoe UI" pitchFamily="34" charset="0"/>
                <a:cs typeface="Segoe UI" pitchFamily="34" charset="0"/>
              </a:endParaRPr>
            </a:p>
          </p:txBody>
        </p:sp>
        <p:sp>
          <p:nvSpPr>
            <p:cNvPr id="56" name="TextBox 55">
              <a:extLst>
                <a:ext uri="{FF2B5EF4-FFF2-40B4-BE49-F238E27FC236}">
                  <a16:creationId xmlns:a16="http://schemas.microsoft.com/office/drawing/2014/main" id="{E9460B75-9018-4250-9A24-542140B7F6E0}"/>
                </a:ext>
              </a:extLst>
            </p:cNvPr>
            <p:cNvSpPr txBox="1"/>
            <p:nvPr/>
          </p:nvSpPr>
          <p:spPr>
            <a:xfrm>
              <a:off x="9505312" y="4672201"/>
              <a:ext cx="2079031"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10. Singapore – 63%</a:t>
              </a:r>
            </a:p>
          </p:txBody>
        </p:sp>
      </p:grpSp>
      <p:sp>
        <p:nvSpPr>
          <p:cNvPr id="24" name="Oval 23">
            <a:extLst>
              <a:ext uri="{FF2B5EF4-FFF2-40B4-BE49-F238E27FC236}">
                <a16:creationId xmlns:a16="http://schemas.microsoft.com/office/drawing/2014/main" id="{37579BBB-CFE7-4885-BF13-DBAB386419E4}"/>
              </a:ext>
              <a:ext uri="{C183D7F6-B498-43B3-948B-1728B52AA6E4}">
                <adec:decorative xmlns:adec="http://schemas.microsoft.com/office/drawing/2017/decorative" val="1"/>
              </a:ext>
            </a:extLst>
          </p:cNvPr>
          <p:cNvSpPr>
            <a:spLocks noChangeAspect="1"/>
          </p:cNvSpPr>
          <p:nvPr/>
        </p:nvSpPr>
        <p:spPr bwMode="auto">
          <a:xfrm>
            <a:off x="9333879" y="4442484"/>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a:solidFill>
                <a:schemeClr val="bg1"/>
              </a:solidFill>
              <a:ea typeface="Segoe UI" pitchFamily="34" charset="0"/>
              <a:cs typeface="Segoe UI" pitchFamily="34" charset="0"/>
            </a:endParaRPr>
          </a:p>
        </p:txBody>
      </p:sp>
      <p:sp>
        <p:nvSpPr>
          <p:cNvPr id="57" name="TextBox 56">
            <a:extLst>
              <a:ext uri="{FF2B5EF4-FFF2-40B4-BE49-F238E27FC236}">
                <a16:creationId xmlns:a16="http://schemas.microsoft.com/office/drawing/2014/main" id="{3091A810-9B46-4215-B50E-3154135EA426}"/>
              </a:ext>
            </a:extLst>
          </p:cNvPr>
          <p:cNvSpPr txBox="1"/>
          <p:nvPr/>
        </p:nvSpPr>
        <p:spPr>
          <a:xfrm>
            <a:off x="9411338" y="4268372"/>
            <a:ext cx="1856919"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6. Malaysia – 58%</a:t>
            </a:r>
          </a:p>
        </p:txBody>
      </p:sp>
      <p:graphicFrame>
        <p:nvGraphicFramePr>
          <p:cNvPr id="58" name="Table 57">
            <a:extLst>
              <a:ext uri="{FF2B5EF4-FFF2-40B4-BE49-F238E27FC236}">
                <a16:creationId xmlns:a16="http://schemas.microsoft.com/office/drawing/2014/main" id="{B70A7B9A-078C-4CF3-88EA-013AEDE1DB48}"/>
              </a:ext>
            </a:extLst>
          </p:cNvPr>
          <p:cNvGraphicFramePr>
            <a:graphicFrameLocks noGrp="1"/>
          </p:cNvGraphicFramePr>
          <p:nvPr>
            <p:extLst>
              <p:ext uri="{D42A27DB-BD31-4B8C-83A1-F6EECF244321}">
                <p14:modId xmlns:p14="http://schemas.microsoft.com/office/powerpoint/2010/main" val="4138637191"/>
              </p:ext>
            </p:extLst>
          </p:nvPr>
        </p:nvGraphicFramePr>
        <p:xfrm>
          <a:off x="8340279" y="455952"/>
          <a:ext cx="3707866" cy="3400596"/>
        </p:xfrm>
        <a:graphic>
          <a:graphicData uri="http://schemas.openxmlformats.org/drawingml/2006/table">
            <a:tbl>
              <a:tblPr firstRow="1" bandRow="1">
                <a:tableStyleId>{EB9631B5-78F2-41C9-869B-9F39066F8104}</a:tableStyleId>
              </a:tblPr>
              <a:tblGrid>
                <a:gridCol w="1128482">
                  <a:extLst>
                    <a:ext uri="{9D8B030D-6E8A-4147-A177-3AD203B41FA5}">
                      <a16:colId xmlns:a16="http://schemas.microsoft.com/office/drawing/2014/main" val="2411631716"/>
                    </a:ext>
                  </a:extLst>
                </a:gridCol>
                <a:gridCol w="644846">
                  <a:extLst>
                    <a:ext uri="{9D8B030D-6E8A-4147-A177-3AD203B41FA5}">
                      <a16:colId xmlns:a16="http://schemas.microsoft.com/office/drawing/2014/main" val="1233587273"/>
                    </a:ext>
                  </a:extLst>
                </a:gridCol>
                <a:gridCol w="644846">
                  <a:extLst>
                    <a:ext uri="{9D8B030D-6E8A-4147-A177-3AD203B41FA5}">
                      <a16:colId xmlns:a16="http://schemas.microsoft.com/office/drawing/2014/main" val="2290844407"/>
                    </a:ext>
                  </a:extLst>
                </a:gridCol>
                <a:gridCol w="644846">
                  <a:extLst>
                    <a:ext uri="{9D8B030D-6E8A-4147-A177-3AD203B41FA5}">
                      <a16:colId xmlns:a16="http://schemas.microsoft.com/office/drawing/2014/main" val="1422280327"/>
                    </a:ext>
                  </a:extLst>
                </a:gridCol>
                <a:gridCol w="644846">
                  <a:extLst>
                    <a:ext uri="{9D8B030D-6E8A-4147-A177-3AD203B41FA5}">
                      <a16:colId xmlns:a16="http://schemas.microsoft.com/office/drawing/2014/main" val="1612886290"/>
                    </a:ext>
                  </a:extLst>
                </a:gridCol>
              </a:tblGrid>
              <a:tr h="318510">
                <a:tc>
                  <a:txBody>
                    <a:bodyPr/>
                    <a:lstStyle/>
                    <a:p>
                      <a:pPr algn="l"/>
                      <a:r>
                        <a:rPr lang="en-US" sz="1200" dirty="0">
                          <a:latin typeface="+mn-lt"/>
                        </a:rPr>
                        <a:t>Country</a:t>
                      </a:r>
                    </a:p>
                  </a:txBody>
                  <a:tcPr anchor="ctr"/>
                </a:tc>
                <a:tc>
                  <a:txBody>
                    <a:bodyPr/>
                    <a:lstStyle/>
                    <a:p>
                      <a:pPr algn="ctr" fontAlgn="b"/>
                      <a:r>
                        <a:rPr lang="en-US" sz="1000" b="1" u="none" strike="noStrike" dirty="0">
                          <a:solidFill>
                            <a:schemeClr val="tx1"/>
                          </a:solidFill>
                          <a:effectLst/>
                        </a:rPr>
                        <a:t>DCI </a:t>
                      </a:r>
                    </a:p>
                    <a:p>
                      <a:pPr algn="ctr" fontAlgn="b"/>
                      <a:r>
                        <a:rPr lang="en-US" sz="1000" b="1" u="none" strike="noStrike" dirty="0">
                          <a:solidFill>
                            <a:schemeClr val="tx1"/>
                          </a:solidFill>
                          <a:effectLst/>
                        </a:rPr>
                        <a:t>YOY </a:t>
                      </a:r>
                      <a:r>
                        <a:rPr lang="en-US" sz="1000" b="1" u="none" strike="noStrike" dirty="0">
                          <a:solidFill>
                            <a:schemeClr val="tx1"/>
                          </a:solidFill>
                          <a:effectLst/>
                          <a:latin typeface="Wingdings 3" panose="05040102010807070707" pitchFamily="18" charset="2"/>
                        </a:rPr>
                        <a:t>p</a:t>
                      </a:r>
                      <a:endParaRPr lang="en-US" sz="1000" b="1" i="0" u="none" strike="noStrike" dirty="0">
                        <a:solidFill>
                          <a:schemeClr val="tx1"/>
                        </a:solidFill>
                        <a:effectLst/>
                        <a:latin typeface="Wingdings 3" panose="05040102010807070707" pitchFamily="18" charset="2"/>
                      </a:endParaRPr>
                    </a:p>
                  </a:txBody>
                  <a:tcPr marL="7620" marR="7620" marT="7620" marB="0" anchor="ctr"/>
                </a:tc>
                <a:tc>
                  <a:txBody>
                    <a:bodyPr/>
                    <a:lstStyle/>
                    <a:p>
                      <a:pPr algn="ctr" fontAlgn="b"/>
                      <a:r>
                        <a:rPr lang="en-US" sz="1100" b="1" u="none" strike="noStrike" dirty="0">
                          <a:solidFill>
                            <a:schemeClr val="tx1"/>
                          </a:solidFill>
                          <a:effectLst/>
                        </a:rPr>
                        <a:t>Family &amp; friends</a:t>
                      </a:r>
                      <a:endParaRPr lang="en-US" sz="11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i="0" u="none" strike="noStrike" dirty="0">
                          <a:solidFill>
                            <a:schemeClr val="tx1"/>
                          </a:solidFill>
                          <a:effectLst/>
                          <a:latin typeface="Segoe UI" panose="020B0502040204020203" pitchFamily="34" charset="0"/>
                        </a:rPr>
                        <a:t>Pain</a:t>
                      </a:r>
                    </a:p>
                  </a:txBody>
                  <a:tcPr marL="7620" marR="7620" marT="7620" marB="0" anchor="ctr"/>
                </a:tc>
                <a:tc>
                  <a:txBody>
                    <a:bodyPr/>
                    <a:lstStyle/>
                    <a:p>
                      <a:pPr algn="ctr" fontAlgn="b"/>
                      <a:r>
                        <a:rPr lang="en-US" sz="1200" b="1" i="0" u="none" strike="noStrike" dirty="0">
                          <a:solidFill>
                            <a:schemeClr val="tx1"/>
                          </a:solidFill>
                          <a:effectLst/>
                          <a:latin typeface="Segoe UI" panose="020B0502040204020203" pitchFamily="34" charset="0"/>
                        </a:rPr>
                        <a:t>Worry</a:t>
                      </a:r>
                    </a:p>
                  </a:txBody>
                  <a:tcPr marL="7620" marR="7620" marT="7620" marB="0" anchor="ctr"/>
                </a:tc>
                <a:extLst>
                  <a:ext uri="{0D108BD9-81ED-4DB2-BD59-A6C34878D82A}">
                    <a16:rowId xmlns:a16="http://schemas.microsoft.com/office/drawing/2014/main" val="3038725012"/>
                  </a:ext>
                </a:extLst>
              </a:tr>
              <a:tr h="254808">
                <a:tc>
                  <a:txBody>
                    <a:bodyPr/>
                    <a:lstStyle/>
                    <a:p>
                      <a:pPr algn="l" fontAlgn="t"/>
                      <a:r>
                        <a:rPr lang="en-US" sz="1200" b="0" i="0" u="none" strike="noStrike" dirty="0">
                          <a:solidFill>
                            <a:schemeClr val="bg1"/>
                          </a:solidFill>
                          <a:effectLst/>
                          <a:latin typeface="Segoe UI" panose="020B0502040204020203" pitchFamily="34" charset="0"/>
                        </a:rPr>
                        <a:t>Global average</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28%</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55%</a:t>
                      </a:r>
                    </a:p>
                  </a:txBody>
                  <a:tcPr marL="7620" marR="7620" marT="7620" marB="0" anchor="ctr"/>
                </a:tc>
                <a:tc>
                  <a:txBody>
                    <a:bodyPr/>
                    <a:lstStyle/>
                    <a:p>
                      <a:pPr algn="ctr" fontAlgn="t"/>
                      <a:r>
                        <a:rPr lang="en-US" sz="1200" b="0" i="0" u="none" strike="noStrike" dirty="0">
                          <a:solidFill>
                            <a:srgbClr val="000000"/>
                          </a:solidFill>
                          <a:effectLst/>
                          <a:latin typeface="Segoe UI" panose="020B0502040204020203" pitchFamily="34" charset="0"/>
                        </a:rPr>
                        <a:t>52%</a:t>
                      </a:r>
                    </a:p>
                  </a:txBody>
                  <a:tcPr marL="7620" marR="7620" marT="7620" marB="0" anchor="ctr"/>
                </a:tc>
                <a:extLst>
                  <a:ext uri="{0D108BD9-81ED-4DB2-BD59-A6C34878D82A}">
                    <a16:rowId xmlns:a16="http://schemas.microsoft.com/office/drawing/2014/main" val="262257418"/>
                  </a:ext>
                </a:extLst>
              </a:tr>
              <a:tr h="254808">
                <a:tc>
                  <a:txBody>
                    <a:bodyPr/>
                    <a:lstStyle/>
                    <a:p>
                      <a:pPr algn="l" fontAlgn="t"/>
                      <a:r>
                        <a:rPr lang="en-US" sz="1200" b="0" i="0" u="none" strike="noStrike" dirty="0">
                          <a:solidFill>
                            <a:schemeClr val="bg1"/>
                          </a:solidFill>
                          <a:effectLst/>
                          <a:latin typeface="Segoe UI" panose="020B0502040204020203" pitchFamily="34" charset="0"/>
                        </a:rPr>
                        <a:t>1. U.K.</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21%</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48%</a:t>
                      </a:r>
                    </a:p>
                  </a:txBody>
                  <a:tcPr marL="7620" marR="7620" marT="7620" marB="0" anchor="ctr"/>
                </a:tc>
                <a:tc>
                  <a:txBody>
                    <a:bodyPr/>
                    <a:lstStyle/>
                    <a:p>
                      <a:pPr algn="ctr" fontAlgn="t"/>
                      <a:r>
                        <a:rPr lang="en-US" sz="1200" b="0" i="0" u="none" strike="noStrike" dirty="0">
                          <a:solidFill>
                            <a:srgbClr val="000000"/>
                          </a:solidFill>
                          <a:effectLst/>
                          <a:latin typeface="Segoe UI" panose="020B0502040204020203" pitchFamily="34" charset="0"/>
                        </a:rPr>
                        <a:t>41%</a:t>
                      </a:r>
                    </a:p>
                  </a:txBody>
                  <a:tcPr marL="7620" marR="7620" marT="7620" marB="0" anchor="ctr"/>
                </a:tc>
                <a:extLst>
                  <a:ext uri="{0D108BD9-81ED-4DB2-BD59-A6C34878D82A}">
                    <a16:rowId xmlns:a16="http://schemas.microsoft.com/office/drawing/2014/main" val="2240464111"/>
                  </a:ext>
                </a:extLst>
              </a:tr>
              <a:tr h="254808">
                <a:tc>
                  <a:txBody>
                    <a:bodyPr/>
                    <a:lstStyle/>
                    <a:p>
                      <a:pPr algn="l" fontAlgn="t"/>
                      <a:r>
                        <a:rPr lang="en-US" sz="1200" b="0" i="0" u="none" strike="noStrike" dirty="0">
                          <a:solidFill>
                            <a:schemeClr val="bg1"/>
                          </a:solidFill>
                          <a:effectLst/>
                          <a:latin typeface="Segoe UI" panose="020B0502040204020203" pitchFamily="34" charset="0"/>
                        </a:rPr>
                        <a:t>2. U.S.</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-10</a:t>
                      </a:r>
                    </a:p>
                  </a:txBody>
                  <a:tcPr marL="7620" marR="7620" marT="7620" marB="0" anchor="ctr">
                    <a:solidFill>
                      <a:srgbClr val="E7E7E7"/>
                    </a:solidFill>
                  </a:tcPr>
                </a:tc>
                <a:tc>
                  <a:txBody>
                    <a:bodyPr/>
                    <a:lstStyle/>
                    <a:p>
                      <a:pPr algn="ctr" fontAlgn="b"/>
                      <a:r>
                        <a:rPr lang="en-US" sz="1200" b="0" i="0" u="none" strike="noStrike" dirty="0">
                          <a:solidFill>
                            <a:srgbClr val="000000"/>
                          </a:solidFill>
                          <a:effectLst/>
                          <a:latin typeface="Segoe UI" panose="020B0502040204020203" pitchFamily="34" charset="0"/>
                        </a:rPr>
                        <a:t>22%</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51%</a:t>
                      </a:r>
                    </a:p>
                  </a:txBody>
                  <a:tcPr marL="7620" marR="7620" marT="7620" marB="0" anchor="ctr"/>
                </a:tc>
                <a:tc>
                  <a:txBody>
                    <a:bodyPr/>
                    <a:lstStyle/>
                    <a:p>
                      <a:pPr algn="ctr" fontAlgn="t"/>
                      <a:r>
                        <a:rPr lang="en-US" sz="1200" b="0" i="0" u="none" strike="noStrike" dirty="0">
                          <a:solidFill>
                            <a:srgbClr val="000000"/>
                          </a:solidFill>
                          <a:effectLst/>
                          <a:latin typeface="Segoe UI" panose="020B0502040204020203" pitchFamily="34" charset="0"/>
                        </a:rPr>
                        <a:t>49%</a:t>
                      </a:r>
                    </a:p>
                  </a:txBody>
                  <a:tcPr marL="7620" marR="7620" marT="7620" marB="0" anchor="ctr"/>
                </a:tc>
                <a:extLst>
                  <a:ext uri="{0D108BD9-81ED-4DB2-BD59-A6C34878D82A}">
                    <a16:rowId xmlns:a16="http://schemas.microsoft.com/office/drawing/2014/main" val="312220192"/>
                  </a:ext>
                </a:extLst>
              </a:tr>
              <a:tr h="254808">
                <a:tc>
                  <a:txBody>
                    <a:bodyPr/>
                    <a:lstStyle/>
                    <a:p>
                      <a:pPr algn="l" fontAlgn="t"/>
                      <a:r>
                        <a:rPr lang="en-US" sz="1200" b="0" i="0" u="none" strike="noStrike" dirty="0">
                          <a:solidFill>
                            <a:schemeClr val="bg1"/>
                          </a:solidFill>
                          <a:effectLst/>
                          <a:latin typeface="Segoe UI" panose="020B0502040204020203" pitchFamily="34" charset="0"/>
                        </a:rPr>
                        <a:t>3. France</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-6</a:t>
                      </a:r>
                    </a:p>
                  </a:txBody>
                  <a:tcPr marL="7620" marR="7620" marT="7620" marB="0" anchor="ctr">
                    <a:solidFill>
                      <a:schemeClr val="tx1"/>
                    </a:solidFill>
                  </a:tcPr>
                </a:tc>
                <a:tc>
                  <a:txBody>
                    <a:bodyPr/>
                    <a:lstStyle/>
                    <a:p>
                      <a:pPr algn="ctr" fontAlgn="b"/>
                      <a:r>
                        <a:rPr lang="en-US" sz="1200" b="0" i="0" u="none" strike="noStrike" dirty="0">
                          <a:solidFill>
                            <a:srgbClr val="000000"/>
                          </a:solidFill>
                          <a:effectLst/>
                          <a:latin typeface="Segoe UI" panose="020B0502040204020203" pitchFamily="34" charset="0"/>
                        </a:rPr>
                        <a:t>17%</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45%</a:t>
                      </a:r>
                    </a:p>
                  </a:txBody>
                  <a:tcPr marL="7620" marR="7620" marT="7620" marB="0" anchor="ctr"/>
                </a:tc>
                <a:tc>
                  <a:txBody>
                    <a:bodyPr/>
                    <a:lstStyle/>
                    <a:p>
                      <a:pPr algn="ctr" fontAlgn="t"/>
                      <a:r>
                        <a:rPr lang="en-US" sz="1200" b="0" i="0" u="none" strike="noStrike" dirty="0">
                          <a:solidFill>
                            <a:srgbClr val="000000"/>
                          </a:solidFill>
                          <a:effectLst/>
                          <a:latin typeface="Segoe UI" panose="020B0502040204020203" pitchFamily="34" charset="0"/>
                        </a:rPr>
                        <a:t>41%</a:t>
                      </a:r>
                    </a:p>
                  </a:txBody>
                  <a:tcPr marL="7620" marR="7620" marT="7620" marB="0" anchor="ctr"/>
                </a:tc>
                <a:extLst>
                  <a:ext uri="{0D108BD9-81ED-4DB2-BD59-A6C34878D82A}">
                    <a16:rowId xmlns:a16="http://schemas.microsoft.com/office/drawing/2014/main" val="2384937020"/>
                  </a:ext>
                </a:extLst>
              </a:tr>
              <a:tr h="254808">
                <a:tc>
                  <a:txBody>
                    <a:bodyPr/>
                    <a:lstStyle/>
                    <a:p>
                      <a:pPr algn="l" fontAlgn="t"/>
                      <a:r>
                        <a:rPr lang="en-US" sz="1200" b="0" i="0" u="none" strike="noStrike" dirty="0">
                          <a:solidFill>
                            <a:schemeClr val="bg1"/>
                          </a:solidFill>
                          <a:effectLst/>
                          <a:latin typeface="Segoe UI" panose="020B0502040204020203" pitchFamily="34" charset="0"/>
                        </a:rPr>
                        <a:t>4. Belgium</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-5</a:t>
                      </a:r>
                    </a:p>
                  </a:txBody>
                  <a:tcPr marL="7620" marR="7620" marT="7620" marB="0" anchor="ctr">
                    <a:solidFill>
                      <a:srgbClr val="E7E7E7"/>
                    </a:solidFill>
                  </a:tcPr>
                </a:tc>
                <a:tc>
                  <a:txBody>
                    <a:bodyPr/>
                    <a:lstStyle/>
                    <a:p>
                      <a:pPr algn="ctr" fontAlgn="b"/>
                      <a:r>
                        <a:rPr lang="en-US" sz="1200" b="0" i="0" u="none" strike="noStrike" dirty="0">
                          <a:solidFill>
                            <a:srgbClr val="000000"/>
                          </a:solidFill>
                          <a:effectLst/>
                          <a:latin typeface="Segoe UI" panose="020B0502040204020203" pitchFamily="34" charset="0"/>
                        </a:rPr>
                        <a:t>27%</a:t>
                      </a:r>
                    </a:p>
                  </a:txBody>
                  <a:tcPr marL="7620" marR="7620" marT="7620" marB="0" anchor="ctr">
                    <a:solidFill>
                      <a:srgbClr val="E7E7E7"/>
                    </a:solidFill>
                  </a:tcPr>
                </a:tc>
                <a:tc>
                  <a:txBody>
                    <a:bodyPr/>
                    <a:lstStyle/>
                    <a:p>
                      <a:pPr algn="ctr" fontAlgn="ctr"/>
                      <a:r>
                        <a:rPr lang="en-US" sz="1200" b="0" i="0" u="none" strike="noStrike" dirty="0">
                          <a:solidFill>
                            <a:srgbClr val="000000"/>
                          </a:solidFill>
                          <a:effectLst/>
                          <a:latin typeface="Segoe UI" panose="020B0502040204020203" pitchFamily="34" charset="0"/>
                        </a:rPr>
                        <a:t>55%</a:t>
                      </a:r>
                    </a:p>
                  </a:txBody>
                  <a:tcPr marL="7620" marR="7620" marT="7620" marB="0" anchor="ctr">
                    <a:solidFill>
                      <a:srgbClr val="E7E7E7"/>
                    </a:solidFill>
                  </a:tcPr>
                </a:tc>
                <a:tc>
                  <a:txBody>
                    <a:bodyPr/>
                    <a:lstStyle/>
                    <a:p>
                      <a:pPr algn="ctr" fontAlgn="t"/>
                      <a:r>
                        <a:rPr lang="en-US" sz="1200" b="0" i="0" u="none" strike="noStrike" dirty="0">
                          <a:solidFill>
                            <a:srgbClr val="000000"/>
                          </a:solidFill>
                          <a:effectLst/>
                          <a:latin typeface="Segoe UI" panose="020B0502040204020203" pitchFamily="34" charset="0"/>
                        </a:rPr>
                        <a:t>51%</a:t>
                      </a:r>
                    </a:p>
                  </a:txBody>
                  <a:tcPr marL="7620" marR="7620" marT="7620" marB="0" anchor="ctr">
                    <a:solidFill>
                      <a:srgbClr val="E7E7E7"/>
                    </a:solidFill>
                  </a:tcPr>
                </a:tc>
                <a:extLst>
                  <a:ext uri="{0D108BD9-81ED-4DB2-BD59-A6C34878D82A}">
                    <a16:rowId xmlns:a16="http://schemas.microsoft.com/office/drawing/2014/main" val="202596825"/>
                  </a:ext>
                </a:extLst>
              </a:tr>
              <a:tr h="254808">
                <a:tc>
                  <a:txBody>
                    <a:bodyPr/>
                    <a:lstStyle/>
                    <a:p>
                      <a:pPr algn="l" fontAlgn="t"/>
                      <a:r>
                        <a:rPr lang="en-US" sz="1200" b="0" i="0" u="none" strike="noStrike" dirty="0">
                          <a:solidFill>
                            <a:schemeClr val="bg1"/>
                          </a:solidFill>
                          <a:effectLst/>
                          <a:latin typeface="Segoe UI" panose="020B0502040204020203" pitchFamily="34" charset="0"/>
                        </a:rPr>
                        <a:t>5. Germany</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-8</a:t>
                      </a:r>
                    </a:p>
                  </a:txBody>
                  <a:tcPr marL="7620" marR="7620" marT="7620" marB="0" anchor="ctr">
                    <a:solidFill>
                      <a:schemeClr val="tx1"/>
                    </a:solidFill>
                  </a:tcPr>
                </a:tc>
                <a:tc>
                  <a:txBody>
                    <a:bodyPr/>
                    <a:lstStyle/>
                    <a:p>
                      <a:pPr algn="ctr" fontAlgn="b"/>
                      <a:r>
                        <a:rPr lang="en-US" sz="1200" b="0" i="0" u="none" strike="noStrike" dirty="0">
                          <a:solidFill>
                            <a:srgbClr val="000000"/>
                          </a:solidFill>
                          <a:effectLst/>
                          <a:latin typeface="Segoe UI" panose="020B0502040204020203" pitchFamily="34" charset="0"/>
                        </a:rPr>
                        <a:t>28%</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49%</a:t>
                      </a:r>
                    </a:p>
                  </a:txBody>
                  <a:tcPr marL="7620" marR="7620" marT="7620" marB="0" anchor="ctr"/>
                </a:tc>
                <a:tc>
                  <a:txBody>
                    <a:bodyPr/>
                    <a:lstStyle/>
                    <a:p>
                      <a:pPr algn="ctr" fontAlgn="t"/>
                      <a:r>
                        <a:rPr lang="en-US" sz="1200" b="0" i="0" u="none" strike="noStrike" dirty="0">
                          <a:solidFill>
                            <a:srgbClr val="000000"/>
                          </a:solidFill>
                          <a:effectLst/>
                          <a:latin typeface="Segoe UI" panose="020B0502040204020203" pitchFamily="34" charset="0"/>
                        </a:rPr>
                        <a:t>46%</a:t>
                      </a:r>
                    </a:p>
                  </a:txBody>
                  <a:tcPr marL="7620" marR="7620" marT="7620" marB="0" anchor="ctr"/>
                </a:tc>
                <a:extLst>
                  <a:ext uri="{0D108BD9-81ED-4DB2-BD59-A6C34878D82A}">
                    <a16:rowId xmlns:a16="http://schemas.microsoft.com/office/drawing/2014/main" val="1570867589"/>
                  </a:ext>
                </a:extLst>
              </a:tr>
              <a:tr h="254808">
                <a:tc>
                  <a:txBody>
                    <a:bodyPr/>
                    <a:lstStyle/>
                    <a:p>
                      <a:pPr algn="l" fontAlgn="t"/>
                      <a:r>
                        <a:rPr lang="en-US" sz="1200" b="0" i="0" u="none" strike="noStrike" dirty="0">
                          <a:solidFill>
                            <a:schemeClr val="bg1"/>
                          </a:solidFill>
                          <a:effectLst/>
                          <a:latin typeface="Segoe UI" panose="020B0502040204020203" pitchFamily="34" charset="0"/>
                        </a:rPr>
                        <a:t>6. Malaysia</a:t>
                      </a:r>
                    </a:p>
                  </a:txBody>
                  <a:tcPr marL="7620" marR="7620" marT="7620" marB="0" anchor="ctr">
                    <a:solidFill>
                      <a:srgbClr val="E7E7E7"/>
                    </a:solidFill>
                  </a:tcPr>
                </a:tc>
                <a:tc>
                  <a:txBody>
                    <a:bodyPr/>
                    <a:lstStyle/>
                    <a:p>
                      <a:pPr algn="ctr" fontAlgn="ctr"/>
                      <a:r>
                        <a:rPr lang="en-US" sz="1200" b="0" i="0" u="none" strike="noStrike" dirty="0">
                          <a:solidFill>
                            <a:srgbClr val="000000"/>
                          </a:solidFill>
                          <a:effectLst/>
                          <a:latin typeface="Segoe UI" panose="020B0502040204020203" pitchFamily="34" charset="0"/>
                        </a:rPr>
                        <a:t>2</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26%</a:t>
                      </a:r>
                    </a:p>
                  </a:txBody>
                  <a:tcPr marL="7620" marR="7620" marT="7620" marB="0" anchor="ctr">
                    <a:solidFill>
                      <a:srgbClr val="E7E7E7"/>
                    </a:solidFill>
                  </a:tcPr>
                </a:tc>
                <a:tc>
                  <a:txBody>
                    <a:bodyPr/>
                    <a:lstStyle/>
                    <a:p>
                      <a:pPr algn="ctr" fontAlgn="ctr"/>
                      <a:r>
                        <a:rPr lang="en-US" sz="1200" b="0" i="0" u="none" strike="noStrike" dirty="0">
                          <a:solidFill>
                            <a:srgbClr val="000000"/>
                          </a:solidFill>
                          <a:effectLst/>
                          <a:latin typeface="Segoe UI" panose="020B0502040204020203" pitchFamily="34" charset="0"/>
                        </a:rPr>
                        <a:t>66%</a:t>
                      </a:r>
                    </a:p>
                  </a:txBody>
                  <a:tcPr marL="7620" marR="7620" marT="7620" marB="0" anchor="ctr">
                    <a:solidFill>
                      <a:srgbClr val="FFB900"/>
                    </a:solidFill>
                  </a:tcPr>
                </a:tc>
                <a:tc>
                  <a:txBody>
                    <a:bodyPr/>
                    <a:lstStyle/>
                    <a:p>
                      <a:pPr algn="ctr" fontAlgn="t"/>
                      <a:r>
                        <a:rPr lang="en-US" sz="1200" b="0" i="0" u="none" strike="noStrike" dirty="0">
                          <a:solidFill>
                            <a:srgbClr val="000000"/>
                          </a:solidFill>
                          <a:effectLst/>
                          <a:latin typeface="Segoe UI" panose="020B0502040204020203" pitchFamily="34" charset="0"/>
                        </a:rPr>
                        <a:t>70%</a:t>
                      </a:r>
                    </a:p>
                  </a:txBody>
                  <a:tcPr marL="7620" marR="7620" marT="7620" marB="0" anchor="ctr">
                    <a:solidFill>
                      <a:srgbClr val="FFB900"/>
                    </a:solidFill>
                  </a:tcPr>
                </a:tc>
                <a:extLst>
                  <a:ext uri="{0D108BD9-81ED-4DB2-BD59-A6C34878D82A}">
                    <a16:rowId xmlns:a16="http://schemas.microsoft.com/office/drawing/2014/main" val="2667041981"/>
                  </a:ext>
                </a:extLst>
              </a:tr>
              <a:tr h="254808">
                <a:tc>
                  <a:txBody>
                    <a:bodyPr/>
                    <a:lstStyle/>
                    <a:p>
                      <a:pPr algn="l" fontAlgn="t"/>
                      <a:r>
                        <a:rPr lang="en-US" sz="1200" b="0" i="0" u="none" strike="noStrike" dirty="0">
                          <a:solidFill>
                            <a:schemeClr val="bg1"/>
                          </a:solidFill>
                          <a:effectLst/>
                          <a:latin typeface="Segoe UI" panose="020B0502040204020203" pitchFamily="34" charset="0"/>
                        </a:rPr>
                        <a:t>7. India</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29%</a:t>
                      </a:r>
                    </a:p>
                  </a:txBody>
                  <a:tcPr marL="7620" marR="7620" marT="7620" marB="0" anchor="ctr">
                    <a:noFill/>
                  </a:tcPr>
                </a:tc>
                <a:tc>
                  <a:txBody>
                    <a:bodyPr/>
                    <a:lstStyle/>
                    <a:p>
                      <a:pPr algn="ctr" fontAlgn="ctr"/>
                      <a:r>
                        <a:rPr lang="en-US" sz="1200" b="0" i="0" u="none" strike="noStrike" dirty="0">
                          <a:solidFill>
                            <a:srgbClr val="000000"/>
                          </a:solidFill>
                          <a:effectLst/>
                          <a:latin typeface="Segoe UI" panose="020B0502040204020203" pitchFamily="34" charset="0"/>
                        </a:rPr>
                        <a:t>75%</a:t>
                      </a:r>
                    </a:p>
                  </a:txBody>
                  <a:tcPr marL="7620" marR="7620" marT="7620" marB="0" anchor="ctr">
                    <a:solidFill>
                      <a:srgbClr val="FFB900"/>
                    </a:solidFill>
                  </a:tcPr>
                </a:tc>
                <a:tc>
                  <a:txBody>
                    <a:bodyPr/>
                    <a:lstStyle/>
                    <a:p>
                      <a:pPr algn="ctr" fontAlgn="t"/>
                      <a:r>
                        <a:rPr lang="en-US" sz="1200" b="0" i="0" u="none" strike="noStrike" dirty="0">
                          <a:solidFill>
                            <a:srgbClr val="000000"/>
                          </a:solidFill>
                          <a:effectLst/>
                          <a:latin typeface="Segoe UI" panose="020B0502040204020203" pitchFamily="34" charset="0"/>
                        </a:rPr>
                        <a:t>71%</a:t>
                      </a:r>
                    </a:p>
                  </a:txBody>
                  <a:tcPr marL="7620" marR="7620" marT="7620" marB="0" anchor="ctr">
                    <a:solidFill>
                      <a:srgbClr val="FFB900"/>
                    </a:solidFill>
                  </a:tcPr>
                </a:tc>
                <a:extLst>
                  <a:ext uri="{0D108BD9-81ED-4DB2-BD59-A6C34878D82A}">
                    <a16:rowId xmlns:a16="http://schemas.microsoft.com/office/drawing/2014/main" val="4215034791"/>
                  </a:ext>
                </a:extLst>
              </a:tr>
              <a:tr h="254808">
                <a:tc>
                  <a:txBody>
                    <a:bodyPr/>
                    <a:lstStyle/>
                    <a:p>
                      <a:pPr algn="l" fontAlgn="t"/>
                      <a:r>
                        <a:rPr lang="en-US" sz="1200" b="0" i="0" u="none" strike="noStrike" dirty="0">
                          <a:solidFill>
                            <a:schemeClr val="bg1"/>
                          </a:solidFill>
                          <a:effectLst/>
                          <a:latin typeface="Segoe UI" panose="020B0502040204020203" pitchFamily="34" charset="0"/>
                        </a:rPr>
                        <a:t>8. Canada</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NA</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25%</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51%</a:t>
                      </a:r>
                    </a:p>
                  </a:txBody>
                  <a:tcPr marL="7620" marR="7620" marT="7620" marB="0" anchor="ctr"/>
                </a:tc>
                <a:tc>
                  <a:txBody>
                    <a:bodyPr/>
                    <a:lstStyle/>
                    <a:p>
                      <a:pPr algn="ctr" fontAlgn="t"/>
                      <a:r>
                        <a:rPr lang="en-US" sz="1200" b="0" i="0" u="none" strike="noStrike" dirty="0">
                          <a:solidFill>
                            <a:srgbClr val="000000"/>
                          </a:solidFill>
                          <a:effectLst/>
                          <a:latin typeface="Segoe UI" panose="020B0502040204020203" pitchFamily="34" charset="0"/>
                        </a:rPr>
                        <a:t>43%</a:t>
                      </a:r>
                    </a:p>
                  </a:txBody>
                  <a:tcPr marL="7620" marR="7620" marT="7620" marB="0" anchor="ctr"/>
                </a:tc>
                <a:extLst>
                  <a:ext uri="{0D108BD9-81ED-4DB2-BD59-A6C34878D82A}">
                    <a16:rowId xmlns:a16="http://schemas.microsoft.com/office/drawing/2014/main" val="3213761074"/>
                  </a:ext>
                </a:extLst>
              </a:tr>
              <a:tr h="254808">
                <a:tc>
                  <a:txBody>
                    <a:bodyPr/>
                    <a:lstStyle/>
                    <a:p>
                      <a:pPr algn="l" fontAlgn="t"/>
                      <a:r>
                        <a:rPr lang="en-US" sz="1200" b="0" i="0" u="none" strike="noStrike" dirty="0">
                          <a:solidFill>
                            <a:schemeClr val="bg1"/>
                          </a:solidFill>
                          <a:effectLst/>
                          <a:latin typeface="Segoe UI" panose="020B0502040204020203" pitchFamily="34" charset="0"/>
                        </a:rPr>
                        <a:t>9. Italy</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25%</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60%</a:t>
                      </a:r>
                    </a:p>
                  </a:txBody>
                  <a:tcPr marL="7620" marR="7620" marT="7620" marB="0" anchor="ctr">
                    <a:solidFill>
                      <a:srgbClr val="FFB900"/>
                    </a:solidFill>
                  </a:tcPr>
                </a:tc>
                <a:tc>
                  <a:txBody>
                    <a:bodyPr/>
                    <a:lstStyle/>
                    <a:p>
                      <a:pPr algn="ctr" fontAlgn="t"/>
                      <a:r>
                        <a:rPr lang="en-US" sz="1200" b="0" i="0" u="none" strike="noStrike" dirty="0">
                          <a:solidFill>
                            <a:srgbClr val="000000"/>
                          </a:solidFill>
                          <a:effectLst/>
                          <a:latin typeface="Segoe UI" panose="020B0502040204020203" pitchFamily="34" charset="0"/>
                        </a:rPr>
                        <a:t>53%</a:t>
                      </a:r>
                    </a:p>
                  </a:txBody>
                  <a:tcPr marL="7620" marR="7620" marT="7620" marB="0" anchor="ctr">
                    <a:noFill/>
                  </a:tcPr>
                </a:tc>
                <a:extLst>
                  <a:ext uri="{0D108BD9-81ED-4DB2-BD59-A6C34878D82A}">
                    <a16:rowId xmlns:a16="http://schemas.microsoft.com/office/drawing/2014/main" val="1823836559"/>
                  </a:ext>
                </a:extLst>
              </a:tr>
              <a:tr h="254808">
                <a:tc>
                  <a:txBody>
                    <a:bodyPr/>
                    <a:lstStyle/>
                    <a:p>
                      <a:pPr algn="l" fontAlgn="t"/>
                      <a:r>
                        <a:rPr lang="en-US" sz="1200" b="0" i="0" u="none" strike="noStrike" dirty="0">
                          <a:solidFill>
                            <a:schemeClr val="bg1"/>
                          </a:solidFill>
                          <a:effectLst/>
                          <a:latin typeface="Segoe UI" panose="020B0502040204020203" pitchFamily="34" charset="0"/>
                        </a:rPr>
                        <a:t>10. Singapore</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NA</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23%</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48%</a:t>
                      </a:r>
                    </a:p>
                  </a:txBody>
                  <a:tcPr marL="7620" marR="7620" marT="7620" marB="0" anchor="ctr"/>
                </a:tc>
                <a:tc>
                  <a:txBody>
                    <a:bodyPr/>
                    <a:lstStyle/>
                    <a:p>
                      <a:pPr algn="ctr" fontAlgn="t"/>
                      <a:r>
                        <a:rPr lang="en-US" sz="1200" b="0" i="0" u="none" strike="noStrike" dirty="0">
                          <a:solidFill>
                            <a:srgbClr val="000000"/>
                          </a:solidFill>
                          <a:effectLst/>
                          <a:latin typeface="Segoe UI" panose="020B0502040204020203" pitchFamily="34" charset="0"/>
                        </a:rPr>
                        <a:t>46%</a:t>
                      </a:r>
                    </a:p>
                  </a:txBody>
                  <a:tcPr marL="7620" marR="7620" marT="7620" marB="0" anchor="ctr"/>
                </a:tc>
                <a:extLst>
                  <a:ext uri="{0D108BD9-81ED-4DB2-BD59-A6C34878D82A}">
                    <a16:rowId xmlns:a16="http://schemas.microsoft.com/office/drawing/2014/main" val="2758587847"/>
                  </a:ext>
                </a:extLst>
              </a:tr>
              <a:tr h="254808">
                <a:tc>
                  <a:txBody>
                    <a:bodyPr/>
                    <a:lstStyle/>
                    <a:p>
                      <a:pPr algn="l" fontAlgn="t"/>
                      <a:r>
                        <a:rPr lang="en-US" sz="1200" b="0" i="0" u="none" strike="noStrike" dirty="0">
                          <a:solidFill>
                            <a:schemeClr val="bg1"/>
                          </a:solidFill>
                          <a:effectLst/>
                          <a:latin typeface="Segoe UI" panose="020B0502040204020203" pitchFamily="34" charset="0"/>
                        </a:rPr>
                        <a:t>11. Ireland</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3</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24%</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50%</a:t>
                      </a:r>
                    </a:p>
                  </a:txBody>
                  <a:tcPr marL="7620" marR="7620" marT="7620" marB="0" anchor="ctr"/>
                </a:tc>
                <a:tc>
                  <a:txBody>
                    <a:bodyPr/>
                    <a:lstStyle/>
                    <a:p>
                      <a:pPr algn="ctr" fontAlgn="t"/>
                      <a:r>
                        <a:rPr lang="en-US" sz="1200" b="0" i="0" u="none" strike="noStrike" dirty="0">
                          <a:solidFill>
                            <a:srgbClr val="000000"/>
                          </a:solidFill>
                          <a:effectLst/>
                          <a:latin typeface="Segoe UI" panose="020B0502040204020203" pitchFamily="34" charset="0"/>
                        </a:rPr>
                        <a:t>45%</a:t>
                      </a:r>
                    </a:p>
                  </a:txBody>
                  <a:tcPr marL="7620" marR="7620" marT="7620" marB="0" anchor="ctr"/>
                </a:tc>
                <a:extLst>
                  <a:ext uri="{0D108BD9-81ED-4DB2-BD59-A6C34878D82A}">
                    <a16:rowId xmlns:a16="http://schemas.microsoft.com/office/drawing/2014/main" val="1487206721"/>
                  </a:ext>
                </a:extLst>
              </a:tr>
            </a:tbl>
          </a:graphicData>
        </a:graphic>
      </p:graphicFrame>
      <p:grpSp>
        <p:nvGrpSpPr>
          <p:cNvPr id="60" name="Group 59" descr="Global average 66%">
            <a:extLst>
              <a:ext uri="{FF2B5EF4-FFF2-40B4-BE49-F238E27FC236}">
                <a16:creationId xmlns:a16="http://schemas.microsoft.com/office/drawing/2014/main" id="{2B0627BB-E59D-450B-923E-953009DBCA3F}"/>
              </a:ext>
            </a:extLst>
          </p:cNvPr>
          <p:cNvGrpSpPr/>
          <p:nvPr/>
        </p:nvGrpSpPr>
        <p:grpSpPr>
          <a:xfrm>
            <a:off x="372141" y="714394"/>
            <a:ext cx="2868543" cy="572464"/>
            <a:chOff x="6289421" y="115760"/>
            <a:chExt cx="2868543" cy="572464"/>
          </a:xfrm>
        </p:grpSpPr>
        <p:sp>
          <p:nvSpPr>
            <p:cNvPr id="61" name="TextBox 60">
              <a:extLst>
                <a:ext uri="{FF2B5EF4-FFF2-40B4-BE49-F238E27FC236}">
                  <a16:creationId xmlns:a16="http://schemas.microsoft.com/office/drawing/2014/main" id="{5C4D5D06-E6BD-4E63-9CD2-0D4980FEE48B}"/>
                </a:ext>
              </a:extLst>
            </p:cNvPr>
            <p:cNvSpPr txBox="1"/>
            <p:nvPr/>
          </p:nvSpPr>
          <p:spPr>
            <a:xfrm>
              <a:off x="6500185" y="115760"/>
              <a:ext cx="2657779" cy="572464"/>
            </a:xfrm>
            <a:prstGeom prst="rect">
              <a:avLst/>
            </a:prstGeom>
            <a:noFill/>
          </p:spPr>
          <p:txBody>
            <a:bodyPr wrap="none" lIns="182880" tIns="146304" rIns="182880" bIns="146304" rtlCol="0">
              <a:spAutoFit/>
            </a:bodyPr>
            <a:lstStyle/>
            <a:p>
              <a:pPr>
                <a:lnSpc>
                  <a:spcPct val="90000"/>
                </a:lnSpc>
              </a:pPr>
              <a:r>
                <a:rPr lang="en-US" sz="2000" i="1" dirty="0">
                  <a:solidFill>
                    <a:schemeClr val="bg1"/>
                  </a:solidFill>
                </a:rPr>
                <a:t>Global average: 66%</a:t>
              </a:r>
            </a:p>
          </p:txBody>
        </p:sp>
        <p:pic>
          <p:nvPicPr>
            <p:cNvPr id="62" name="Picture 2">
              <a:extLst>
                <a:ext uri="{FF2B5EF4-FFF2-40B4-BE49-F238E27FC236}">
                  <a16:creationId xmlns:a16="http://schemas.microsoft.com/office/drawing/2014/main" id="{ED2B8CE0-2784-4F9B-B2BA-6C1E614322C3}"/>
                </a:ext>
                <a:ext uri="{C183D7F6-B498-43B3-948B-1728B52AA6E4}">
                  <adec:decorative xmlns:adec="http://schemas.microsoft.com/office/drawing/2017/decorative" val="1"/>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9421" y="249339"/>
              <a:ext cx="274320"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a:extLst>
              <a:ext uri="{FF2B5EF4-FFF2-40B4-BE49-F238E27FC236}">
                <a16:creationId xmlns:a16="http://schemas.microsoft.com/office/drawing/2014/main" id="{5AC3D28B-8CC7-44DF-9C32-0B69BB300ACC}"/>
              </a:ext>
              <a:ext uri="{C183D7F6-B498-43B3-948B-1728B52AA6E4}">
                <adec:decorative xmlns:adec="http://schemas.microsoft.com/office/drawing/2017/decorative" val="1"/>
              </a:ext>
            </a:extLst>
          </p:cNvPr>
          <p:cNvGrpSpPr/>
          <p:nvPr/>
        </p:nvGrpSpPr>
        <p:grpSpPr>
          <a:xfrm>
            <a:off x="6329268" y="3102416"/>
            <a:ext cx="272311" cy="182880"/>
            <a:chOff x="5589971" y="2381459"/>
            <a:chExt cx="272311" cy="182880"/>
          </a:xfrm>
        </p:grpSpPr>
        <p:cxnSp>
          <p:nvCxnSpPr>
            <p:cNvPr id="64" name="Straight Connector 63">
              <a:extLst>
                <a:ext uri="{FF2B5EF4-FFF2-40B4-BE49-F238E27FC236}">
                  <a16:creationId xmlns:a16="http://schemas.microsoft.com/office/drawing/2014/main" id="{B3995A5A-9CA1-4A0A-B25A-E74C32823C50}"/>
                </a:ext>
              </a:extLst>
            </p:cNvPr>
            <p:cNvCxnSpPr>
              <a:cxnSpLocks/>
            </p:cNvCxnSpPr>
            <p:nvPr/>
          </p:nvCxnSpPr>
          <p:spPr>
            <a:xfrm flipV="1">
              <a:off x="5589971" y="2381459"/>
              <a:ext cx="0" cy="18288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CE3DC61-F18C-46CC-B006-E6D30FD526BC}"/>
                </a:ext>
              </a:extLst>
            </p:cNvPr>
            <p:cNvCxnSpPr/>
            <p:nvPr/>
          </p:nvCxnSpPr>
          <p:spPr>
            <a:xfrm>
              <a:off x="5589971" y="2381459"/>
              <a:ext cx="272311"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C3851E31-EA9A-4E87-BB8B-AA489639FD96}"/>
              </a:ext>
              <a:ext uri="{C183D7F6-B498-43B3-948B-1728B52AA6E4}">
                <adec:decorative xmlns:adec="http://schemas.microsoft.com/office/drawing/2017/decorative" val="1"/>
              </a:ext>
            </a:extLst>
          </p:cNvPr>
          <p:cNvGrpSpPr/>
          <p:nvPr/>
        </p:nvGrpSpPr>
        <p:grpSpPr>
          <a:xfrm>
            <a:off x="8282562" y="4225307"/>
            <a:ext cx="421048" cy="253541"/>
            <a:chOff x="6652536" y="3392678"/>
            <a:chExt cx="421048" cy="253541"/>
          </a:xfrm>
          <a:solidFill>
            <a:srgbClr val="0072C6"/>
          </a:solidFill>
        </p:grpSpPr>
        <p:grpSp>
          <p:nvGrpSpPr>
            <p:cNvPr id="67" name="Group 66">
              <a:extLst>
                <a:ext uri="{FF2B5EF4-FFF2-40B4-BE49-F238E27FC236}">
                  <a16:creationId xmlns:a16="http://schemas.microsoft.com/office/drawing/2014/main" id="{ABCBF344-5A12-46D2-9903-93B3888AE930}"/>
                </a:ext>
              </a:extLst>
            </p:cNvPr>
            <p:cNvGrpSpPr/>
            <p:nvPr/>
          </p:nvGrpSpPr>
          <p:grpSpPr>
            <a:xfrm>
              <a:off x="6652536" y="3463339"/>
              <a:ext cx="272311" cy="182880"/>
              <a:chOff x="5660307" y="2381459"/>
              <a:chExt cx="272311" cy="182880"/>
            </a:xfrm>
            <a:grpFill/>
          </p:grpSpPr>
          <p:cxnSp>
            <p:nvCxnSpPr>
              <p:cNvPr id="69" name="Straight Connector 68">
                <a:extLst>
                  <a:ext uri="{FF2B5EF4-FFF2-40B4-BE49-F238E27FC236}">
                    <a16:creationId xmlns:a16="http://schemas.microsoft.com/office/drawing/2014/main" id="{7797869E-8E2B-4687-9368-457DEC67ECCB}"/>
                  </a:ext>
                </a:extLst>
              </p:cNvPr>
              <p:cNvCxnSpPr>
                <a:cxnSpLocks/>
              </p:cNvCxnSpPr>
              <p:nvPr/>
            </p:nvCxnSpPr>
            <p:spPr>
              <a:xfrm flipV="1">
                <a:off x="5660307" y="2381459"/>
                <a:ext cx="0" cy="182880"/>
              </a:xfrm>
              <a:prstGeom prst="line">
                <a:avLst/>
              </a:prstGeom>
              <a:grpFill/>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F69EA48E-53AA-495A-B86F-45B0E1E45E67}"/>
                  </a:ext>
                </a:extLst>
              </p:cNvPr>
              <p:cNvCxnSpPr/>
              <p:nvPr/>
            </p:nvCxnSpPr>
            <p:spPr>
              <a:xfrm>
                <a:off x="5660307" y="2381459"/>
                <a:ext cx="272311" cy="0"/>
              </a:xfrm>
              <a:prstGeom prst="line">
                <a:avLst/>
              </a:prstGeom>
              <a:grpFill/>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68" name="Oval 67">
              <a:extLst>
                <a:ext uri="{FF2B5EF4-FFF2-40B4-BE49-F238E27FC236}">
                  <a16:creationId xmlns:a16="http://schemas.microsoft.com/office/drawing/2014/main" id="{42EA4108-CB23-4C93-81B7-8DE90E843DF0}"/>
                </a:ext>
              </a:extLst>
            </p:cNvPr>
            <p:cNvSpPr>
              <a:spLocks noChangeAspect="1"/>
            </p:cNvSpPr>
            <p:nvPr/>
          </p:nvSpPr>
          <p:spPr bwMode="auto">
            <a:xfrm>
              <a:off x="6936424" y="3392678"/>
              <a:ext cx="137160" cy="137160"/>
            </a:xfrm>
            <a:prstGeom prst="ellipse">
              <a:avLst/>
            </a:prstGeom>
            <a:grp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grpSp>
      <p:grpSp>
        <p:nvGrpSpPr>
          <p:cNvPr id="71" name="Group 70">
            <a:extLst>
              <a:ext uri="{FF2B5EF4-FFF2-40B4-BE49-F238E27FC236}">
                <a16:creationId xmlns:a16="http://schemas.microsoft.com/office/drawing/2014/main" id="{61F97D0D-9646-4B15-832E-7F7BDF20363D}"/>
              </a:ext>
              <a:ext uri="{C183D7F6-B498-43B3-948B-1728B52AA6E4}">
                <adec:decorative xmlns:adec="http://schemas.microsoft.com/office/drawing/2017/decorative" val="1"/>
              </a:ext>
            </a:extLst>
          </p:cNvPr>
          <p:cNvGrpSpPr/>
          <p:nvPr/>
        </p:nvGrpSpPr>
        <p:grpSpPr>
          <a:xfrm>
            <a:off x="10798234" y="3880982"/>
            <a:ext cx="1523534" cy="433965"/>
            <a:chOff x="8762451" y="807801"/>
            <a:chExt cx="2916971" cy="547305"/>
          </a:xfrm>
        </p:grpSpPr>
        <p:sp>
          <p:nvSpPr>
            <p:cNvPr id="72" name="TextBox 71">
              <a:extLst>
                <a:ext uri="{FF2B5EF4-FFF2-40B4-BE49-F238E27FC236}">
                  <a16:creationId xmlns:a16="http://schemas.microsoft.com/office/drawing/2014/main" id="{EAF6D1B9-7AE4-4468-965F-74FE3477041E}"/>
                </a:ext>
              </a:extLst>
            </p:cNvPr>
            <p:cNvSpPr txBox="1"/>
            <p:nvPr/>
          </p:nvSpPr>
          <p:spPr>
            <a:xfrm>
              <a:off x="8955277" y="807801"/>
              <a:ext cx="2724145" cy="547305"/>
            </a:xfrm>
            <a:prstGeom prst="rect">
              <a:avLst/>
            </a:prstGeom>
            <a:noFill/>
          </p:spPr>
          <p:txBody>
            <a:bodyPr wrap="square" lIns="182880" tIns="146304" rIns="182880" bIns="146304" rtlCol="0">
              <a:spAutoFit/>
            </a:bodyPr>
            <a:lstStyle/>
            <a:p>
              <a:pPr>
                <a:lnSpc>
                  <a:spcPct val="90000"/>
                </a:lnSpc>
              </a:pPr>
              <a:r>
                <a:rPr lang="en-US" sz="1000" dirty="0">
                  <a:solidFill>
                    <a:schemeClr val="bg1"/>
                  </a:solidFill>
                </a:rPr>
                <a:t>Above global avg.</a:t>
              </a:r>
            </a:p>
          </p:txBody>
        </p:sp>
        <p:sp>
          <p:nvSpPr>
            <p:cNvPr id="73" name="Rectangle 72">
              <a:extLst>
                <a:ext uri="{FF2B5EF4-FFF2-40B4-BE49-F238E27FC236}">
                  <a16:creationId xmlns:a16="http://schemas.microsoft.com/office/drawing/2014/main" id="{90DDF293-AB2B-4968-A4AD-6C2D3C030AC5}"/>
                </a:ext>
              </a:extLst>
            </p:cNvPr>
            <p:cNvSpPr/>
            <p:nvPr/>
          </p:nvSpPr>
          <p:spPr bwMode="auto">
            <a:xfrm>
              <a:off x="8762451" y="996731"/>
              <a:ext cx="342899" cy="137160"/>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grpSp>
      <p:sp>
        <p:nvSpPr>
          <p:cNvPr id="22" name="Speech Bubble: Rectangle with Corners Rounded 21">
            <a:extLst>
              <a:ext uri="{FF2B5EF4-FFF2-40B4-BE49-F238E27FC236}">
                <a16:creationId xmlns:a16="http://schemas.microsoft.com/office/drawing/2014/main" id="{AFC70A3D-9F21-4FDB-912F-5B909EE07088}"/>
              </a:ext>
            </a:extLst>
          </p:cNvPr>
          <p:cNvSpPr/>
          <p:nvPr/>
        </p:nvSpPr>
        <p:spPr bwMode="auto">
          <a:xfrm>
            <a:off x="5474876" y="365611"/>
            <a:ext cx="2657779" cy="595842"/>
          </a:xfrm>
          <a:prstGeom prst="wedgeRoundRectCallout">
            <a:avLst>
              <a:gd name="adj1" fmla="val 44785"/>
              <a:gd name="adj2" fmla="val -11495"/>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100" dirty="0">
                <a:solidFill>
                  <a:schemeClr val="tx1"/>
                </a:solidFill>
                <a:ea typeface="Segoe UI" pitchFamily="34" charset="0"/>
                <a:cs typeface="Segoe UI" pitchFamily="34" charset="0"/>
              </a:rPr>
              <a:t>Family &amp; friends as a source of risks Pain – % moderate to severe</a:t>
            </a:r>
          </a:p>
          <a:p>
            <a:pPr defTabSz="932472" fontAlgn="base">
              <a:lnSpc>
                <a:spcPct val="90000"/>
              </a:lnSpc>
              <a:spcBef>
                <a:spcPct val="0"/>
              </a:spcBef>
              <a:spcAft>
                <a:spcPct val="0"/>
              </a:spcAft>
            </a:pPr>
            <a:r>
              <a:rPr lang="en-US" sz="1100" dirty="0">
                <a:solidFill>
                  <a:schemeClr val="tx1"/>
                </a:solidFill>
                <a:ea typeface="Segoe UI" pitchFamily="34" charset="0"/>
                <a:cs typeface="Segoe UI" pitchFamily="34" charset="0"/>
              </a:rPr>
              <a:t>Worry - % risk will happen again</a:t>
            </a:r>
          </a:p>
        </p:txBody>
      </p:sp>
      <p:cxnSp>
        <p:nvCxnSpPr>
          <p:cNvPr id="25" name="Connector: Curved 24">
            <a:extLst>
              <a:ext uri="{FF2B5EF4-FFF2-40B4-BE49-F238E27FC236}">
                <a16:creationId xmlns:a16="http://schemas.microsoft.com/office/drawing/2014/main" id="{F5D7332F-9DB7-4D25-AE43-277AB1986588}"/>
              </a:ext>
              <a:ext uri="{C183D7F6-B498-43B3-948B-1728B52AA6E4}">
                <adec:decorative xmlns:adec="http://schemas.microsoft.com/office/drawing/2017/decorative" val="1"/>
              </a:ext>
            </a:extLst>
          </p:cNvPr>
          <p:cNvCxnSpPr>
            <a:cxnSpLocks/>
            <a:stCxn id="22" idx="0"/>
            <a:endCxn id="58" idx="0"/>
          </p:cNvCxnSpPr>
          <p:nvPr/>
        </p:nvCxnSpPr>
        <p:spPr>
          <a:xfrm rot="16200000" flipH="1">
            <a:off x="8453818" y="-1284442"/>
            <a:ext cx="90341" cy="3390446"/>
          </a:xfrm>
          <a:prstGeom prst="curvedConnector3">
            <a:avLst>
              <a:gd name="adj1" fmla="val -25304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A6724975-AB1A-4B09-90C1-12A598881C26}"/>
              </a:ext>
              <a:ext uri="{C183D7F6-B498-43B3-948B-1728B52AA6E4}">
                <adec:decorative xmlns:adec="http://schemas.microsoft.com/office/drawing/2017/decorative" val="1"/>
              </a:ext>
            </a:extLst>
          </p:cNvPr>
          <p:cNvSpPr/>
          <p:nvPr/>
        </p:nvSpPr>
        <p:spPr bwMode="auto">
          <a:xfrm>
            <a:off x="9491135" y="1283185"/>
            <a:ext cx="637605" cy="1082256"/>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7093621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lumMod val="75000"/>
                    <a:lumOff val="25000"/>
                  </a:schemeClr>
                </a:solidFill>
              </a:rPr>
              <a:t>Agenda</a:t>
            </a:r>
          </a:p>
        </p:txBody>
      </p:sp>
      <p:sp>
        <p:nvSpPr>
          <p:cNvPr id="4" name="Slide Number Placeholder 3"/>
          <p:cNvSpPr>
            <a:spLocks noGrp="1"/>
          </p:cNvSpPr>
          <p:nvPr>
            <p:ph type="sldNum" sz="quarter" idx="4"/>
          </p:nvPr>
        </p:nvSpPr>
        <p:spPr/>
        <p:txBody>
          <a:bodyPr/>
          <a:lstStyle/>
          <a:p>
            <a:fld id="{7EFC24D6-DB8F-6B44-BA5A-9BEC68C15CAA}" type="slidenum">
              <a:rPr lang="en-US" smtClean="0"/>
              <a:pPr/>
              <a:t>2</a:t>
            </a:fld>
            <a:endParaRPr lang="en-US" dirty="0"/>
          </a:p>
        </p:txBody>
      </p:sp>
      <p:sp>
        <p:nvSpPr>
          <p:cNvPr id="6" name="Text Placeholder 5"/>
          <p:cNvSpPr>
            <a:spLocks noGrp="1"/>
          </p:cNvSpPr>
          <p:nvPr>
            <p:ph type="body" sz="quarter" idx="10"/>
          </p:nvPr>
        </p:nvSpPr>
        <p:spPr>
          <a:xfrm>
            <a:off x="2164175" y="2311786"/>
            <a:ext cx="8904288" cy="627864"/>
          </a:xfrm>
        </p:spPr>
        <p:txBody>
          <a:bodyPr/>
          <a:lstStyle/>
          <a:p>
            <a:r>
              <a:rPr lang="en-US" sz="3200" dirty="0">
                <a:solidFill>
                  <a:schemeClr val="tx1">
                    <a:lumMod val="50000"/>
                  </a:schemeClr>
                </a:solidFill>
              </a:rPr>
              <a:t>Themes for 2018</a:t>
            </a:r>
          </a:p>
        </p:txBody>
      </p:sp>
      <p:sp>
        <p:nvSpPr>
          <p:cNvPr id="19" name="Text Placeholder 5"/>
          <p:cNvSpPr txBox="1">
            <a:spLocks/>
          </p:cNvSpPr>
          <p:nvPr/>
        </p:nvSpPr>
        <p:spPr>
          <a:xfrm>
            <a:off x="2164175" y="3075556"/>
            <a:ext cx="8904288" cy="6278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solidFill>
                  <a:srgbClr val="000000"/>
                </a:soli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rgbClr val="000000"/>
                </a:soli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solidFill>
                  <a:schemeClr val="tx1">
                    <a:lumMod val="50000"/>
                  </a:schemeClr>
                </a:solidFill>
              </a:rPr>
              <a:t>Evolution of the Study</a:t>
            </a:r>
          </a:p>
        </p:txBody>
      </p:sp>
      <p:sp>
        <p:nvSpPr>
          <p:cNvPr id="34" name="Text Placeholder 5"/>
          <p:cNvSpPr txBox="1">
            <a:spLocks/>
          </p:cNvSpPr>
          <p:nvPr/>
        </p:nvSpPr>
        <p:spPr>
          <a:xfrm>
            <a:off x="2164175" y="3867101"/>
            <a:ext cx="8904288" cy="6278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solidFill>
                  <a:srgbClr val="000000"/>
                </a:soli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rgbClr val="000000"/>
                </a:soli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solidFill>
                  <a:schemeClr val="tx1">
                    <a:lumMod val="50000"/>
                  </a:schemeClr>
                </a:solidFill>
              </a:rPr>
              <a:t>The Risk Landscape</a:t>
            </a:r>
          </a:p>
        </p:txBody>
      </p:sp>
      <p:sp>
        <p:nvSpPr>
          <p:cNvPr id="33" name="Text Placeholder 5">
            <a:extLst>
              <a:ext uri="{FF2B5EF4-FFF2-40B4-BE49-F238E27FC236}">
                <a16:creationId xmlns:a16="http://schemas.microsoft.com/office/drawing/2014/main" id="{5383B893-74A1-4C13-BE55-4E724DD81F8A}"/>
              </a:ext>
            </a:extLst>
          </p:cNvPr>
          <p:cNvSpPr txBox="1">
            <a:spLocks/>
          </p:cNvSpPr>
          <p:nvPr/>
        </p:nvSpPr>
        <p:spPr>
          <a:xfrm>
            <a:off x="2164175" y="5380892"/>
            <a:ext cx="8904288" cy="6278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solidFill>
                  <a:srgbClr val="000000"/>
                </a:soli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rgbClr val="000000"/>
                </a:soli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solidFill>
                  <a:schemeClr val="tx1">
                    <a:lumMod val="50000"/>
                  </a:schemeClr>
                </a:solidFill>
              </a:rPr>
              <a:t>The Pain of Online Risks</a:t>
            </a:r>
          </a:p>
        </p:txBody>
      </p:sp>
      <p:sp>
        <p:nvSpPr>
          <p:cNvPr id="46" name="Text Placeholder 5">
            <a:extLst>
              <a:ext uri="{FF2B5EF4-FFF2-40B4-BE49-F238E27FC236}">
                <a16:creationId xmlns:a16="http://schemas.microsoft.com/office/drawing/2014/main" id="{46C59D4F-821D-49B3-A79E-6DAF9FC54A7D}"/>
              </a:ext>
            </a:extLst>
          </p:cNvPr>
          <p:cNvSpPr txBox="1">
            <a:spLocks/>
          </p:cNvSpPr>
          <p:nvPr/>
        </p:nvSpPr>
        <p:spPr>
          <a:xfrm>
            <a:off x="2164175" y="4607460"/>
            <a:ext cx="8904288" cy="6278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solidFill>
                  <a:srgbClr val="000000"/>
                </a:soli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rgbClr val="000000"/>
                </a:soli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solidFill>
                  <a:schemeClr val="tx1">
                    <a:lumMod val="50000"/>
                  </a:schemeClr>
                </a:solidFill>
              </a:rPr>
              <a:t>Anonymity &amp; Familiarity of Perpetrators</a:t>
            </a:r>
          </a:p>
        </p:txBody>
      </p:sp>
      <p:sp>
        <p:nvSpPr>
          <p:cNvPr id="52" name="Text Placeholder 5">
            <a:extLst>
              <a:ext uri="{FF2B5EF4-FFF2-40B4-BE49-F238E27FC236}">
                <a16:creationId xmlns:a16="http://schemas.microsoft.com/office/drawing/2014/main" id="{01C2ADB0-E694-4971-8C7D-AF919FD65697}"/>
              </a:ext>
            </a:extLst>
          </p:cNvPr>
          <p:cNvSpPr txBox="1">
            <a:spLocks/>
          </p:cNvSpPr>
          <p:nvPr/>
        </p:nvSpPr>
        <p:spPr>
          <a:xfrm>
            <a:off x="2164175" y="1560764"/>
            <a:ext cx="8904288" cy="627864"/>
          </a:xfrm>
          <a:prstGeom prst="rect">
            <a:avLst/>
          </a:prstGeom>
        </p:spPr>
        <p:txBody>
          <a:bodyPr vert="horz" wrap="square" lIns="146304" tIns="91440" rIns="146304" bIns="91440" rtlCol="0">
            <a:spAutoFit/>
          </a:bodyPr>
          <a:lstStyle>
            <a:lvl1pPr marL="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4000" kern="1200" spc="0" baseline="0">
                <a:solidFill>
                  <a:schemeClr val="tx2"/>
                </a:solidFill>
                <a:latin typeface="+mj-lt"/>
                <a:ea typeface="+mn-ea"/>
                <a:cs typeface="+mn-cs"/>
              </a:defRPr>
            </a:lvl1pPr>
            <a:lvl2pPr marL="0" marR="0" indent="0" algn="l" defTabSz="932742" rtl="0" eaLnBrk="1" fontAlgn="auto" latinLnBrk="0" hangingPunct="1">
              <a:lnSpc>
                <a:spcPct val="90000"/>
              </a:lnSpc>
              <a:spcBef>
                <a:spcPct val="20000"/>
              </a:spcBef>
              <a:spcAft>
                <a:spcPts val="0"/>
              </a:spcAft>
              <a:buClrTx/>
              <a:buSzPct val="90000"/>
              <a:buFontTx/>
              <a:buNone/>
              <a:tabLst/>
              <a:defRPr sz="2000" kern="1200" spc="0" baseline="0">
                <a:solidFill>
                  <a:srgbClr val="000000"/>
                </a:solidFill>
                <a:latin typeface="+mn-lt"/>
                <a:ea typeface="+mn-ea"/>
                <a:cs typeface="+mn-cs"/>
              </a:defRPr>
            </a:lvl2pPr>
            <a:lvl3pPr marL="2286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2000" kern="1200" spc="0" baseline="0">
                <a:solidFill>
                  <a:srgbClr val="000000"/>
                </a:solidFill>
                <a:latin typeface="+mn-lt"/>
                <a:ea typeface="+mn-ea"/>
                <a:cs typeface="+mn-cs"/>
              </a:defRPr>
            </a:lvl3pPr>
            <a:lvl4pPr marL="4572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4pPr>
            <a:lvl5pPr marL="685800" marR="0" indent="0" algn="l" defTabSz="932742" rtl="0" eaLnBrk="1" fontAlgn="auto" latinLnBrk="0" hangingPunct="1">
              <a:lnSpc>
                <a:spcPct val="90000"/>
              </a:lnSpc>
              <a:spcBef>
                <a:spcPct val="20000"/>
              </a:spcBef>
              <a:spcAft>
                <a:spcPts val="0"/>
              </a:spcAft>
              <a:buClrTx/>
              <a:buSzPct val="90000"/>
              <a:buFont typeface="Arial" pitchFamily="34" charset="0"/>
              <a:buNone/>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solidFill>
                  <a:schemeClr val="tx1">
                    <a:lumMod val="50000"/>
                  </a:schemeClr>
                </a:solidFill>
              </a:rPr>
              <a:t>Study Overview</a:t>
            </a:r>
          </a:p>
        </p:txBody>
      </p:sp>
      <p:grpSp>
        <p:nvGrpSpPr>
          <p:cNvPr id="40" name="Group 39">
            <a:extLst>
              <a:ext uri="{FF2B5EF4-FFF2-40B4-BE49-F238E27FC236}">
                <a16:creationId xmlns:a16="http://schemas.microsoft.com/office/drawing/2014/main" id="{BED39CB4-F134-4D63-80C7-6A99FCBD3625}"/>
              </a:ext>
              <a:ext uri="{C183D7F6-B498-43B3-948B-1728B52AA6E4}">
                <adec:decorative xmlns:adec="http://schemas.microsoft.com/office/drawing/2017/decorative" val="1"/>
              </a:ext>
            </a:extLst>
          </p:cNvPr>
          <p:cNvGrpSpPr>
            <a:grpSpLocks noChangeAspect="1"/>
          </p:cNvGrpSpPr>
          <p:nvPr/>
        </p:nvGrpSpPr>
        <p:grpSpPr>
          <a:xfrm>
            <a:off x="0" y="1484660"/>
            <a:ext cx="2042160" cy="731520"/>
            <a:chOff x="0" y="1405934"/>
            <a:chExt cx="2552702" cy="914401"/>
          </a:xfrm>
        </p:grpSpPr>
        <p:sp>
          <p:nvSpPr>
            <p:cNvPr id="41" name="Rectangle 40">
              <a:extLst>
                <a:ext uri="{FF2B5EF4-FFF2-40B4-BE49-F238E27FC236}">
                  <a16:creationId xmlns:a16="http://schemas.microsoft.com/office/drawing/2014/main" id="{77090BBD-C588-4951-8E4C-00F2983DDF2E}"/>
                </a:ext>
              </a:extLst>
            </p:cNvPr>
            <p:cNvSpPr/>
            <p:nvPr/>
          </p:nvSpPr>
          <p:spPr bwMode="gray">
            <a:xfrm>
              <a:off x="0" y="1405934"/>
              <a:ext cx="2552702" cy="914401"/>
            </a:xfrm>
            <a:prstGeom prst="rect">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endParaRPr lang="en-US" sz="1400" b="0" dirty="0">
                <a:solidFill>
                  <a:schemeClr val="tx1"/>
                </a:solidFill>
              </a:endParaRPr>
            </a:p>
          </p:txBody>
        </p:sp>
        <p:grpSp>
          <p:nvGrpSpPr>
            <p:cNvPr id="42" name="Group 41">
              <a:extLst>
                <a:ext uri="{FF2B5EF4-FFF2-40B4-BE49-F238E27FC236}">
                  <a16:creationId xmlns:a16="http://schemas.microsoft.com/office/drawing/2014/main" id="{9F8BA235-F536-4BF1-95A8-2F47A6A93C7F}"/>
                </a:ext>
              </a:extLst>
            </p:cNvPr>
            <p:cNvGrpSpPr/>
            <p:nvPr/>
          </p:nvGrpSpPr>
          <p:grpSpPr>
            <a:xfrm>
              <a:off x="1771984" y="1556400"/>
              <a:ext cx="612648" cy="613468"/>
              <a:chOff x="1684566" y="1556400"/>
              <a:chExt cx="612648" cy="613467"/>
            </a:xfrm>
          </p:grpSpPr>
          <p:sp>
            <p:nvSpPr>
              <p:cNvPr id="43" name="Oval 42">
                <a:extLst>
                  <a:ext uri="{FF2B5EF4-FFF2-40B4-BE49-F238E27FC236}">
                    <a16:creationId xmlns:a16="http://schemas.microsoft.com/office/drawing/2014/main" id="{E3635E5B-8449-4CCC-8AB9-24856B85E083}"/>
                  </a:ext>
                </a:extLst>
              </p:cNvPr>
              <p:cNvSpPr/>
              <p:nvPr/>
            </p:nvSpPr>
            <p:spPr bwMode="auto">
              <a:xfrm>
                <a:off x="1684566" y="1556400"/>
                <a:ext cx="612648" cy="613467"/>
              </a:xfrm>
              <a:prstGeom prst="ellipse">
                <a:avLst/>
              </a:prstGeom>
              <a:solidFill>
                <a:srgbClr val="FFB900"/>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44" name="Straight Arrow Connector 43">
                <a:extLst>
                  <a:ext uri="{FF2B5EF4-FFF2-40B4-BE49-F238E27FC236}">
                    <a16:creationId xmlns:a16="http://schemas.microsoft.com/office/drawing/2014/main" id="{6568AFD4-7AD4-4F4E-B59D-048B1D406FF8}"/>
                  </a:ext>
                </a:extLst>
              </p:cNvPr>
              <p:cNvCxnSpPr/>
              <p:nvPr/>
            </p:nvCxnSpPr>
            <p:spPr>
              <a:xfrm>
                <a:off x="1838325" y="1863133"/>
                <a:ext cx="34194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45" name="Group 44">
            <a:extLst>
              <a:ext uri="{FF2B5EF4-FFF2-40B4-BE49-F238E27FC236}">
                <a16:creationId xmlns:a16="http://schemas.microsoft.com/office/drawing/2014/main" id="{F23922C8-7019-4563-8927-95EEBA71DE7E}"/>
              </a:ext>
              <a:ext uri="{C183D7F6-B498-43B3-948B-1728B52AA6E4}">
                <adec:decorative xmlns:adec="http://schemas.microsoft.com/office/drawing/2017/decorative" val="1"/>
              </a:ext>
            </a:extLst>
          </p:cNvPr>
          <p:cNvGrpSpPr>
            <a:grpSpLocks noChangeAspect="1"/>
          </p:cNvGrpSpPr>
          <p:nvPr/>
        </p:nvGrpSpPr>
        <p:grpSpPr>
          <a:xfrm>
            <a:off x="-992" y="2250928"/>
            <a:ext cx="2042160" cy="731520"/>
            <a:chOff x="0" y="1405934"/>
            <a:chExt cx="2552702" cy="914401"/>
          </a:xfrm>
        </p:grpSpPr>
        <p:sp>
          <p:nvSpPr>
            <p:cNvPr id="62" name="Rectangle 61">
              <a:extLst>
                <a:ext uri="{FF2B5EF4-FFF2-40B4-BE49-F238E27FC236}">
                  <a16:creationId xmlns:a16="http://schemas.microsoft.com/office/drawing/2014/main" id="{D47B8ED6-A740-4E59-A71B-D2BFBA3BCA5D}"/>
                </a:ext>
              </a:extLst>
            </p:cNvPr>
            <p:cNvSpPr/>
            <p:nvPr/>
          </p:nvSpPr>
          <p:spPr bwMode="gray">
            <a:xfrm>
              <a:off x="0" y="1405934"/>
              <a:ext cx="2552702" cy="914401"/>
            </a:xfrm>
            <a:prstGeom prst="rect">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endParaRPr lang="en-US" sz="1400" b="0" dirty="0">
                <a:solidFill>
                  <a:schemeClr val="tx1"/>
                </a:solidFill>
              </a:endParaRPr>
            </a:p>
          </p:txBody>
        </p:sp>
        <p:grpSp>
          <p:nvGrpSpPr>
            <p:cNvPr id="63" name="Group 62">
              <a:extLst>
                <a:ext uri="{FF2B5EF4-FFF2-40B4-BE49-F238E27FC236}">
                  <a16:creationId xmlns:a16="http://schemas.microsoft.com/office/drawing/2014/main" id="{D9D7766A-0487-4F97-9CED-F2EEA9C3FFDA}"/>
                </a:ext>
              </a:extLst>
            </p:cNvPr>
            <p:cNvGrpSpPr/>
            <p:nvPr/>
          </p:nvGrpSpPr>
          <p:grpSpPr>
            <a:xfrm>
              <a:off x="1771984" y="1556400"/>
              <a:ext cx="612648" cy="613468"/>
              <a:chOff x="1684566" y="1556400"/>
              <a:chExt cx="612648" cy="613467"/>
            </a:xfrm>
          </p:grpSpPr>
          <p:sp>
            <p:nvSpPr>
              <p:cNvPr id="64" name="Oval 63">
                <a:extLst>
                  <a:ext uri="{FF2B5EF4-FFF2-40B4-BE49-F238E27FC236}">
                    <a16:creationId xmlns:a16="http://schemas.microsoft.com/office/drawing/2014/main" id="{DF030429-CFEF-4E9E-A859-BCB0491B530F}"/>
                  </a:ext>
                </a:extLst>
              </p:cNvPr>
              <p:cNvSpPr/>
              <p:nvPr/>
            </p:nvSpPr>
            <p:spPr bwMode="auto">
              <a:xfrm>
                <a:off x="1684566" y="1556400"/>
                <a:ext cx="612648" cy="613467"/>
              </a:xfrm>
              <a:prstGeom prst="ellipse">
                <a:avLst/>
              </a:prstGeom>
              <a:solidFill>
                <a:srgbClr val="FFB900"/>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65" name="Straight Arrow Connector 64">
                <a:extLst>
                  <a:ext uri="{FF2B5EF4-FFF2-40B4-BE49-F238E27FC236}">
                    <a16:creationId xmlns:a16="http://schemas.microsoft.com/office/drawing/2014/main" id="{C72554BB-497E-45DA-827A-08DB9FA5C7BD}"/>
                  </a:ext>
                </a:extLst>
              </p:cNvPr>
              <p:cNvCxnSpPr/>
              <p:nvPr/>
            </p:nvCxnSpPr>
            <p:spPr>
              <a:xfrm>
                <a:off x="1838325" y="1863133"/>
                <a:ext cx="34194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53" name="Group 52">
            <a:extLst>
              <a:ext uri="{FF2B5EF4-FFF2-40B4-BE49-F238E27FC236}">
                <a16:creationId xmlns:a16="http://schemas.microsoft.com/office/drawing/2014/main" id="{3B2F80E3-B40B-4E65-831A-038339166536}"/>
              </a:ext>
              <a:ext uri="{C183D7F6-B498-43B3-948B-1728B52AA6E4}">
                <adec:decorative xmlns:adec="http://schemas.microsoft.com/office/drawing/2017/decorative" val="1"/>
              </a:ext>
            </a:extLst>
          </p:cNvPr>
          <p:cNvGrpSpPr>
            <a:grpSpLocks noChangeAspect="1"/>
          </p:cNvGrpSpPr>
          <p:nvPr/>
        </p:nvGrpSpPr>
        <p:grpSpPr>
          <a:xfrm>
            <a:off x="992" y="3023728"/>
            <a:ext cx="2042160" cy="731520"/>
            <a:chOff x="0" y="1405934"/>
            <a:chExt cx="2552702" cy="914401"/>
          </a:xfrm>
        </p:grpSpPr>
        <p:sp>
          <p:nvSpPr>
            <p:cNvPr id="54" name="Rectangle 53">
              <a:extLst>
                <a:ext uri="{FF2B5EF4-FFF2-40B4-BE49-F238E27FC236}">
                  <a16:creationId xmlns:a16="http://schemas.microsoft.com/office/drawing/2014/main" id="{7224C44F-F8BB-4CF0-8E4A-BE8C39AB1FE5}"/>
                </a:ext>
              </a:extLst>
            </p:cNvPr>
            <p:cNvSpPr/>
            <p:nvPr/>
          </p:nvSpPr>
          <p:spPr bwMode="gray">
            <a:xfrm>
              <a:off x="0" y="1405934"/>
              <a:ext cx="2552702" cy="914401"/>
            </a:xfrm>
            <a:prstGeom prst="rect">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endParaRPr lang="en-US" sz="1400" b="0" dirty="0">
                <a:solidFill>
                  <a:schemeClr val="tx1"/>
                </a:solidFill>
              </a:endParaRPr>
            </a:p>
          </p:txBody>
        </p:sp>
        <p:grpSp>
          <p:nvGrpSpPr>
            <p:cNvPr id="55" name="Group 54">
              <a:extLst>
                <a:ext uri="{FF2B5EF4-FFF2-40B4-BE49-F238E27FC236}">
                  <a16:creationId xmlns:a16="http://schemas.microsoft.com/office/drawing/2014/main" id="{0B413E74-75CF-447F-90B9-3B364AA2EDA8}"/>
                </a:ext>
              </a:extLst>
            </p:cNvPr>
            <p:cNvGrpSpPr/>
            <p:nvPr/>
          </p:nvGrpSpPr>
          <p:grpSpPr>
            <a:xfrm>
              <a:off x="1771984" y="1556400"/>
              <a:ext cx="612648" cy="613468"/>
              <a:chOff x="1684566" y="1556400"/>
              <a:chExt cx="612648" cy="613467"/>
            </a:xfrm>
          </p:grpSpPr>
          <p:sp>
            <p:nvSpPr>
              <p:cNvPr id="56" name="Oval 55">
                <a:extLst>
                  <a:ext uri="{FF2B5EF4-FFF2-40B4-BE49-F238E27FC236}">
                    <a16:creationId xmlns:a16="http://schemas.microsoft.com/office/drawing/2014/main" id="{3E8DC8A0-6ABE-4B75-8E35-C4CA832CE804}"/>
                  </a:ext>
                </a:extLst>
              </p:cNvPr>
              <p:cNvSpPr/>
              <p:nvPr/>
            </p:nvSpPr>
            <p:spPr bwMode="auto">
              <a:xfrm>
                <a:off x="1684566" y="1556400"/>
                <a:ext cx="612648" cy="613467"/>
              </a:xfrm>
              <a:prstGeom prst="ellipse">
                <a:avLst/>
              </a:prstGeom>
              <a:solidFill>
                <a:srgbClr val="FFB900"/>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57" name="Straight Arrow Connector 56">
                <a:extLst>
                  <a:ext uri="{FF2B5EF4-FFF2-40B4-BE49-F238E27FC236}">
                    <a16:creationId xmlns:a16="http://schemas.microsoft.com/office/drawing/2014/main" id="{7A335AD7-D7E9-46EA-964F-D43FC6372A49}"/>
                  </a:ext>
                </a:extLst>
              </p:cNvPr>
              <p:cNvCxnSpPr/>
              <p:nvPr/>
            </p:nvCxnSpPr>
            <p:spPr>
              <a:xfrm>
                <a:off x="1838325" y="1863133"/>
                <a:ext cx="34194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58" name="Group 57">
            <a:extLst>
              <a:ext uri="{FF2B5EF4-FFF2-40B4-BE49-F238E27FC236}">
                <a16:creationId xmlns:a16="http://schemas.microsoft.com/office/drawing/2014/main" id="{BA04EB3B-B935-43AB-ADBF-B563D0719ED4}"/>
              </a:ext>
              <a:ext uri="{C183D7F6-B498-43B3-948B-1728B52AA6E4}">
                <adec:decorative xmlns:adec="http://schemas.microsoft.com/office/drawing/2017/decorative" val="1"/>
              </a:ext>
            </a:extLst>
          </p:cNvPr>
          <p:cNvGrpSpPr>
            <a:grpSpLocks noChangeAspect="1"/>
          </p:cNvGrpSpPr>
          <p:nvPr/>
        </p:nvGrpSpPr>
        <p:grpSpPr>
          <a:xfrm>
            <a:off x="0" y="3789996"/>
            <a:ext cx="2042160" cy="731520"/>
            <a:chOff x="0" y="1405935"/>
            <a:chExt cx="2552702" cy="914401"/>
          </a:xfrm>
        </p:grpSpPr>
        <p:sp>
          <p:nvSpPr>
            <p:cNvPr id="59" name="Rectangle 58">
              <a:extLst>
                <a:ext uri="{FF2B5EF4-FFF2-40B4-BE49-F238E27FC236}">
                  <a16:creationId xmlns:a16="http://schemas.microsoft.com/office/drawing/2014/main" id="{79E99D94-F431-45BE-87E2-2DED93FEBFFF}"/>
                </a:ext>
              </a:extLst>
            </p:cNvPr>
            <p:cNvSpPr/>
            <p:nvPr/>
          </p:nvSpPr>
          <p:spPr bwMode="gray">
            <a:xfrm>
              <a:off x="0" y="1405935"/>
              <a:ext cx="2552702" cy="914401"/>
            </a:xfrm>
            <a:prstGeom prst="rect">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endParaRPr lang="en-US" sz="1400" b="0" dirty="0">
                <a:solidFill>
                  <a:schemeClr val="tx1"/>
                </a:solidFill>
              </a:endParaRPr>
            </a:p>
          </p:txBody>
        </p:sp>
        <p:grpSp>
          <p:nvGrpSpPr>
            <p:cNvPr id="60" name="Group 59">
              <a:extLst>
                <a:ext uri="{FF2B5EF4-FFF2-40B4-BE49-F238E27FC236}">
                  <a16:creationId xmlns:a16="http://schemas.microsoft.com/office/drawing/2014/main" id="{B6768A51-F2AF-492B-862E-E423462D0EF1}"/>
                </a:ext>
              </a:extLst>
            </p:cNvPr>
            <p:cNvGrpSpPr/>
            <p:nvPr/>
          </p:nvGrpSpPr>
          <p:grpSpPr>
            <a:xfrm>
              <a:off x="1771984" y="1556401"/>
              <a:ext cx="612648" cy="613468"/>
              <a:chOff x="1684566" y="1556400"/>
              <a:chExt cx="612648" cy="613467"/>
            </a:xfrm>
          </p:grpSpPr>
          <p:sp>
            <p:nvSpPr>
              <p:cNvPr id="61" name="Oval 60">
                <a:extLst>
                  <a:ext uri="{FF2B5EF4-FFF2-40B4-BE49-F238E27FC236}">
                    <a16:creationId xmlns:a16="http://schemas.microsoft.com/office/drawing/2014/main" id="{35067203-C9AB-4AF7-A510-6E639AF21FB9}"/>
                  </a:ext>
                </a:extLst>
              </p:cNvPr>
              <p:cNvSpPr/>
              <p:nvPr/>
            </p:nvSpPr>
            <p:spPr bwMode="auto">
              <a:xfrm>
                <a:off x="1684566" y="1556400"/>
                <a:ext cx="612648" cy="613467"/>
              </a:xfrm>
              <a:prstGeom prst="ellipse">
                <a:avLst/>
              </a:prstGeom>
              <a:solidFill>
                <a:srgbClr val="FFB900"/>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76" name="Straight Arrow Connector 75">
                <a:extLst>
                  <a:ext uri="{FF2B5EF4-FFF2-40B4-BE49-F238E27FC236}">
                    <a16:creationId xmlns:a16="http://schemas.microsoft.com/office/drawing/2014/main" id="{A38C2953-C141-4B80-B616-E9254307A5EB}"/>
                  </a:ext>
                </a:extLst>
              </p:cNvPr>
              <p:cNvCxnSpPr/>
              <p:nvPr/>
            </p:nvCxnSpPr>
            <p:spPr>
              <a:xfrm>
                <a:off x="1838325" y="1863133"/>
                <a:ext cx="34194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77" name="Group 76">
            <a:extLst>
              <a:ext uri="{FF2B5EF4-FFF2-40B4-BE49-F238E27FC236}">
                <a16:creationId xmlns:a16="http://schemas.microsoft.com/office/drawing/2014/main" id="{B0CBD969-00FB-41D3-B100-39E6EE05AE40}"/>
              </a:ext>
              <a:ext uri="{C183D7F6-B498-43B3-948B-1728B52AA6E4}">
                <adec:decorative xmlns:adec="http://schemas.microsoft.com/office/drawing/2017/decorative" val="1"/>
              </a:ext>
            </a:extLst>
          </p:cNvPr>
          <p:cNvGrpSpPr>
            <a:grpSpLocks noChangeAspect="1"/>
          </p:cNvGrpSpPr>
          <p:nvPr/>
        </p:nvGrpSpPr>
        <p:grpSpPr>
          <a:xfrm>
            <a:off x="992" y="4562796"/>
            <a:ext cx="2042160" cy="731520"/>
            <a:chOff x="0" y="1405935"/>
            <a:chExt cx="2552702" cy="914401"/>
          </a:xfrm>
        </p:grpSpPr>
        <p:sp>
          <p:nvSpPr>
            <p:cNvPr id="78" name="Rectangle 77">
              <a:extLst>
                <a:ext uri="{FF2B5EF4-FFF2-40B4-BE49-F238E27FC236}">
                  <a16:creationId xmlns:a16="http://schemas.microsoft.com/office/drawing/2014/main" id="{6C7E9F05-BDD9-4F12-8D5C-EA3D02B79B0E}"/>
                </a:ext>
              </a:extLst>
            </p:cNvPr>
            <p:cNvSpPr/>
            <p:nvPr/>
          </p:nvSpPr>
          <p:spPr bwMode="gray">
            <a:xfrm>
              <a:off x="0" y="1405935"/>
              <a:ext cx="2552702" cy="914401"/>
            </a:xfrm>
            <a:prstGeom prst="rect">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endParaRPr lang="en-US" sz="1400" b="0" dirty="0">
                <a:solidFill>
                  <a:schemeClr val="tx1"/>
                </a:solidFill>
              </a:endParaRPr>
            </a:p>
          </p:txBody>
        </p:sp>
        <p:grpSp>
          <p:nvGrpSpPr>
            <p:cNvPr id="79" name="Group 78">
              <a:extLst>
                <a:ext uri="{FF2B5EF4-FFF2-40B4-BE49-F238E27FC236}">
                  <a16:creationId xmlns:a16="http://schemas.microsoft.com/office/drawing/2014/main" id="{E74B420A-93CB-4EE2-86C2-62611515634E}"/>
                </a:ext>
              </a:extLst>
            </p:cNvPr>
            <p:cNvGrpSpPr/>
            <p:nvPr/>
          </p:nvGrpSpPr>
          <p:grpSpPr>
            <a:xfrm>
              <a:off x="1771984" y="1556401"/>
              <a:ext cx="612648" cy="613468"/>
              <a:chOff x="1684566" y="1556400"/>
              <a:chExt cx="612648" cy="613467"/>
            </a:xfrm>
          </p:grpSpPr>
          <p:sp>
            <p:nvSpPr>
              <p:cNvPr id="80" name="Oval 79">
                <a:extLst>
                  <a:ext uri="{FF2B5EF4-FFF2-40B4-BE49-F238E27FC236}">
                    <a16:creationId xmlns:a16="http://schemas.microsoft.com/office/drawing/2014/main" id="{D6DC26F1-4804-4F46-93B3-32B2AE8D0ABD}"/>
                  </a:ext>
                </a:extLst>
              </p:cNvPr>
              <p:cNvSpPr/>
              <p:nvPr/>
            </p:nvSpPr>
            <p:spPr bwMode="auto">
              <a:xfrm>
                <a:off x="1684566" y="1556400"/>
                <a:ext cx="612648" cy="613467"/>
              </a:xfrm>
              <a:prstGeom prst="ellipse">
                <a:avLst/>
              </a:prstGeom>
              <a:solidFill>
                <a:srgbClr val="FFB900"/>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81" name="Straight Arrow Connector 80">
                <a:extLst>
                  <a:ext uri="{FF2B5EF4-FFF2-40B4-BE49-F238E27FC236}">
                    <a16:creationId xmlns:a16="http://schemas.microsoft.com/office/drawing/2014/main" id="{3A215BFD-CD64-4216-A35F-33C6827D4FED}"/>
                  </a:ext>
                </a:extLst>
              </p:cNvPr>
              <p:cNvCxnSpPr/>
              <p:nvPr/>
            </p:nvCxnSpPr>
            <p:spPr>
              <a:xfrm>
                <a:off x="1838325" y="1863133"/>
                <a:ext cx="34194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82" name="Group 81">
            <a:extLst>
              <a:ext uri="{FF2B5EF4-FFF2-40B4-BE49-F238E27FC236}">
                <a16:creationId xmlns:a16="http://schemas.microsoft.com/office/drawing/2014/main" id="{9BF9F7DF-8107-4474-B57D-ED9011F4CE73}"/>
              </a:ext>
              <a:ext uri="{C183D7F6-B498-43B3-948B-1728B52AA6E4}">
                <adec:decorative xmlns:adec="http://schemas.microsoft.com/office/drawing/2017/decorative" val="1"/>
              </a:ext>
            </a:extLst>
          </p:cNvPr>
          <p:cNvGrpSpPr>
            <a:grpSpLocks noChangeAspect="1"/>
          </p:cNvGrpSpPr>
          <p:nvPr/>
        </p:nvGrpSpPr>
        <p:grpSpPr>
          <a:xfrm>
            <a:off x="0" y="5329064"/>
            <a:ext cx="2042160" cy="731520"/>
            <a:chOff x="0" y="1405935"/>
            <a:chExt cx="2552702" cy="914401"/>
          </a:xfrm>
        </p:grpSpPr>
        <p:sp>
          <p:nvSpPr>
            <p:cNvPr id="83" name="Rectangle 82">
              <a:extLst>
                <a:ext uri="{FF2B5EF4-FFF2-40B4-BE49-F238E27FC236}">
                  <a16:creationId xmlns:a16="http://schemas.microsoft.com/office/drawing/2014/main" id="{74E40567-D420-451B-A32A-00E09FA29A41}"/>
                </a:ext>
              </a:extLst>
            </p:cNvPr>
            <p:cNvSpPr/>
            <p:nvPr/>
          </p:nvSpPr>
          <p:spPr bwMode="gray">
            <a:xfrm>
              <a:off x="0" y="1405935"/>
              <a:ext cx="2552702" cy="914401"/>
            </a:xfrm>
            <a:prstGeom prst="rect">
              <a:avLst/>
            </a:prstGeom>
            <a:solidFill>
              <a:srgbClr val="FFB900"/>
            </a:solidFill>
            <a:ln>
              <a:noFill/>
            </a:ln>
          </p:spPr>
          <p:style>
            <a:lnRef idx="2">
              <a:schemeClr val="accent1">
                <a:shade val="50000"/>
              </a:schemeClr>
            </a:lnRef>
            <a:fillRef idx="1">
              <a:schemeClr val="accent1"/>
            </a:fillRef>
            <a:effectRef idx="0">
              <a:schemeClr val="accent1"/>
            </a:effectRef>
            <a:fontRef idx="minor">
              <a:schemeClr val="lt1"/>
            </a:fontRef>
          </p:style>
          <p:txBody>
            <a:bodyPr rIns="182880" rtlCol="0" anchor="ctr"/>
            <a:lstStyle>
              <a:defPPr>
                <a:defRPr lang="en-AU"/>
              </a:defPPr>
              <a:lvl1pPr algn="l" rtl="0" fontAlgn="base">
                <a:spcBef>
                  <a:spcPct val="0"/>
                </a:spcBef>
                <a:spcAft>
                  <a:spcPct val="0"/>
                </a:spcAft>
                <a:defRPr b="1" kern="1200">
                  <a:solidFill>
                    <a:schemeClr val="lt1"/>
                  </a:solidFill>
                  <a:latin typeface="+mn-lt"/>
                  <a:ea typeface="+mn-ea"/>
                  <a:cs typeface="+mn-cs"/>
                </a:defRPr>
              </a:lvl1pPr>
              <a:lvl2pPr marL="457200" algn="l" rtl="0" fontAlgn="base">
                <a:spcBef>
                  <a:spcPct val="0"/>
                </a:spcBef>
                <a:spcAft>
                  <a:spcPct val="0"/>
                </a:spcAft>
                <a:defRPr b="1" kern="1200">
                  <a:solidFill>
                    <a:schemeClr val="lt1"/>
                  </a:solidFill>
                  <a:latin typeface="+mn-lt"/>
                  <a:ea typeface="+mn-ea"/>
                  <a:cs typeface="+mn-cs"/>
                </a:defRPr>
              </a:lvl2pPr>
              <a:lvl3pPr marL="914400" algn="l" rtl="0" fontAlgn="base">
                <a:spcBef>
                  <a:spcPct val="0"/>
                </a:spcBef>
                <a:spcAft>
                  <a:spcPct val="0"/>
                </a:spcAft>
                <a:defRPr b="1" kern="1200">
                  <a:solidFill>
                    <a:schemeClr val="lt1"/>
                  </a:solidFill>
                  <a:latin typeface="+mn-lt"/>
                  <a:ea typeface="+mn-ea"/>
                  <a:cs typeface="+mn-cs"/>
                </a:defRPr>
              </a:lvl3pPr>
              <a:lvl4pPr marL="1371600" algn="l" rtl="0" fontAlgn="base">
                <a:spcBef>
                  <a:spcPct val="0"/>
                </a:spcBef>
                <a:spcAft>
                  <a:spcPct val="0"/>
                </a:spcAft>
                <a:defRPr b="1" kern="1200">
                  <a:solidFill>
                    <a:schemeClr val="lt1"/>
                  </a:solidFill>
                  <a:latin typeface="+mn-lt"/>
                  <a:ea typeface="+mn-ea"/>
                  <a:cs typeface="+mn-cs"/>
                </a:defRPr>
              </a:lvl4pPr>
              <a:lvl5pPr marL="1828800" algn="l"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r"/>
              <a:endParaRPr lang="en-US" sz="1400" b="0" dirty="0">
                <a:solidFill>
                  <a:schemeClr val="tx1"/>
                </a:solidFill>
              </a:endParaRPr>
            </a:p>
          </p:txBody>
        </p:sp>
        <p:grpSp>
          <p:nvGrpSpPr>
            <p:cNvPr id="84" name="Group 83">
              <a:extLst>
                <a:ext uri="{FF2B5EF4-FFF2-40B4-BE49-F238E27FC236}">
                  <a16:creationId xmlns:a16="http://schemas.microsoft.com/office/drawing/2014/main" id="{D29DFAA7-9A52-4DE9-8990-1BDF530D3881}"/>
                </a:ext>
              </a:extLst>
            </p:cNvPr>
            <p:cNvGrpSpPr/>
            <p:nvPr/>
          </p:nvGrpSpPr>
          <p:grpSpPr>
            <a:xfrm>
              <a:off x="1771984" y="1556401"/>
              <a:ext cx="612648" cy="613468"/>
              <a:chOff x="1684566" y="1556400"/>
              <a:chExt cx="612648" cy="613467"/>
            </a:xfrm>
          </p:grpSpPr>
          <p:sp>
            <p:nvSpPr>
              <p:cNvPr id="85" name="Oval 84">
                <a:extLst>
                  <a:ext uri="{FF2B5EF4-FFF2-40B4-BE49-F238E27FC236}">
                    <a16:creationId xmlns:a16="http://schemas.microsoft.com/office/drawing/2014/main" id="{AEEE5FC8-41A7-4E2E-8FE4-61BB3A415266}"/>
                  </a:ext>
                </a:extLst>
              </p:cNvPr>
              <p:cNvSpPr/>
              <p:nvPr/>
            </p:nvSpPr>
            <p:spPr bwMode="auto">
              <a:xfrm>
                <a:off x="1684566" y="1556400"/>
                <a:ext cx="612648" cy="613467"/>
              </a:xfrm>
              <a:prstGeom prst="ellipse">
                <a:avLst/>
              </a:prstGeom>
              <a:solidFill>
                <a:srgbClr val="FFB900"/>
              </a:solidFill>
              <a:ln w="2540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cxnSp>
            <p:nvCxnSpPr>
              <p:cNvPr id="86" name="Straight Arrow Connector 85">
                <a:extLst>
                  <a:ext uri="{FF2B5EF4-FFF2-40B4-BE49-F238E27FC236}">
                    <a16:creationId xmlns:a16="http://schemas.microsoft.com/office/drawing/2014/main" id="{D15AE1DC-CA4D-4BFC-9B0C-7272630000D0}"/>
                  </a:ext>
                </a:extLst>
              </p:cNvPr>
              <p:cNvCxnSpPr/>
              <p:nvPr/>
            </p:nvCxnSpPr>
            <p:spPr>
              <a:xfrm>
                <a:off x="1838325" y="1863133"/>
                <a:ext cx="341947" cy="0"/>
              </a:xfrm>
              <a:prstGeom prst="straightConnector1">
                <a:avLst/>
              </a:prstGeom>
              <a:ln w="381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00828719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prstClr val="black"/>
              <a:schemeClr val="accent4">
                <a:tint val="45000"/>
                <a:satMod val="400000"/>
              </a:schemeClr>
            </a:duotone>
            <a:extLst>
              <a:ext uri="{BEBA8EAE-BF5A-486C-A8C5-ECC9F3942E4B}">
                <a14:imgProps xmlns:a14="http://schemas.microsoft.com/office/drawing/2010/main">
                  <a14:imgLayer r:embed="rId3">
                    <a14:imgEffect>
                      <a14:artisticLineDrawing/>
                    </a14:imgEffect>
                  </a14:imgLayer>
                </a14:imgProps>
              </a:ext>
            </a:extLst>
          </a:blip>
          <a:srcRect/>
          <a:stretch>
            <a:fillRect t="-29000" b="-29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9F74035-C13E-4682-945F-4B4349C0A4A0}"/>
              </a:ext>
            </a:extLst>
          </p:cNvPr>
          <p:cNvSpPr txBox="1"/>
          <p:nvPr/>
        </p:nvSpPr>
        <p:spPr>
          <a:xfrm>
            <a:off x="4132730" y="4943590"/>
            <a:ext cx="1695016"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13. Brazil – 70%</a:t>
            </a:r>
          </a:p>
        </p:txBody>
      </p:sp>
      <p:sp>
        <p:nvSpPr>
          <p:cNvPr id="5" name="Oval 4">
            <a:extLst>
              <a:ext uri="{FF2B5EF4-FFF2-40B4-BE49-F238E27FC236}">
                <a16:creationId xmlns:a16="http://schemas.microsoft.com/office/drawing/2014/main" id="{5414ADE1-D38D-482E-BEC4-19EC505E43F5}"/>
              </a:ext>
              <a:ext uri="{C183D7F6-B498-43B3-948B-1728B52AA6E4}">
                <adec:decorative xmlns:adec="http://schemas.microsoft.com/office/drawing/2017/decorative" val="1"/>
              </a:ext>
            </a:extLst>
          </p:cNvPr>
          <p:cNvSpPr>
            <a:spLocks noChangeAspect="1"/>
          </p:cNvSpPr>
          <p:nvPr/>
        </p:nvSpPr>
        <p:spPr bwMode="auto">
          <a:xfrm>
            <a:off x="4064150" y="5119693"/>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a:solidFill>
                <a:schemeClr val="bg1"/>
              </a:solidFill>
              <a:ea typeface="Segoe UI" pitchFamily="34" charset="0"/>
              <a:cs typeface="Segoe UI" pitchFamily="34" charset="0"/>
            </a:endParaRPr>
          </a:p>
        </p:txBody>
      </p:sp>
      <p:sp>
        <p:nvSpPr>
          <p:cNvPr id="52" name="TextBox 51">
            <a:extLst>
              <a:ext uri="{FF2B5EF4-FFF2-40B4-BE49-F238E27FC236}">
                <a16:creationId xmlns:a16="http://schemas.microsoft.com/office/drawing/2014/main" id="{34F527AA-97AD-48CA-9AF1-2D1074F4C34A}"/>
              </a:ext>
            </a:extLst>
          </p:cNvPr>
          <p:cNvSpPr txBox="1"/>
          <p:nvPr/>
        </p:nvSpPr>
        <p:spPr>
          <a:xfrm>
            <a:off x="3756729" y="5435109"/>
            <a:ext cx="2064604"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18. Argentina – 74%</a:t>
            </a:r>
          </a:p>
        </p:txBody>
      </p:sp>
      <p:sp>
        <p:nvSpPr>
          <p:cNvPr id="12" name="Oval 11">
            <a:extLst>
              <a:ext uri="{FF2B5EF4-FFF2-40B4-BE49-F238E27FC236}">
                <a16:creationId xmlns:a16="http://schemas.microsoft.com/office/drawing/2014/main" id="{EB14BC83-1121-4EF3-839A-A3C3CD3267A9}"/>
              </a:ext>
              <a:ext uri="{C183D7F6-B498-43B3-948B-1728B52AA6E4}">
                <adec:decorative xmlns:adec="http://schemas.microsoft.com/office/drawing/2017/decorative" val="1"/>
              </a:ext>
            </a:extLst>
          </p:cNvPr>
          <p:cNvSpPr>
            <a:spLocks noChangeAspect="1"/>
          </p:cNvSpPr>
          <p:nvPr/>
        </p:nvSpPr>
        <p:spPr bwMode="auto">
          <a:xfrm>
            <a:off x="3735501" y="5611212"/>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a:solidFill>
                <a:schemeClr val="bg1"/>
              </a:solidFill>
              <a:ea typeface="Segoe UI" pitchFamily="34" charset="0"/>
              <a:cs typeface="Segoe UI" pitchFamily="34" charset="0"/>
            </a:endParaRPr>
          </a:p>
        </p:txBody>
      </p:sp>
      <p:sp>
        <p:nvSpPr>
          <p:cNvPr id="48" name="TextBox 47">
            <a:extLst>
              <a:ext uri="{FF2B5EF4-FFF2-40B4-BE49-F238E27FC236}">
                <a16:creationId xmlns:a16="http://schemas.microsoft.com/office/drawing/2014/main" id="{5887C55F-06EB-4C50-9F55-7A412AC16F5C}"/>
              </a:ext>
            </a:extLst>
          </p:cNvPr>
          <p:cNvSpPr txBox="1"/>
          <p:nvPr/>
        </p:nvSpPr>
        <p:spPr>
          <a:xfrm>
            <a:off x="3199748" y="4374496"/>
            <a:ext cx="2026837"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17. Colombia – 72%</a:t>
            </a:r>
          </a:p>
        </p:txBody>
      </p:sp>
      <p:sp>
        <p:nvSpPr>
          <p:cNvPr id="9" name="Oval 8">
            <a:extLst>
              <a:ext uri="{FF2B5EF4-FFF2-40B4-BE49-F238E27FC236}">
                <a16:creationId xmlns:a16="http://schemas.microsoft.com/office/drawing/2014/main" id="{B331FB5E-1D8D-45CA-A062-B06139739076}"/>
              </a:ext>
              <a:ext uri="{C183D7F6-B498-43B3-948B-1728B52AA6E4}">
                <adec:decorative xmlns:adec="http://schemas.microsoft.com/office/drawing/2017/decorative" val="1"/>
              </a:ext>
            </a:extLst>
          </p:cNvPr>
          <p:cNvSpPr>
            <a:spLocks noChangeAspect="1"/>
          </p:cNvSpPr>
          <p:nvPr/>
        </p:nvSpPr>
        <p:spPr bwMode="auto">
          <a:xfrm>
            <a:off x="3167281" y="4544310"/>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a:solidFill>
                <a:schemeClr val="bg1"/>
              </a:solidFill>
              <a:ea typeface="Segoe UI" pitchFamily="34" charset="0"/>
              <a:cs typeface="Segoe UI" pitchFamily="34" charset="0"/>
            </a:endParaRPr>
          </a:p>
        </p:txBody>
      </p:sp>
      <p:sp>
        <p:nvSpPr>
          <p:cNvPr id="79" name="TextBox 78">
            <a:extLst>
              <a:ext uri="{FF2B5EF4-FFF2-40B4-BE49-F238E27FC236}">
                <a16:creationId xmlns:a16="http://schemas.microsoft.com/office/drawing/2014/main" id="{E7C86237-FFF6-48F2-8524-1F2B931B8CFC}"/>
              </a:ext>
            </a:extLst>
          </p:cNvPr>
          <p:cNvSpPr txBox="1"/>
          <p:nvPr/>
        </p:nvSpPr>
        <p:spPr>
          <a:xfrm>
            <a:off x="6654675" y="5432955"/>
            <a:ext cx="2271199"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21. South Africa – 78%</a:t>
            </a:r>
          </a:p>
        </p:txBody>
      </p:sp>
      <p:sp>
        <p:nvSpPr>
          <p:cNvPr id="78" name="Oval 77">
            <a:extLst>
              <a:ext uri="{FF2B5EF4-FFF2-40B4-BE49-F238E27FC236}">
                <a16:creationId xmlns:a16="http://schemas.microsoft.com/office/drawing/2014/main" id="{A89E3860-E9E2-4676-A1D6-7A814E977E45}"/>
              </a:ext>
              <a:ext uri="{C183D7F6-B498-43B3-948B-1728B52AA6E4}">
                <adec:decorative xmlns:adec="http://schemas.microsoft.com/office/drawing/2017/decorative" val="1"/>
              </a:ext>
            </a:extLst>
          </p:cNvPr>
          <p:cNvSpPr>
            <a:spLocks noChangeAspect="1"/>
          </p:cNvSpPr>
          <p:nvPr/>
        </p:nvSpPr>
        <p:spPr bwMode="auto">
          <a:xfrm>
            <a:off x="6613783" y="5609058"/>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a:solidFill>
                <a:schemeClr val="bg1"/>
              </a:solidFill>
              <a:ea typeface="Segoe UI" pitchFamily="34" charset="0"/>
              <a:cs typeface="Segoe UI" pitchFamily="34" charset="0"/>
            </a:endParaRPr>
          </a:p>
        </p:txBody>
      </p:sp>
      <p:sp>
        <p:nvSpPr>
          <p:cNvPr id="53" name="TextBox 52">
            <a:extLst>
              <a:ext uri="{FF2B5EF4-FFF2-40B4-BE49-F238E27FC236}">
                <a16:creationId xmlns:a16="http://schemas.microsoft.com/office/drawing/2014/main" id="{F45E1A9F-3F37-4F54-9AC1-2781A7A0CD2B}"/>
              </a:ext>
            </a:extLst>
          </p:cNvPr>
          <p:cNvSpPr txBox="1"/>
          <p:nvPr/>
        </p:nvSpPr>
        <p:spPr>
          <a:xfrm>
            <a:off x="1905206" y="5808431"/>
            <a:ext cx="1642116"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20. Chile – 75%</a:t>
            </a:r>
          </a:p>
        </p:txBody>
      </p:sp>
      <p:sp>
        <p:nvSpPr>
          <p:cNvPr id="10" name="Oval 9">
            <a:extLst>
              <a:ext uri="{FF2B5EF4-FFF2-40B4-BE49-F238E27FC236}">
                <a16:creationId xmlns:a16="http://schemas.microsoft.com/office/drawing/2014/main" id="{2D89C929-D669-4327-A939-7A1E25DD20DF}"/>
              </a:ext>
              <a:ext uri="{C183D7F6-B498-43B3-948B-1728B52AA6E4}">
                <adec:decorative xmlns:adec="http://schemas.microsoft.com/office/drawing/2017/decorative" val="1"/>
              </a:ext>
            </a:extLst>
          </p:cNvPr>
          <p:cNvSpPr>
            <a:spLocks noChangeAspect="1"/>
          </p:cNvSpPr>
          <p:nvPr/>
        </p:nvSpPr>
        <p:spPr bwMode="auto">
          <a:xfrm>
            <a:off x="3455631" y="5984534"/>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a:solidFill>
                <a:schemeClr val="bg1"/>
              </a:solidFill>
              <a:ea typeface="Segoe UI" pitchFamily="34" charset="0"/>
              <a:cs typeface="Segoe UI" pitchFamily="34" charset="0"/>
            </a:endParaRPr>
          </a:p>
        </p:txBody>
      </p:sp>
      <p:sp>
        <p:nvSpPr>
          <p:cNvPr id="51" name="TextBox 50">
            <a:extLst>
              <a:ext uri="{FF2B5EF4-FFF2-40B4-BE49-F238E27FC236}">
                <a16:creationId xmlns:a16="http://schemas.microsoft.com/office/drawing/2014/main" id="{19F71A2D-ACD0-4EF9-8036-25A9752078D2}"/>
              </a:ext>
            </a:extLst>
          </p:cNvPr>
          <p:cNvSpPr txBox="1"/>
          <p:nvPr/>
        </p:nvSpPr>
        <p:spPr>
          <a:xfrm>
            <a:off x="1760543" y="4974763"/>
            <a:ext cx="1606850"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22. Peru – 79%</a:t>
            </a:r>
          </a:p>
        </p:txBody>
      </p:sp>
      <p:sp>
        <p:nvSpPr>
          <p:cNvPr id="11" name="Oval 10">
            <a:extLst>
              <a:ext uri="{FF2B5EF4-FFF2-40B4-BE49-F238E27FC236}">
                <a16:creationId xmlns:a16="http://schemas.microsoft.com/office/drawing/2014/main" id="{14054D0B-B8B2-4759-B450-EFCDF2C852E3}"/>
              </a:ext>
              <a:ext uri="{C183D7F6-B498-43B3-948B-1728B52AA6E4}">
                <adec:decorative xmlns:adec="http://schemas.microsoft.com/office/drawing/2017/decorative" val="1"/>
              </a:ext>
            </a:extLst>
          </p:cNvPr>
          <p:cNvSpPr>
            <a:spLocks noChangeAspect="1"/>
          </p:cNvSpPr>
          <p:nvPr/>
        </p:nvSpPr>
        <p:spPr bwMode="auto">
          <a:xfrm>
            <a:off x="3262901" y="5161957"/>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400" dirty="0">
              <a:solidFill>
                <a:schemeClr val="bg1"/>
              </a:solidFill>
              <a:ea typeface="Segoe UI" pitchFamily="34" charset="0"/>
              <a:cs typeface="Segoe UI" pitchFamily="34" charset="0"/>
            </a:endParaRPr>
          </a:p>
        </p:txBody>
      </p:sp>
      <p:sp>
        <p:nvSpPr>
          <p:cNvPr id="57" name="TextBox 56">
            <a:extLst>
              <a:ext uri="{FF2B5EF4-FFF2-40B4-BE49-F238E27FC236}">
                <a16:creationId xmlns:a16="http://schemas.microsoft.com/office/drawing/2014/main" id="{3091A810-9B46-4215-B50E-3154135EA426}"/>
              </a:ext>
            </a:extLst>
          </p:cNvPr>
          <p:cNvSpPr txBox="1"/>
          <p:nvPr/>
        </p:nvSpPr>
        <p:spPr>
          <a:xfrm>
            <a:off x="9680706" y="4135305"/>
            <a:ext cx="1932260"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15. Vietnam – 71%</a:t>
            </a:r>
          </a:p>
        </p:txBody>
      </p:sp>
      <p:sp>
        <p:nvSpPr>
          <p:cNvPr id="59" name="Rectangle 58">
            <a:extLst>
              <a:ext uri="{FF2B5EF4-FFF2-40B4-BE49-F238E27FC236}">
                <a16:creationId xmlns:a16="http://schemas.microsoft.com/office/drawing/2014/main" id="{6EBFC9CB-CBF4-4CEF-8C02-31B7545F4AA2}"/>
              </a:ext>
              <a:ext uri="{C183D7F6-B498-43B3-948B-1728B52AA6E4}">
                <adec:decorative xmlns:adec="http://schemas.microsoft.com/office/drawing/2017/decorative" val="1"/>
              </a:ext>
            </a:extLst>
          </p:cNvPr>
          <p:cNvSpPr/>
          <p:nvPr/>
        </p:nvSpPr>
        <p:spPr bwMode="auto">
          <a:xfrm>
            <a:off x="8199455" y="365615"/>
            <a:ext cx="3931920" cy="3582486"/>
          </a:xfrm>
          <a:prstGeom prst="rect">
            <a:avLst/>
          </a:prstGeom>
          <a:solidFill>
            <a:schemeClr val="tx1"/>
          </a:solidFill>
          <a:ln>
            <a:solidFill>
              <a:schemeClr val="bg1"/>
            </a:solid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2" name="Slide Number Placeholder 1">
            <a:extLst>
              <a:ext uri="{FF2B5EF4-FFF2-40B4-BE49-F238E27FC236}">
                <a16:creationId xmlns:a16="http://schemas.microsoft.com/office/drawing/2014/main" id="{3343D432-2AC2-4593-BCB4-AF5BE0D9E59E}"/>
              </a:ext>
            </a:extLst>
          </p:cNvPr>
          <p:cNvSpPr>
            <a:spLocks noGrp="1"/>
          </p:cNvSpPr>
          <p:nvPr>
            <p:ph type="sldNum" sz="quarter" idx="4"/>
          </p:nvPr>
        </p:nvSpPr>
        <p:spPr/>
        <p:txBody>
          <a:bodyPr/>
          <a:lstStyle/>
          <a:p>
            <a:fld id="{7EFC24D6-DB8F-6B44-BA5A-9BEC68C15CAA}" type="slidenum">
              <a:rPr lang="en-US" smtClean="0"/>
              <a:pPr/>
              <a:t>20</a:t>
            </a:fld>
            <a:endParaRPr lang="en-US" dirty="0"/>
          </a:p>
        </p:txBody>
      </p:sp>
      <p:sp>
        <p:nvSpPr>
          <p:cNvPr id="7" name="Title 6">
            <a:extLst>
              <a:ext uri="{FF2B5EF4-FFF2-40B4-BE49-F238E27FC236}">
                <a16:creationId xmlns:a16="http://schemas.microsoft.com/office/drawing/2014/main" id="{48940464-5FC3-4E8D-BEF3-A580380EE9E5}"/>
              </a:ext>
            </a:extLst>
          </p:cNvPr>
          <p:cNvSpPr>
            <a:spLocks noGrp="1"/>
          </p:cNvSpPr>
          <p:nvPr>
            <p:ph type="title"/>
          </p:nvPr>
        </p:nvSpPr>
        <p:spPr/>
        <p:txBody>
          <a:bodyPr/>
          <a:lstStyle/>
          <a:p>
            <a:r>
              <a:rPr lang="en-US" dirty="0">
                <a:solidFill>
                  <a:schemeClr val="bg1"/>
                </a:solidFill>
              </a:rPr>
              <a:t>Countries ranked by DCI: 12-22</a:t>
            </a:r>
            <a:br>
              <a:rPr lang="en-US" dirty="0">
                <a:solidFill>
                  <a:schemeClr val="bg1"/>
                </a:solidFill>
              </a:rPr>
            </a:br>
            <a:endParaRPr lang="en-US" dirty="0"/>
          </a:p>
        </p:txBody>
      </p:sp>
      <p:sp>
        <p:nvSpPr>
          <p:cNvPr id="8" name="Oval 7">
            <a:extLst>
              <a:ext uri="{FF2B5EF4-FFF2-40B4-BE49-F238E27FC236}">
                <a16:creationId xmlns:a16="http://schemas.microsoft.com/office/drawing/2014/main" id="{8B593281-70EB-4B13-A4B9-6C1123C989DF}"/>
              </a:ext>
              <a:ext uri="{C183D7F6-B498-43B3-948B-1728B52AA6E4}">
                <adec:decorative xmlns:adec="http://schemas.microsoft.com/office/drawing/2017/decorative" val="1"/>
              </a:ext>
            </a:extLst>
          </p:cNvPr>
          <p:cNvSpPr>
            <a:spLocks noChangeAspect="1"/>
          </p:cNvSpPr>
          <p:nvPr/>
        </p:nvSpPr>
        <p:spPr bwMode="auto">
          <a:xfrm>
            <a:off x="7009677" y="2815975"/>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28" name="Oval 27">
            <a:extLst>
              <a:ext uri="{FF2B5EF4-FFF2-40B4-BE49-F238E27FC236}">
                <a16:creationId xmlns:a16="http://schemas.microsoft.com/office/drawing/2014/main" id="{4BC612B1-1FE4-4DFB-84B5-25993F9F27FD}"/>
              </a:ext>
              <a:ext uri="{C183D7F6-B498-43B3-948B-1728B52AA6E4}">
                <adec:decorative xmlns:adec="http://schemas.microsoft.com/office/drawing/2017/decorative" val="1"/>
              </a:ext>
            </a:extLst>
          </p:cNvPr>
          <p:cNvSpPr>
            <a:spLocks noChangeAspect="1"/>
          </p:cNvSpPr>
          <p:nvPr/>
        </p:nvSpPr>
        <p:spPr bwMode="auto">
          <a:xfrm>
            <a:off x="2300052" y="3969224"/>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29" name="TextBox 28">
            <a:extLst>
              <a:ext uri="{FF2B5EF4-FFF2-40B4-BE49-F238E27FC236}">
                <a16:creationId xmlns:a16="http://schemas.microsoft.com/office/drawing/2014/main" id="{A55168A3-BADE-484A-871B-E840419E3CEE}"/>
              </a:ext>
            </a:extLst>
          </p:cNvPr>
          <p:cNvSpPr txBox="1"/>
          <p:nvPr/>
        </p:nvSpPr>
        <p:spPr>
          <a:xfrm>
            <a:off x="2387109" y="3799779"/>
            <a:ext cx="1837683"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12. Mexico – 69%</a:t>
            </a:r>
          </a:p>
        </p:txBody>
      </p:sp>
      <p:sp>
        <p:nvSpPr>
          <p:cNvPr id="50" name="TextBox 49">
            <a:extLst>
              <a:ext uri="{FF2B5EF4-FFF2-40B4-BE49-F238E27FC236}">
                <a16:creationId xmlns:a16="http://schemas.microsoft.com/office/drawing/2014/main" id="{891087E9-9B04-44ED-B31A-A9C6F2A31584}"/>
              </a:ext>
            </a:extLst>
          </p:cNvPr>
          <p:cNvSpPr txBox="1"/>
          <p:nvPr/>
        </p:nvSpPr>
        <p:spPr>
          <a:xfrm>
            <a:off x="6130562" y="3535745"/>
            <a:ext cx="1789080"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14. Turkey – 71%</a:t>
            </a:r>
          </a:p>
        </p:txBody>
      </p:sp>
      <p:sp>
        <p:nvSpPr>
          <p:cNvPr id="54" name="Oval 53">
            <a:extLst>
              <a:ext uri="{FF2B5EF4-FFF2-40B4-BE49-F238E27FC236}">
                <a16:creationId xmlns:a16="http://schemas.microsoft.com/office/drawing/2014/main" id="{08F3104E-CCF0-4A67-9BA2-F45F006C787C}"/>
              </a:ext>
              <a:ext uri="{C183D7F6-B498-43B3-948B-1728B52AA6E4}">
                <adec:decorative xmlns:adec="http://schemas.microsoft.com/office/drawing/2017/decorative" val="1"/>
              </a:ext>
            </a:extLst>
          </p:cNvPr>
          <p:cNvSpPr>
            <a:spLocks noChangeAspect="1"/>
          </p:cNvSpPr>
          <p:nvPr/>
        </p:nvSpPr>
        <p:spPr bwMode="auto">
          <a:xfrm>
            <a:off x="6307861" y="3086267"/>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55" name="TextBox 54">
            <a:extLst>
              <a:ext uri="{FF2B5EF4-FFF2-40B4-BE49-F238E27FC236}">
                <a16:creationId xmlns:a16="http://schemas.microsoft.com/office/drawing/2014/main" id="{4B9DB119-7029-4C72-9E9B-89DD6614268A}"/>
              </a:ext>
            </a:extLst>
          </p:cNvPr>
          <p:cNvSpPr txBox="1"/>
          <p:nvPr/>
        </p:nvSpPr>
        <p:spPr>
          <a:xfrm>
            <a:off x="4737712" y="3166621"/>
            <a:ext cx="1960280"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16. Hungary – 72%</a:t>
            </a:r>
          </a:p>
        </p:txBody>
      </p:sp>
      <p:sp>
        <p:nvSpPr>
          <p:cNvPr id="24" name="Oval 23">
            <a:extLst>
              <a:ext uri="{FF2B5EF4-FFF2-40B4-BE49-F238E27FC236}">
                <a16:creationId xmlns:a16="http://schemas.microsoft.com/office/drawing/2014/main" id="{37579BBB-CFE7-4885-BF13-DBAB386419E4}"/>
              </a:ext>
              <a:ext uri="{C183D7F6-B498-43B3-948B-1728B52AA6E4}">
                <adec:decorative xmlns:adec="http://schemas.microsoft.com/office/drawing/2017/decorative" val="1"/>
              </a:ext>
            </a:extLst>
          </p:cNvPr>
          <p:cNvSpPr>
            <a:spLocks noChangeAspect="1"/>
          </p:cNvSpPr>
          <p:nvPr/>
        </p:nvSpPr>
        <p:spPr bwMode="auto">
          <a:xfrm>
            <a:off x="9603031" y="4309417"/>
            <a:ext cx="137160" cy="13716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graphicFrame>
        <p:nvGraphicFramePr>
          <p:cNvPr id="58" name="Table 57">
            <a:extLst>
              <a:ext uri="{FF2B5EF4-FFF2-40B4-BE49-F238E27FC236}">
                <a16:creationId xmlns:a16="http://schemas.microsoft.com/office/drawing/2014/main" id="{B70A7B9A-078C-4CF3-88EA-013AEDE1DB48}"/>
              </a:ext>
            </a:extLst>
          </p:cNvPr>
          <p:cNvGraphicFramePr>
            <a:graphicFrameLocks noGrp="1"/>
          </p:cNvGraphicFramePr>
          <p:nvPr>
            <p:extLst>
              <p:ext uri="{D42A27DB-BD31-4B8C-83A1-F6EECF244321}">
                <p14:modId xmlns:p14="http://schemas.microsoft.com/office/powerpoint/2010/main" val="1173562019"/>
              </p:ext>
            </p:extLst>
          </p:nvPr>
        </p:nvGraphicFramePr>
        <p:xfrm>
          <a:off x="8340279" y="455952"/>
          <a:ext cx="3707866" cy="3400596"/>
        </p:xfrm>
        <a:graphic>
          <a:graphicData uri="http://schemas.openxmlformats.org/drawingml/2006/table">
            <a:tbl>
              <a:tblPr firstRow="1" bandRow="1">
                <a:tableStyleId>{EB9631B5-78F2-41C9-869B-9F39066F8104}</a:tableStyleId>
              </a:tblPr>
              <a:tblGrid>
                <a:gridCol w="1128482">
                  <a:extLst>
                    <a:ext uri="{9D8B030D-6E8A-4147-A177-3AD203B41FA5}">
                      <a16:colId xmlns:a16="http://schemas.microsoft.com/office/drawing/2014/main" val="2411631716"/>
                    </a:ext>
                  </a:extLst>
                </a:gridCol>
                <a:gridCol w="644846">
                  <a:extLst>
                    <a:ext uri="{9D8B030D-6E8A-4147-A177-3AD203B41FA5}">
                      <a16:colId xmlns:a16="http://schemas.microsoft.com/office/drawing/2014/main" val="1233587273"/>
                    </a:ext>
                  </a:extLst>
                </a:gridCol>
                <a:gridCol w="644846">
                  <a:extLst>
                    <a:ext uri="{9D8B030D-6E8A-4147-A177-3AD203B41FA5}">
                      <a16:colId xmlns:a16="http://schemas.microsoft.com/office/drawing/2014/main" val="2290844407"/>
                    </a:ext>
                  </a:extLst>
                </a:gridCol>
                <a:gridCol w="644846">
                  <a:extLst>
                    <a:ext uri="{9D8B030D-6E8A-4147-A177-3AD203B41FA5}">
                      <a16:colId xmlns:a16="http://schemas.microsoft.com/office/drawing/2014/main" val="1422280327"/>
                    </a:ext>
                  </a:extLst>
                </a:gridCol>
                <a:gridCol w="644846">
                  <a:extLst>
                    <a:ext uri="{9D8B030D-6E8A-4147-A177-3AD203B41FA5}">
                      <a16:colId xmlns:a16="http://schemas.microsoft.com/office/drawing/2014/main" val="1612886290"/>
                    </a:ext>
                  </a:extLst>
                </a:gridCol>
              </a:tblGrid>
              <a:tr h="318510">
                <a:tc>
                  <a:txBody>
                    <a:bodyPr/>
                    <a:lstStyle/>
                    <a:p>
                      <a:pPr algn="l"/>
                      <a:r>
                        <a:rPr lang="en-US" sz="1200" dirty="0">
                          <a:latin typeface="+mn-lt"/>
                        </a:rPr>
                        <a:t>Country</a:t>
                      </a:r>
                    </a:p>
                  </a:txBody>
                  <a:tcPr anchor="ctr"/>
                </a:tc>
                <a:tc>
                  <a:txBody>
                    <a:bodyPr/>
                    <a:lstStyle/>
                    <a:p>
                      <a:pPr algn="ctr" fontAlgn="b"/>
                      <a:r>
                        <a:rPr lang="en-US" sz="1000" b="1" u="none" strike="noStrike" dirty="0">
                          <a:solidFill>
                            <a:schemeClr val="tx1"/>
                          </a:solidFill>
                          <a:effectLst/>
                        </a:rPr>
                        <a:t>DCI </a:t>
                      </a:r>
                    </a:p>
                    <a:p>
                      <a:pPr algn="ctr" fontAlgn="b"/>
                      <a:r>
                        <a:rPr lang="en-US" sz="1000" b="1" u="none" strike="noStrike" dirty="0">
                          <a:solidFill>
                            <a:schemeClr val="tx1"/>
                          </a:solidFill>
                          <a:effectLst/>
                        </a:rPr>
                        <a:t>YOY </a:t>
                      </a:r>
                      <a:r>
                        <a:rPr lang="en-US" sz="1000" b="1" u="none" strike="noStrike" dirty="0">
                          <a:solidFill>
                            <a:schemeClr val="tx1"/>
                          </a:solidFill>
                          <a:effectLst/>
                          <a:latin typeface="Wingdings 3" panose="05040102010807070707" pitchFamily="18" charset="2"/>
                        </a:rPr>
                        <a:t>p</a:t>
                      </a:r>
                      <a:endParaRPr lang="en-US" sz="1000" b="1" i="0" u="none" strike="noStrike" dirty="0">
                        <a:solidFill>
                          <a:schemeClr val="tx1"/>
                        </a:solidFill>
                        <a:effectLst/>
                        <a:latin typeface="Wingdings 3" panose="05040102010807070707" pitchFamily="18" charset="2"/>
                      </a:endParaRPr>
                    </a:p>
                  </a:txBody>
                  <a:tcPr marL="7620" marR="7620" marT="7620" marB="0" anchor="ctr"/>
                </a:tc>
                <a:tc>
                  <a:txBody>
                    <a:bodyPr/>
                    <a:lstStyle/>
                    <a:p>
                      <a:pPr algn="ctr" fontAlgn="b"/>
                      <a:r>
                        <a:rPr lang="en-US" sz="1100" b="1" u="none" strike="noStrike" dirty="0">
                          <a:solidFill>
                            <a:schemeClr val="tx1"/>
                          </a:solidFill>
                          <a:effectLst/>
                        </a:rPr>
                        <a:t>Family &amp; friends</a:t>
                      </a:r>
                      <a:endParaRPr lang="en-US" sz="11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i="0" u="none" strike="noStrike" dirty="0">
                          <a:solidFill>
                            <a:schemeClr val="tx1"/>
                          </a:solidFill>
                          <a:effectLst/>
                          <a:latin typeface="Segoe UI" panose="020B0502040204020203" pitchFamily="34" charset="0"/>
                        </a:rPr>
                        <a:t>Pain</a:t>
                      </a:r>
                    </a:p>
                  </a:txBody>
                  <a:tcPr marL="7620" marR="7620" marT="7620" marB="0" anchor="ctr"/>
                </a:tc>
                <a:tc>
                  <a:txBody>
                    <a:bodyPr/>
                    <a:lstStyle/>
                    <a:p>
                      <a:pPr algn="ctr" fontAlgn="b"/>
                      <a:r>
                        <a:rPr lang="en-US" sz="1200" b="1" i="0" u="none" strike="noStrike" dirty="0">
                          <a:solidFill>
                            <a:schemeClr val="tx1"/>
                          </a:solidFill>
                          <a:effectLst/>
                          <a:latin typeface="Segoe UI" panose="020B0502040204020203" pitchFamily="34" charset="0"/>
                        </a:rPr>
                        <a:t>Worry</a:t>
                      </a:r>
                    </a:p>
                  </a:txBody>
                  <a:tcPr marL="7620" marR="7620" marT="7620" marB="0" anchor="ctr"/>
                </a:tc>
                <a:extLst>
                  <a:ext uri="{0D108BD9-81ED-4DB2-BD59-A6C34878D82A}">
                    <a16:rowId xmlns:a16="http://schemas.microsoft.com/office/drawing/2014/main" val="3038725012"/>
                  </a:ext>
                </a:extLst>
              </a:tr>
              <a:tr h="254808">
                <a:tc>
                  <a:txBody>
                    <a:bodyPr/>
                    <a:lstStyle/>
                    <a:p>
                      <a:pPr algn="l" fontAlgn="t"/>
                      <a:r>
                        <a:rPr lang="en-US" sz="1200" b="0" i="0" u="none" strike="noStrike" dirty="0">
                          <a:solidFill>
                            <a:schemeClr val="bg1"/>
                          </a:solidFill>
                          <a:effectLst/>
                          <a:latin typeface="Segoe UI" panose="020B0502040204020203" pitchFamily="34" charset="0"/>
                        </a:rPr>
                        <a:t>Global average</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28%</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55%</a:t>
                      </a:r>
                    </a:p>
                  </a:txBody>
                  <a:tcPr marL="7620" marR="7620" marT="7620" marB="0" anchor="ctr"/>
                </a:tc>
                <a:tc>
                  <a:txBody>
                    <a:bodyPr/>
                    <a:lstStyle/>
                    <a:p>
                      <a:pPr algn="ctr" fontAlgn="t"/>
                      <a:r>
                        <a:rPr lang="en-US" sz="1200" b="0" i="0" u="none" strike="noStrike" dirty="0">
                          <a:solidFill>
                            <a:srgbClr val="000000"/>
                          </a:solidFill>
                          <a:effectLst/>
                          <a:latin typeface="Segoe UI" panose="020B0502040204020203" pitchFamily="34" charset="0"/>
                        </a:rPr>
                        <a:t>52%</a:t>
                      </a:r>
                    </a:p>
                  </a:txBody>
                  <a:tcPr marL="7620" marR="7620" marT="7620" marB="0" anchor="ctr"/>
                </a:tc>
                <a:extLst>
                  <a:ext uri="{0D108BD9-81ED-4DB2-BD59-A6C34878D82A}">
                    <a16:rowId xmlns:a16="http://schemas.microsoft.com/office/drawing/2014/main" val="262257418"/>
                  </a:ext>
                </a:extLst>
              </a:tr>
              <a:tr h="254808">
                <a:tc>
                  <a:txBody>
                    <a:bodyPr/>
                    <a:lstStyle/>
                    <a:p>
                      <a:pPr algn="l" fontAlgn="t"/>
                      <a:r>
                        <a:rPr lang="en-US" sz="1200" b="0" i="0" u="none" strike="noStrike" dirty="0">
                          <a:solidFill>
                            <a:schemeClr val="bg1"/>
                          </a:solidFill>
                          <a:effectLst/>
                          <a:latin typeface="Segoe UI" panose="020B0502040204020203" pitchFamily="34" charset="0"/>
                        </a:rPr>
                        <a:t>12. Mexico</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43%</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59%</a:t>
                      </a:r>
                    </a:p>
                  </a:txBody>
                  <a:tcPr marL="7620" marR="7620" marT="7620" marB="0" anchor="ctr">
                    <a:solidFill>
                      <a:srgbClr val="FFB900"/>
                    </a:solidFill>
                  </a:tcPr>
                </a:tc>
                <a:tc>
                  <a:txBody>
                    <a:bodyPr/>
                    <a:lstStyle/>
                    <a:p>
                      <a:pPr algn="ctr" fontAlgn="t"/>
                      <a:r>
                        <a:rPr lang="en-US" sz="1200" b="0" i="0" u="none" strike="noStrike" dirty="0">
                          <a:solidFill>
                            <a:srgbClr val="000000"/>
                          </a:solidFill>
                          <a:effectLst/>
                          <a:latin typeface="Segoe UI" panose="020B0502040204020203" pitchFamily="34" charset="0"/>
                        </a:rPr>
                        <a:t>57%</a:t>
                      </a:r>
                    </a:p>
                  </a:txBody>
                  <a:tcPr marL="7620" marR="7620" marT="7620" marB="0" anchor="ctr">
                    <a:solidFill>
                      <a:srgbClr val="FFB900"/>
                    </a:solidFill>
                  </a:tcPr>
                </a:tc>
                <a:extLst>
                  <a:ext uri="{0D108BD9-81ED-4DB2-BD59-A6C34878D82A}">
                    <a16:rowId xmlns:a16="http://schemas.microsoft.com/office/drawing/2014/main" val="2240464111"/>
                  </a:ext>
                </a:extLst>
              </a:tr>
              <a:tr h="254808">
                <a:tc>
                  <a:txBody>
                    <a:bodyPr/>
                    <a:lstStyle/>
                    <a:p>
                      <a:pPr algn="l" fontAlgn="t"/>
                      <a:r>
                        <a:rPr lang="en-US" sz="1200" b="0" i="0" u="none" strike="noStrike" dirty="0">
                          <a:solidFill>
                            <a:schemeClr val="bg1"/>
                          </a:solidFill>
                          <a:effectLst/>
                          <a:latin typeface="Segoe UI" panose="020B0502040204020203" pitchFamily="34" charset="0"/>
                        </a:rPr>
                        <a:t>13. Brazil</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23%</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56%</a:t>
                      </a:r>
                    </a:p>
                  </a:txBody>
                  <a:tcPr marL="7620" marR="7620" marT="7620" marB="0" anchor="ctr"/>
                </a:tc>
                <a:tc>
                  <a:txBody>
                    <a:bodyPr/>
                    <a:lstStyle/>
                    <a:p>
                      <a:pPr algn="ctr" fontAlgn="t"/>
                      <a:r>
                        <a:rPr lang="en-US" sz="1200" b="0" i="0" u="none" strike="noStrike" dirty="0">
                          <a:solidFill>
                            <a:srgbClr val="000000"/>
                          </a:solidFill>
                          <a:effectLst/>
                          <a:latin typeface="Segoe UI" panose="020B0502040204020203" pitchFamily="34" charset="0"/>
                        </a:rPr>
                        <a:t>77%</a:t>
                      </a:r>
                    </a:p>
                  </a:txBody>
                  <a:tcPr marL="7620" marR="7620" marT="7620" marB="0" anchor="ctr">
                    <a:solidFill>
                      <a:srgbClr val="FFB900"/>
                    </a:solidFill>
                  </a:tcPr>
                </a:tc>
                <a:extLst>
                  <a:ext uri="{0D108BD9-81ED-4DB2-BD59-A6C34878D82A}">
                    <a16:rowId xmlns:a16="http://schemas.microsoft.com/office/drawing/2014/main" val="312220192"/>
                  </a:ext>
                </a:extLst>
              </a:tr>
              <a:tr h="254808">
                <a:tc>
                  <a:txBody>
                    <a:bodyPr/>
                    <a:lstStyle/>
                    <a:p>
                      <a:pPr algn="l" fontAlgn="t"/>
                      <a:r>
                        <a:rPr lang="en-US" sz="1200" b="0" i="0" u="none" strike="noStrike" dirty="0">
                          <a:solidFill>
                            <a:schemeClr val="bg1"/>
                          </a:solidFill>
                          <a:effectLst/>
                          <a:latin typeface="Segoe UI" panose="020B0502040204020203" pitchFamily="34" charset="0"/>
                        </a:rPr>
                        <a:t>14. Turkey</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0</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28%</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58%</a:t>
                      </a:r>
                    </a:p>
                  </a:txBody>
                  <a:tcPr marL="7620" marR="7620" marT="7620" marB="0" anchor="ctr">
                    <a:solidFill>
                      <a:srgbClr val="FFB900"/>
                    </a:solidFill>
                  </a:tcPr>
                </a:tc>
                <a:tc>
                  <a:txBody>
                    <a:bodyPr/>
                    <a:lstStyle/>
                    <a:p>
                      <a:pPr algn="ctr" fontAlgn="t"/>
                      <a:r>
                        <a:rPr lang="en-US" sz="1200" b="0" i="0" u="none" strike="noStrike" dirty="0">
                          <a:solidFill>
                            <a:srgbClr val="000000"/>
                          </a:solidFill>
                          <a:effectLst/>
                          <a:latin typeface="Segoe UI" panose="020B0502040204020203" pitchFamily="34" charset="0"/>
                        </a:rPr>
                        <a:t>50%</a:t>
                      </a:r>
                    </a:p>
                  </a:txBody>
                  <a:tcPr marL="7620" marR="7620" marT="7620" marB="0" anchor="ctr"/>
                </a:tc>
                <a:extLst>
                  <a:ext uri="{0D108BD9-81ED-4DB2-BD59-A6C34878D82A}">
                    <a16:rowId xmlns:a16="http://schemas.microsoft.com/office/drawing/2014/main" val="2384937020"/>
                  </a:ext>
                </a:extLst>
              </a:tr>
              <a:tr h="254808">
                <a:tc>
                  <a:txBody>
                    <a:bodyPr/>
                    <a:lstStyle/>
                    <a:p>
                      <a:pPr algn="l" fontAlgn="t"/>
                      <a:r>
                        <a:rPr lang="en-US" sz="1200" b="0" i="0" u="none" strike="noStrike" dirty="0">
                          <a:solidFill>
                            <a:schemeClr val="bg1"/>
                          </a:solidFill>
                          <a:effectLst/>
                          <a:latin typeface="Segoe UI" panose="020B0502040204020203" pitchFamily="34" charset="0"/>
                        </a:rPr>
                        <a:t>15. Vietnam</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0</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20%</a:t>
                      </a:r>
                    </a:p>
                  </a:txBody>
                  <a:tcPr marL="7620" marR="7620" marT="7620" marB="0" anchor="ctr">
                    <a:solidFill>
                      <a:srgbClr val="E7E7E7"/>
                    </a:solidFill>
                  </a:tcPr>
                </a:tc>
                <a:tc>
                  <a:txBody>
                    <a:bodyPr/>
                    <a:lstStyle/>
                    <a:p>
                      <a:pPr algn="ctr" fontAlgn="ctr"/>
                      <a:r>
                        <a:rPr lang="en-US" sz="1200" b="0" i="0" u="none" strike="noStrike" dirty="0">
                          <a:solidFill>
                            <a:srgbClr val="000000"/>
                          </a:solidFill>
                          <a:effectLst/>
                          <a:latin typeface="Segoe UI" panose="020B0502040204020203" pitchFamily="34" charset="0"/>
                        </a:rPr>
                        <a:t>64%</a:t>
                      </a:r>
                    </a:p>
                  </a:txBody>
                  <a:tcPr marL="7620" marR="7620" marT="7620" marB="0" anchor="ctr">
                    <a:solidFill>
                      <a:srgbClr val="E7E7E7"/>
                    </a:solidFill>
                  </a:tcPr>
                </a:tc>
                <a:tc>
                  <a:txBody>
                    <a:bodyPr/>
                    <a:lstStyle/>
                    <a:p>
                      <a:pPr algn="ctr" fontAlgn="t"/>
                      <a:r>
                        <a:rPr lang="en-US" sz="1200" b="0" i="0" u="none" strike="noStrike" dirty="0">
                          <a:solidFill>
                            <a:srgbClr val="000000"/>
                          </a:solidFill>
                          <a:effectLst/>
                          <a:latin typeface="Segoe UI" panose="020B0502040204020203" pitchFamily="34" charset="0"/>
                        </a:rPr>
                        <a:t>70%</a:t>
                      </a:r>
                    </a:p>
                  </a:txBody>
                  <a:tcPr marL="7620" marR="7620" marT="7620" marB="0" anchor="ctr">
                    <a:solidFill>
                      <a:srgbClr val="FFB900"/>
                    </a:solidFill>
                  </a:tcPr>
                </a:tc>
                <a:extLst>
                  <a:ext uri="{0D108BD9-81ED-4DB2-BD59-A6C34878D82A}">
                    <a16:rowId xmlns:a16="http://schemas.microsoft.com/office/drawing/2014/main" val="202596825"/>
                  </a:ext>
                </a:extLst>
              </a:tr>
              <a:tr h="254808">
                <a:tc>
                  <a:txBody>
                    <a:bodyPr/>
                    <a:lstStyle/>
                    <a:p>
                      <a:pPr algn="l" fontAlgn="t"/>
                      <a:r>
                        <a:rPr lang="en-US" sz="1200" b="0" i="0" u="none" strike="noStrike" dirty="0">
                          <a:solidFill>
                            <a:schemeClr val="bg1"/>
                          </a:solidFill>
                          <a:effectLst/>
                          <a:latin typeface="Segoe UI" panose="020B0502040204020203" pitchFamily="34" charset="0"/>
                        </a:rPr>
                        <a:t>16. Hungary</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11%</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47%</a:t>
                      </a:r>
                    </a:p>
                  </a:txBody>
                  <a:tcPr marL="7620" marR="7620" marT="7620" marB="0" anchor="ctr"/>
                </a:tc>
                <a:tc>
                  <a:txBody>
                    <a:bodyPr/>
                    <a:lstStyle/>
                    <a:p>
                      <a:pPr algn="ctr" fontAlgn="t"/>
                      <a:r>
                        <a:rPr lang="en-US" sz="1200" b="0" i="0" u="none" strike="noStrike" dirty="0">
                          <a:solidFill>
                            <a:srgbClr val="000000"/>
                          </a:solidFill>
                          <a:effectLst/>
                          <a:latin typeface="Segoe UI" panose="020B0502040204020203" pitchFamily="34" charset="0"/>
                        </a:rPr>
                        <a:t>39%</a:t>
                      </a:r>
                    </a:p>
                  </a:txBody>
                  <a:tcPr marL="7620" marR="7620" marT="7620" marB="0" anchor="ctr"/>
                </a:tc>
                <a:extLst>
                  <a:ext uri="{0D108BD9-81ED-4DB2-BD59-A6C34878D82A}">
                    <a16:rowId xmlns:a16="http://schemas.microsoft.com/office/drawing/2014/main" val="1570867589"/>
                  </a:ext>
                </a:extLst>
              </a:tr>
              <a:tr h="254808">
                <a:tc>
                  <a:txBody>
                    <a:bodyPr/>
                    <a:lstStyle/>
                    <a:p>
                      <a:pPr algn="l" fontAlgn="t"/>
                      <a:r>
                        <a:rPr lang="en-US" sz="1200" b="0" i="0" u="none" strike="noStrike" dirty="0">
                          <a:solidFill>
                            <a:schemeClr val="bg1"/>
                          </a:solidFill>
                          <a:effectLst/>
                          <a:latin typeface="Segoe UI" panose="020B0502040204020203" pitchFamily="34" charset="0"/>
                        </a:rPr>
                        <a:t>17. Colombia</a:t>
                      </a:r>
                    </a:p>
                  </a:txBody>
                  <a:tcPr marL="7620" marR="7620" marT="7620" marB="0" anchor="ctr">
                    <a:solidFill>
                      <a:srgbClr val="E7E7E7"/>
                    </a:solidFill>
                  </a:tcPr>
                </a:tc>
                <a:tc>
                  <a:txBody>
                    <a:bodyPr/>
                    <a:lstStyle/>
                    <a:p>
                      <a:pPr algn="ctr" fontAlgn="ctr"/>
                      <a:r>
                        <a:rPr lang="en-US" sz="1200" b="0" i="0" u="none" strike="noStrike" dirty="0">
                          <a:solidFill>
                            <a:srgbClr val="000000"/>
                          </a:solidFill>
                          <a:effectLst/>
                          <a:latin typeface="Segoe UI" panose="020B0502040204020203" pitchFamily="34" charset="0"/>
                        </a:rPr>
                        <a:t>-4</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46%</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57%</a:t>
                      </a:r>
                    </a:p>
                  </a:txBody>
                  <a:tcPr marL="7620" marR="7620" marT="7620" marB="0" anchor="ctr">
                    <a:solidFill>
                      <a:srgbClr val="E7E7E7"/>
                    </a:solidFill>
                  </a:tcPr>
                </a:tc>
                <a:tc>
                  <a:txBody>
                    <a:bodyPr/>
                    <a:lstStyle/>
                    <a:p>
                      <a:pPr algn="ctr" fontAlgn="t"/>
                      <a:r>
                        <a:rPr lang="en-US" sz="1200" b="0" i="0" u="none" strike="noStrike" dirty="0">
                          <a:solidFill>
                            <a:srgbClr val="000000"/>
                          </a:solidFill>
                          <a:effectLst/>
                          <a:latin typeface="Segoe UI" panose="020B0502040204020203" pitchFamily="34" charset="0"/>
                        </a:rPr>
                        <a:t>48%</a:t>
                      </a:r>
                    </a:p>
                  </a:txBody>
                  <a:tcPr marL="7620" marR="7620" marT="7620" marB="0" anchor="ctr">
                    <a:solidFill>
                      <a:srgbClr val="E7E7E7"/>
                    </a:solidFill>
                  </a:tcPr>
                </a:tc>
                <a:extLst>
                  <a:ext uri="{0D108BD9-81ED-4DB2-BD59-A6C34878D82A}">
                    <a16:rowId xmlns:a16="http://schemas.microsoft.com/office/drawing/2014/main" val="2667041981"/>
                  </a:ext>
                </a:extLst>
              </a:tr>
              <a:tr h="254808">
                <a:tc>
                  <a:txBody>
                    <a:bodyPr/>
                    <a:lstStyle/>
                    <a:p>
                      <a:pPr algn="l" fontAlgn="t"/>
                      <a:r>
                        <a:rPr lang="en-US" sz="1200" b="0" i="0" u="none" strike="noStrike" dirty="0">
                          <a:solidFill>
                            <a:schemeClr val="bg1"/>
                          </a:solidFill>
                          <a:effectLst/>
                          <a:latin typeface="Segoe UI" panose="020B0502040204020203" pitchFamily="34" charset="0"/>
                        </a:rPr>
                        <a:t>18. Argentina</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41%</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53%</a:t>
                      </a:r>
                    </a:p>
                  </a:txBody>
                  <a:tcPr marL="7620" marR="7620" marT="7620" marB="0" anchor="ctr"/>
                </a:tc>
                <a:tc>
                  <a:txBody>
                    <a:bodyPr/>
                    <a:lstStyle/>
                    <a:p>
                      <a:pPr algn="ctr" fontAlgn="t"/>
                      <a:r>
                        <a:rPr lang="en-US" sz="1200" b="0" i="0" u="none" strike="noStrike" dirty="0">
                          <a:solidFill>
                            <a:srgbClr val="000000"/>
                          </a:solidFill>
                          <a:effectLst/>
                          <a:latin typeface="Segoe UI" panose="020B0502040204020203" pitchFamily="34" charset="0"/>
                        </a:rPr>
                        <a:t>45%</a:t>
                      </a:r>
                    </a:p>
                  </a:txBody>
                  <a:tcPr marL="7620" marR="7620" marT="7620" marB="0" anchor="ctr"/>
                </a:tc>
                <a:extLst>
                  <a:ext uri="{0D108BD9-81ED-4DB2-BD59-A6C34878D82A}">
                    <a16:rowId xmlns:a16="http://schemas.microsoft.com/office/drawing/2014/main" val="4215034791"/>
                  </a:ext>
                </a:extLst>
              </a:tr>
              <a:tr h="254808">
                <a:tc>
                  <a:txBody>
                    <a:bodyPr/>
                    <a:lstStyle/>
                    <a:p>
                      <a:pPr algn="l" fontAlgn="t"/>
                      <a:r>
                        <a:rPr lang="en-US" sz="1200" b="0" i="0" u="none" strike="noStrike" dirty="0">
                          <a:solidFill>
                            <a:schemeClr val="bg1"/>
                          </a:solidFill>
                          <a:effectLst/>
                          <a:latin typeface="Segoe UI" panose="020B0502040204020203" pitchFamily="34" charset="0"/>
                        </a:rPr>
                        <a:t>19. Russia</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0</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8%</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46%</a:t>
                      </a:r>
                    </a:p>
                  </a:txBody>
                  <a:tcPr marL="7620" marR="7620" marT="7620" marB="0" anchor="ctr"/>
                </a:tc>
                <a:tc>
                  <a:txBody>
                    <a:bodyPr/>
                    <a:lstStyle/>
                    <a:p>
                      <a:pPr algn="ctr" fontAlgn="t"/>
                      <a:r>
                        <a:rPr lang="en-US" sz="1200" b="0" i="0" u="none" strike="noStrike" dirty="0">
                          <a:solidFill>
                            <a:srgbClr val="000000"/>
                          </a:solidFill>
                          <a:effectLst/>
                          <a:latin typeface="Segoe UI" panose="020B0502040204020203" pitchFamily="34" charset="0"/>
                        </a:rPr>
                        <a:t>53%</a:t>
                      </a:r>
                    </a:p>
                  </a:txBody>
                  <a:tcPr marL="7620" marR="7620" marT="7620" marB="0" anchor="ctr"/>
                </a:tc>
                <a:extLst>
                  <a:ext uri="{0D108BD9-81ED-4DB2-BD59-A6C34878D82A}">
                    <a16:rowId xmlns:a16="http://schemas.microsoft.com/office/drawing/2014/main" val="3213761074"/>
                  </a:ext>
                </a:extLst>
              </a:tr>
              <a:tr h="254808">
                <a:tc>
                  <a:txBody>
                    <a:bodyPr/>
                    <a:lstStyle/>
                    <a:p>
                      <a:pPr algn="l" fontAlgn="t"/>
                      <a:r>
                        <a:rPr lang="en-US" sz="1200" b="0" i="0" u="none" strike="noStrike" dirty="0">
                          <a:solidFill>
                            <a:schemeClr val="bg1"/>
                          </a:solidFill>
                          <a:effectLst/>
                          <a:latin typeface="Segoe UI" panose="020B0502040204020203" pitchFamily="34" charset="0"/>
                        </a:rPr>
                        <a:t>20. Chile</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49%</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50%</a:t>
                      </a:r>
                    </a:p>
                  </a:txBody>
                  <a:tcPr marL="7620" marR="7620" marT="7620" marB="0" anchor="ctr"/>
                </a:tc>
                <a:tc>
                  <a:txBody>
                    <a:bodyPr/>
                    <a:lstStyle/>
                    <a:p>
                      <a:pPr algn="ctr" fontAlgn="t"/>
                      <a:r>
                        <a:rPr lang="en-US" sz="1200" b="0" i="0" u="none" strike="noStrike" dirty="0">
                          <a:solidFill>
                            <a:srgbClr val="000000"/>
                          </a:solidFill>
                          <a:effectLst/>
                          <a:latin typeface="Segoe UI" panose="020B0502040204020203" pitchFamily="34" charset="0"/>
                        </a:rPr>
                        <a:t>48%</a:t>
                      </a:r>
                    </a:p>
                  </a:txBody>
                  <a:tcPr marL="7620" marR="7620" marT="7620" marB="0" anchor="ctr"/>
                </a:tc>
                <a:extLst>
                  <a:ext uri="{0D108BD9-81ED-4DB2-BD59-A6C34878D82A}">
                    <a16:rowId xmlns:a16="http://schemas.microsoft.com/office/drawing/2014/main" val="1823836559"/>
                  </a:ext>
                </a:extLst>
              </a:tr>
              <a:tr h="254808">
                <a:tc>
                  <a:txBody>
                    <a:bodyPr/>
                    <a:lstStyle/>
                    <a:p>
                      <a:pPr algn="l" fontAlgn="t"/>
                      <a:r>
                        <a:rPr lang="en-US" sz="1200" b="0" i="0" u="none" strike="noStrike" dirty="0">
                          <a:solidFill>
                            <a:schemeClr val="bg1"/>
                          </a:solidFill>
                          <a:effectLst/>
                          <a:latin typeface="Segoe UI" panose="020B0502040204020203" pitchFamily="34" charset="0"/>
                        </a:rPr>
                        <a:t>21. South Africa</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30%</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61%</a:t>
                      </a:r>
                    </a:p>
                  </a:txBody>
                  <a:tcPr marL="7620" marR="7620" marT="7620" marB="0" anchor="ctr">
                    <a:solidFill>
                      <a:srgbClr val="FFB900"/>
                    </a:solidFill>
                  </a:tcPr>
                </a:tc>
                <a:tc>
                  <a:txBody>
                    <a:bodyPr/>
                    <a:lstStyle/>
                    <a:p>
                      <a:pPr algn="ctr" fontAlgn="t"/>
                      <a:r>
                        <a:rPr lang="en-US" sz="1200" b="0" i="0" u="none" strike="noStrike" dirty="0">
                          <a:solidFill>
                            <a:srgbClr val="000000"/>
                          </a:solidFill>
                          <a:effectLst/>
                          <a:latin typeface="Segoe UI" panose="020B0502040204020203" pitchFamily="34" charset="0"/>
                        </a:rPr>
                        <a:t>59%</a:t>
                      </a:r>
                    </a:p>
                  </a:txBody>
                  <a:tcPr marL="7620" marR="7620" marT="7620" marB="0" anchor="ctr">
                    <a:solidFill>
                      <a:srgbClr val="FFB900"/>
                    </a:solidFill>
                  </a:tcPr>
                </a:tc>
                <a:extLst>
                  <a:ext uri="{0D108BD9-81ED-4DB2-BD59-A6C34878D82A}">
                    <a16:rowId xmlns:a16="http://schemas.microsoft.com/office/drawing/2014/main" val="2758587847"/>
                  </a:ext>
                </a:extLst>
              </a:tr>
              <a:tr h="254808">
                <a:tc>
                  <a:txBody>
                    <a:bodyPr/>
                    <a:lstStyle/>
                    <a:p>
                      <a:pPr algn="l" fontAlgn="t"/>
                      <a:r>
                        <a:rPr lang="en-US" sz="1200" b="0" i="0" u="none" strike="noStrike" dirty="0">
                          <a:solidFill>
                            <a:schemeClr val="bg1"/>
                          </a:solidFill>
                          <a:effectLst/>
                          <a:latin typeface="Segoe UI" panose="020B0502040204020203" pitchFamily="34" charset="0"/>
                        </a:rPr>
                        <a:t>22. Peru</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a:t>
                      </a:r>
                    </a:p>
                  </a:txBody>
                  <a:tcPr marL="7620" marR="7620" marT="7620" marB="0" anchor="ctr"/>
                </a:tc>
                <a:tc>
                  <a:txBody>
                    <a:bodyPr/>
                    <a:lstStyle/>
                    <a:p>
                      <a:pPr algn="ctr" fontAlgn="b"/>
                      <a:r>
                        <a:rPr lang="en-US" sz="1200" b="0" i="0" u="none" strike="noStrike" dirty="0">
                          <a:solidFill>
                            <a:srgbClr val="000000"/>
                          </a:solidFill>
                          <a:effectLst/>
                          <a:latin typeface="Segoe UI" panose="020B0502040204020203" pitchFamily="34" charset="0"/>
                        </a:rPr>
                        <a:t>41%</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55%</a:t>
                      </a:r>
                    </a:p>
                  </a:txBody>
                  <a:tcPr marL="7620" marR="7620" marT="7620" marB="0" anchor="ctr"/>
                </a:tc>
                <a:tc>
                  <a:txBody>
                    <a:bodyPr/>
                    <a:lstStyle/>
                    <a:p>
                      <a:pPr algn="ctr" fontAlgn="t"/>
                      <a:r>
                        <a:rPr lang="en-US" sz="1200" b="0" i="0" u="none" strike="noStrike" dirty="0">
                          <a:solidFill>
                            <a:srgbClr val="000000"/>
                          </a:solidFill>
                          <a:effectLst/>
                          <a:latin typeface="Segoe UI" panose="020B0502040204020203" pitchFamily="34" charset="0"/>
                        </a:rPr>
                        <a:t>44%</a:t>
                      </a:r>
                    </a:p>
                  </a:txBody>
                  <a:tcPr marL="7620" marR="7620" marT="7620" marB="0" anchor="ctr"/>
                </a:tc>
                <a:extLst>
                  <a:ext uri="{0D108BD9-81ED-4DB2-BD59-A6C34878D82A}">
                    <a16:rowId xmlns:a16="http://schemas.microsoft.com/office/drawing/2014/main" val="1487206721"/>
                  </a:ext>
                </a:extLst>
              </a:tr>
            </a:tbl>
          </a:graphicData>
        </a:graphic>
      </p:graphicFrame>
      <p:grpSp>
        <p:nvGrpSpPr>
          <p:cNvPr id="60" name="Group 59">
            <a:extLst>
              <a:ext uri="{FF2B5EF4-FFF2-40B4-BE49-F238E27FC236}">
                <a16:creationId xmlns:a16="http://schemas.microsoft.com/office/drawing/2014/main" id="{2B0627BB-E59D-450B-923E-953009DBCA3F}"/>
              </a:ext>
              <a:ext uri="{C183D7F6-B498-43B3-948B-1728B52AA6E4}">
                <adec:decorative xmlns:adec="http://schemas.microsoft.com/office/drawing/2017/decorative" val="1"/>
              </a:ext>
            </a:extLst>
          </p:cNvPr>
          <p:cNvGrpSpPr/>
          <p:nvPr/>
        </p:nvGrpSpPr>
        <p:grpSpPr>
          <a:xfrm>
            <a:off x="372141" y="714394"/>
            <a:ext cx="2868543" cy="572464"/>
            <a:chOff x="6289421" y="115760"/>
            <a:chExt cx="2868543" cy="572464"/>
          </a:xfrm>
        </p:grpSpPr>
        <p:sp>
          <p:nvSpPr>
            <p:cNvPr id="61" name="TextBox 60">
              <a:extLst>
                <a:ext uri="{FF2B5EF4-FFF2-40B4-BE49-F238E27FC236}">
                  <a16:creationId xmlns:a16="http://schemas.microsoft.com/office/drawing/2014/main" id="{5C4D5D06-E6BD-4E63-9CD2-0D4980FEE48B}"/>
                </a:ext>
              </a:extLst>
            </p:cNvPr>
            <p:cNvSpPr txBox="1"/>
            <p:nvPr/>
          </p:nvSpPr>
          <p:spPr>
            <a:xfrm>
              <a:off x="6500185" y="115760"/>
              <a:ext cx="2657779" cy="572464"/>
            </a:xfrm>
            <a:prstGeom prst="rect">
              <a:avLst/>
            </a:prstGeom>
            <a:noFill/>
          </p:spPr>
          <p:txBody>
            <a:bodyPr wrap="none" lIns="182880" tIns="146304" rIns="182880" bIns="146304" rtlCol="0">
              <a:spAutoFit/>
            </a:bodyPr>
            <a:lstStyle/>
            <a:p>
              <a:pPr>
                <a:lnSpc>
                  <a:spcPct val="90000"/>
                </a:lnSpc>
              </a:pPr>
              <a:r>
                <a:rPr lang="en-US" sz="2000" i="1" dirty="0">
                  <a:solidFill>
                    <a:schemeClr val="bg1"/>
                  </a:solidFill>
                </a:rPr>
                <a:t>Global average: 66%</a:t>
              </a:r>
            </a:p>
          </p:txBody>
        </p:sp>
        <p:pic>
          <p:nvPicPr>
            <p:cNvPr id="62" name="Picture 2">
              <a:extLst>
                <a:ext uri="{FF2B5EF4-FFF2-40B4-BE49-F238E27FC236}">
                  <a16:creationId xmlns:a16="http://schemas.microsoft.com/office/drawing/2014/main" id="{ED2B8CE0-2784-4F9B-B2BA-6C1E614322C3}"/>
                </a:ext>
                <a:ext uri="{C183D7F6-B498-43B3-948B-1728B52AA6E4}">
                  <adec:decorative xmlns:adec="http://schemas.microsoft.com/office/drawing/2017/decorative" val="1"/>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9421" y="249339"/>
              <a:ext cx="274320" cy="274320"/>
            </a:xfrm>
            <a:prstGeom prst="rect">
              <a:avLst/>
            </a:prstGeom>
            <a:noFill/>
            <a:extLst>
              <a:ext uri="{909E8E84-426E-40DD-AFC4-6F175D3DCCD1}">
                <a14:hiddenFill xmlns:a14="http://schemas.microsoft.com/office/drawing/2010/main">
                  <a:solidFill>
                    <a:srgbClr val="FFFFFF"/>
                  </a:solidFill>
                </a14:hiddenFill>
              </a:ext>
            </a:extLst>
          </p:spPr>
        </p:pic>
      </p:grpSp>
      <p:sp>
        <p:nvSpPr>
          <p:cNvPr id="65" name="TextBox 64">
            <a:extLst>
              <a:ext uri="{FF2B5EF4-FFF2-40B4-BE49-F238E27FC236}">
                <a16:creationId xmlns:a16="http://schemas.microsoft.com/office/drawing/2014/main" id="{B8889F55-AB65-4E54-9D45-3C918C6DE9CC}"/>
              </a:ext>
            </a:extLst>
          </p:cNvPr>
          <p:cNvSpPr txBox="1"/>
          <p:nvPr/>
        </p:nvSpPr>
        <p:spPr>
          <a:xfrm>
            <a:off x="6202138" y="2319823"/>
            <a:ext cx="1752724"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solidFill>
              </a:rPr>
              <a:t>19. Russia – 74%</a:t>
            </a:r>
          </a:p>
        </p:txBody>
      </p:sp>
      <p:grpSp>
        <p:nvGrpSpPr>
          <p:cNvPr id="30" name="Group 29">
            <a:extLst>
              <a:ext uri="{FF2B5EF4-FFF2-40B4-BE49-F238E27FC236}">
                <a16:creationId xmlns:a16="http://schemas.microsoft.com/office/drawing/2014/main" id="{DE17983A-FA36-45C6-A630-AE21C7DD11AE}"/>
              </a:ext>
              <a:ext uri="{C183D7F6-B498-43B3-948B-1728B52AA6E4}">
                <adec:decorative xmlns:adec="http://schemas.microsoft.com/office/drawing/2017/decorative" val="1"/>
              </a:ext>
            </a:extLst>
          </p:cNvPr>
          <p:cNvGrpSpPr/>
          <p:nvPr/>
        </p:nvGrpSpPr>
        <p:grpSpPr>
          <a:xfrm>
            <a:off x="6652536" y="3392678"/>
            <a:ext cx="421048" cy="253541"/>
            <a:chOff x="6652536" y="3392678"/>
            <a:chExt cx="421048" cy="253541"/>
          </a:xfrm>
          <a:solidFill>
            <a:srgbClr val="0072C6"/>
          </a:solidFill>
        </p:grpSpPr>
        <p:grpSp>
          <p:nvGrpSpPr>
            <p:cNvPr id="45" name="Group 44">
              <a:extLst>
                <a:ext uri="{FF2B5EF4-FFF2-40B4-BE49-F238E27FC236}">
                  <a16:creationId xmlns:a16="http://schemas.microsoft.com/office/drawing/2014/main" id="{68D2FC9F-4A07-444E-A5B5-77CBFAF372D6}"/>
                </a:ext>
              </a:extLst>
            </p:cNvPr>
            <p:cNvGrpSpPr/>
            <p:nvPr/>
          </p:nvGrpSpPr>
          <p:grpSpPr>
            <a:xfrm>
              <a:off x="6652536" y="3463339"/>
              <a:ext cx="272311" cy="182880"/>
              <a:chOff x="5660307" y="2381459"/>
              <a:chExt cx="272311" cy="182880"/>
            </a:xfrm>
            <a:grpFill/>
          </p:grpSpPr>
          <p:cxnSp>
            <p:nvCxnSpPr>
              <p:cNvPr id="46" name="Straight Connector 45">
                <a:extLst>
                  <a:ext uri="{FF2B5EF4-FFF2-40B4-BE49-F238E27FC236}">
                    <a16:creationId xmlns:a16="http://schemas.microsoft.com/office/drawing/2014/main" id="{4DC565EE-0111-4814-9DCE-109E6DC161D1}"/>
                  </a:ext>
                </a:extLst>
              </p:cNvPr>
              <p:cNvCxnSpPr>
                <a:cxnSpLocks/>
              </p:cNvCxnSpPr>
              <p:nvPr/>
            </p:nvCxnSpPr>
            <p:spPr>
              <a:xfrm flipV="1">
                <a:off x="5660307" y="2381459"/>
                <a:ext cx="0" cy="182880"/>
              </a:xfrm>
              <a:prstGeom prst="line">
                <a:avLst/>
              </a:prstGeom>
              <a:grpFill/>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5C31956-B9CE-4B06-A0DE-CC7383E987B3}"/>
                  </a:ext>
                </a:extLst>
              </p:cNvPr>
              <p:cNvCxnSpPr/>
              <p:nvPr/>
            </p:nvCxnSpPr>
            <p:spPr>
              <a:xfrm>
                <a:off x="5660307" y="2381459"/>
                <a:ext cx="272311" cy="0"/>
              </a:xfrm>
              <a:prstGeom prst="line">
                <a:avLst/>
              </a:prstGeom>
              <a:grpFill/>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67" name="Oval 66">
              <a:extLst>
                <a:ext uri="{FF2B5EF4-FFF2-40B4-BE49-F238E27FC236}">
                  <a16:creationId xmlns:a16="http://schemas.microsoft.com/office/drawing/2014/main" id="{30462CD1-E93B-4AF0-BAF7-8AD1906E4F04}"/>
                </a:ext>
              </a:extLst>
            </p:cNvPr>
            <p:cNvSpPr>
              <a:spLocks noChangeAspect="1"/>
            </p:cNvSpPr>
            <p:nvPr/>
          </p:nvSpPr>
          <p:spPr bwMode="auto">
            <a:xfrm>
              <a:off x="6936424" y="3392678"/>
              <a:ext cx="137160" cy="137160"/>
            </a:xfrm>
            <a:prstGeom prst="ellipse">
              <a:avLst/>
            </a:prstGeom>
            <a:grp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grpSp>
      <p:grpSp>
        <p:nvGrpSpPr>
          <p:cNvPr id="71" name="Group 70">
            <a:extLst>
              <a:ext uri="{FF2B5EF4-FFF2-40B4-BE49-F238E27FC236}">
                <a16:creationId xmlns:a16="http://schemas.microsoft.com/office/drawing/2014/main" id="{BFDACCD0-382B-46B7-AF9E-77296E5394AE}"/>
              </a:ext>
              <a:ext uri="{C183D7F6-B498-43B3-948B-1728B52AA6E4}">
                <adec:decorative xmlns:adec="http://schemas.microsoft.com/office/drawing/2017/decorative" val="1"/>
              </a:ext>
            </a:extLst>
          </p:cNvPr>
          <p:cNvGrpSpPr/>
          <p:nvPr/>
        </p:nvGrpSpPr>
        <p:grpSpPr>
          <a:xfrm>
            <a:off x="6032650" y="3154847"/>
            <a:ext cx="272311" cy="182880"/>
            <a:chOff x="5589971" y="2381459"/>
            <a:chExt cx="272311" cy="182880"/>
          </a:xfrm>
        </p:grpSpPr>
        <p:cxnSp>
          <p:nvCxnSpPr>
            <p:cNvPr id="72" name="Straight Connector 71">
              <a:extLst>
                <a:ext uri="{FF2B5EF4-FFF2-40B4-BE49-F238E27FC236}">
                  <a16:creationId xmlns:a16="http://schemas.microsoft.com/office/drawing/2014/main" id="{69BA5751-72AA-4D53-B308-1E6040F2909A}"/>
                </a:ext>
              </a:extLst>
            </p:cNvPr>
            <p:cNvCxnSpPr>
              <a:cxnSpLocks/>
            </p:cNvCxnSpPr>
            <p:nvPr/>
          </p:nvCxnSpPr>
          <p:spPr>
            <a:xfrm flipV="1">
              <a:off x="5589971" y="2381459"/>
              <a:ext cx="0" cy="18288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B72BC86C-D120-4035-AED5-C6EB688949FA}"/>
                </a:ext>
              </a:extLst>
            </p:cNvPr>
            <p:cNvCxnSpPr/>
            <p:nvPr/>
          </p:nvCxnSpPr>
          <p:spPr>
            <a:xfrm>
              <a:off x="5589971" y="2381459"/>
              <a:ext cx="272311"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4" name="Group 73">
            <a:extLst>
              <a:ext uri="{FF2B5EF4-FFF2-40B4-BE49-F238E27FC236}">
                <a16:creationId xmlns:a16="http://schemas.microsoft.com/office/drawing/2014/main" id="{E156C47F-09A6-4D5D-84F8-6906395D14F2}"/>
              </a:ext>
              <a:ext uri="{C183D7F6-B498-43B3-948B-1728B52AA6E4}">
                <adec:decorative xmlns:adec="http://schemas.microsoft.com/office/drawing/2017/decorative" val="1"/>
              </a:ext>
            </a:extLst>
          </p:cNvPr>
          <p:cNvGrpSpPr/>
          <p:nvPr/>
        </p:nvGrpSpPr>
        <p:grpSpPr>
          <a:xfrm>
            <a:off x="6734689" y="2693640"/>
            <a:ext cx="272311" cy="190915"/>
            <a:chOff x="5589971" y="2190544"/>
            <a:chExt cx="272311" cy="190915"/>
          </a:xfrm>
        </p:grpSpPr>
        <p:cxnSp>
          <p:nvCxnSpPr>
            <p:cNvPr id="75" name="Straight Connector 74">
              <a:extLst>
                <a:ext uri="{FF2B5EF4-FFF2-40B4-BE49-F238E27FC236}">
                  <a16:creationId xmlns:a16="http://schemas.microsoft.com/office/drawing/2014/main" id="{F121CBE7-8897-47CB-807D-7A591EF37170}"/>
                </a:ext>
              </a:extLst>
            </p:cNvPr>
            <p:cNvCxnSpPr>
              <a:cxnSpLocks/>
            </p:cNvCxnSpPr>
            <p:nvPr/>
          </p:nvCxnSpPr>
          <p:spPr>
            <a:xfrm flipV="1">
              <a:off x="5589971" y="2190544"/>
              <a:ext cx="0" cy="18288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D49DEB1-23D2-48C2-98EF-F7A819ABA505}"/>
                </a:ext>
              </a:extLst>
            </p:cNvPr>
            <p:cNvCxnSpPr/>
            <p:nvPr/>
          </p:nvCxnSpPr>
          <p:spPr>
            <a:xfrm>
              <a:off x="5589971" y="2381459"/>
              <a:ext cx="272311" cy="0"/>
            </a:xfrm>
            <a:prstGeom prst="lin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DB79A247-2149-44E0-B220-5EB856F44167}"/>
              </a:ext>
              <a:ext uri="{C183D7F6-B498-43B3-948B-1728B52AA6E4}">
                <adec:decorative xmlns:adec="http://schemas.microsoft.com/office/drawing/2017/decorative" val="1"/>
              </a:ext>
            </a:extLst>
          </p:cNvPr>
          <p:cNvGrpSpPr/>
          <p:nvPr/>
        </p:nvGrpSpPr>
        <p:grpSpPr>
          <a:xfrm>
            <a:off x="10798234" y="3875452"/>
            <a:ext cx="1511802" cy="433965"/>
            <a:chOff x="8762451" y="800827"/>
            <a:chExt cx="2894509" cy="547305"/>
          </a:xfrm>
        </p:grpSpPr>
        <p:sp>
          <p:nvSpPr>
            <p:cNvPr id="81" name="TextBox 80">
              <a:extLst>
                <a:ext uri="{FF2B5EF4-FFF2-40B4-BE49-F238E27FC236}">
                  <a16:creationId xmlns:a16="http://schemas.microsoft.com/office/drawing/2014/main" id="{F2A705AF-1C2B-4A2D-A581-E8377DB869D6}"/>
                </a:ext>
              </a:extLst>
            </p:cNvPr>
            <p:cNvSpPr txBox="1"/>
            <p:nvPr/>
          </p:nvSpPr>
          <p:spPr>
            <a:xfrm>
              <a:off x="8932815" y="800827"/>
              <a:ext cx="2724145" cy="547305"/>
            </a:xfrm>
            <a:prstGeom prst="rect">
              <a:avLst/>
            </a:prstGeom>
            <a:noFill/>
          </p:spPr>
          <p:txBody>
            <a:bodyPr wrap="square" lIns="182880" tIns="146304" rIns="182880" bIns="146304" rtlCol="0">
              <a:spAutoFit/>
            </a:bodyPr>
            <a:lstStyle/>
            <a:p>
              <a:pPr>
                <a:lnSpc>
                  <a:spcPct val="90000"/>
                </a:lnSpc>
              </a:pPr>
              <a:r>
                <a:rPr lang="en-US" sz="1000" dirty="0">
                  <a:solidFill>
                    <a:schemeClr val="bg1"/>
                  </a:solidFill>
                </a:rPr>
                <a:t>Above global avg.</a:t>
              </a:r>
            </a:p>
          </p:txBody>
        </p:sp>
        <p:sp>
          <p:nvSpPr>
            <p:cNvPr id="82" name="Rectangle 81">
              <a:extLst>
                <a:ext uri="{FF2B5EF4-FFF2-40B4-BE49-F238E27FC236}">
                  <a16:creationId xmlns:a16="http://schemas.microsoft.com/office/drawing/2014/main" id="{13AA1F7B-14D0-494C-8F89-1596C4C1F56D}"/>
                </a:ext>
              </a:extLst>
            </p:cNvPr>
            <p:cNvSpPr/>
            <p:nvPr/>
          </p:nvSpPr>
          <p:spPr bwMode="auto">
            <a:xfrm>
              <a:off x="8762451" y="996731"/>
              <a:ext cx="342899" cy="137160"/>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grpSp>
      <p:cxnSp>
        <p:nvCxnSpPr>
          <p:cNvPr id="88" name="Connector: Curved 87">
            <a:extLst>
              <a:ext uri="{FF2B5EF4-FFF2-40B4-BE49-F238E27FC236}">
                <a16:creationId xmlns:a16="http://schemas.microsoft.com/office/drawing/2014/main" id="{315E4C18-FE1D-4FAC-BD70-5F069A92CCCF}"/>
              </a:ext>
              <a:ext uri="{C183D7F6-B498-43B3-948B-1728B52AA6E4}">
                <adec:decorative xmlns:adec="http://schemas.microsoft.com/office/drawing/2017/decorative" val="1"/>
              </a:ext>
            </a:extLst>
          </p:cNvPr>
          <p:cNvCxnSpPr>
            <a:cxnSpLocks/>
          </p:cNvCxnSpPr>
          <p:nvPr/>
        </p:nvCxnSpPr>
        <p:spPr>
          <a:xfrm rot="16200000" flipH="1">
            <a:off x="8471521" y="-1266738"/>
            <a:ext cx="90341" cy="3355039"/>
          </a:xfrm>
          <a:prstGeom prst="curvedConnector3">
            <a:avLst>
              <a:gd name="adj1" fmla="val -25304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6" name="Speech Bubble: Rectangle with Corners Rounded 55">
            <a:extLst>
              <a:ext uri="{FF2B5EF4-FFF2-40B4-BE49-F238E27FC236}">
                <a16:creationId xmlns:a16="http://schemas.microsoft.com/office/drawing/2014/main" id="{2F6627CB-64BA-4A4F-9507-3758098CDDF8}"/>
              </a:ext>
            </a:extLst>
          </p:cNvPr>
          <p:cNvSpPr/>
          <p:nvPr/>
        </p:nvSpPr>
        <p:spPr bwMode="auto">
          <a:xfrm>
            <a:off x="5474876" y="365611"/>
            <a:ext cx="2657779" cy="595842"/>
          </a:xfrm>
          <a:prstGeom prst="wedgeRoundRectCallout">
            <a:avLst>
              <a:gd name="adj1" fmla="val 44785"/>
              <a:gd name="adj2" fmla="val -11495"/>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lnSpc>
                <a:spcPct val="90000"/>
              </a:lnSpc>
              <a:spcBef>
                <a:spcPct val="0"/>
              </a:spcBef>
              <a:spcAft>
                <a:spcPct val="0"/>
              </a:spcAft>
            </a:pPr>
            <a:r>
              <a:rPr lang="en-US" sz="1100" dirty="0">
                <a:solidFill>
                  <a:schemeClr val="tx1"/>
                </a:solidFill>
                <a:ea typeface="Segoe UI" pitchFamily="34" charset="0"/>
                <a:cs typeface="Segoe UI" pitchFamily="34" charset="0"/>
              </a:rPr>
              <a:t>Family &amp; friends as a source of risks Pain – % moderate to severe</a:t>
            </a:r>
          </a:p>
          <a:p>
            <a:pPr defTabSz="932472" fontAlgn="base">
              <a:lnSpc>
                <a:spcPct val="90000"/>
              </a:lnSpc>
              <a:spcBef>
                <a:spcPct val="0"/>
              </a:spcBef>
              <a:spcAft>
                <a:spcPct val="0"/>
              </a:spcAft>
            </a:pPr>
            <a:r>
              <a:rPr lang="en-US" sz="1100" dirty="0">
                <a:solidFill>
                  <a:schemeClr val="tx1"/>
                </a:solidFill>
                <a:ea typeface="Segoe UI" pitchFamily="34" charset="0"/>
                <a:cs typeface="Segoe UI" pitchFamily="34" charset="0"/>
              </a:rPr>
              <a:t>Worry - % risk will happen again</a:t>
            </a:r>
          </a:p>
        </p:txBody>
      </p:sp>
    </p:spTree>
    <p:extLst>
      <p:ext uri="{BB962C8B-B14F-4D97-AF65-F5344CB8AC3E}">
        <p14:creationId xmlns:p14="http://schemas.microsoft.com/office/powerpoint/2010/main" val="1754152430"/>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8CCE01-EFB8-4B92-95D6-A6E134C28F84}"/>
              </a:ext>
              <a:ext uri="{C183D7F6-B498-43B3-948B-1728B52AA6E4}">
                <adec:decorative xmlns:adec="http://schemas.microsoft.com/office/drawing/2017/decorative" val="1"/>
              </a:ext>
            </a:extLst>
          </p:cNvPr>
          <p:cNvSpPr/>
          <p:nvPr/>
        </p:nvSpPr>
        <p:spPr bwMode="auto">
          <a:xfrm>
            <a:off x="1899082" y="1212849"/>
            <a:ext cx="8638310" cy="5319830"/>
          </a:xfrm>
          <a:prstGeom prst="rect">
            <a:avLst/>
          </a:prstGeom>
          <a:solidFill>
            <a:schemeClr val="tx1"/>
          </a:solidFill>
          <a:ln>
            <a:solidFill>
              <a:schemeClr val="bg1"/>
            </a:solid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5E9A010F-5A82-4ABD-A3CA-3D7B6B1F7893}"/>
              </a:ext>
            </a:extLst>
          </p:cNvPr>
          <p:cNvSpPr>
            <a:spLocks noGrp="1"/>
          </p:cNvSpPr>
          <p:nvPr>
            <p:ph type="title"/>
          </p:nvPr>
        </p:nvSpPr>
        <p:spPr>
          <a:xfrm>
            <a:off x="274639" y="295274"/>
            <a:ext cx="11889564" cy="917575"/>
          </a:xfrm>
        </p:spPr>
        <p:txBody>
          <a:bodyPr/>
          <a:lstStyle/>
          <a:p>
            <a:r>
              <a:rPr lang="en-US" dirty="0"/>
              <a:t>Who was more likely to experience online risks?</a:t>
            </a:r>
          </a:p>
        </p:txBody>
      </p:sp>
      <p:sp>
        <p:nvSpPr>
          <p:cNvPr id="3" name="Slide Number Placeholder 2">
            <a:extLst>
              <a:ext uri="{FF2B5EF4-FFF2-40B4-BE49-F238E27FC236}">
                <a16:creationId xmlns:a16="http://schemas.microsoft.com/office/drawing/2014/main" id="{028C33B1-27E1-402E-B0DB-F968A9DBF633}"/>
              </a:ext>
            </a:extLst>
          </p:cNvPr>
          <p:cNvSpPr>
            <a:spLocks noGrp="1"/>
          </p:cNvSpPr>
          <p:nvPr>
            <p:ph type="sldNum" sz="quarter" idx="4"/>
          </p:nvPr>
        </p:nvSpPr>
        <p:spPr/>
        <p:txBody>
          <a:bodyPr/>
          <a:lstStyle/>
          <a:p>
            <a:fld id="{7EFC24D6-DB8F-6B44-BA5A-9BEC68C15CAA}" type="slidenum">
              <a:rPr lang="en-US" smtClean="0"/>
              <a:pPr/>
              <a:t>21</a:t>
            </a:fld>
            <a:endParaRPr lang="en-US" dirty="0"/>
          </a:p>
        </p:txBody>
      </p:sp>
      <p:pic>
        <p:nvPicPr>
          <p:cNvPr id="8" name="Picture 7" descr="A group of people staring at their digital devices.&#10;">
            <a:extLst>
              <a:ext uri="{FF2B5EF4-FFF2-40B4-BE49-F238E27FC236}">
                <a16:creationId xmlns:a16="http://schemas.microsoft.com/office/drawing/2014/main" id="{7293D354-4836-4390-AE86-6C251737C113}"/>
              </a:ext>
            </a:extLst>
          </p:cNvPr>
          <p:cNvPicPr>
            <a:picLocks noChangeAspect="1"/>
          </p:cNvPicPr>
          <p:nvPr/>
        </p:nvPicPr>
        <p:blipFill>
          <a:blip r:embed="rId3"/>
          <a:stretch>
            <a:fillRect/>
          </a:stretch>
        </p:blipFill>
        <p:spPr>
          <a:xfrm>
            <a:off x="6427765" y="3860426"/>
            <a:ext cx="3429000" cy="2286000"/>
          </a:xfrm>
          <a:prstGeom prst="rect">
            <a:avLst/>
          </a:prstGeom>
        </p:spPr>
      </p:pic>
      <p:pic>
        <p:nvPicPr>
          <p:cNvPr id="11" name="Picture 10" descr="A group of people sitting on a bench, looking at their phones&#10;">
            <a:extLst>
              <a:ext uri="{FF2B5EF4-FFF2-40B4-BE49-F238E27FC236}">
                <a16:creationId xmlns:a16="http://schemas.microsoft.com/office/drawing/2014/main" id="{AE1374F6-36DF-420E-A6DE-831DFA20C574}"/>
              </a:ext>
            </a:extLst>
          </p:cNvPr>
          <p:cNvPicPr>
            <a:picLocks noChangeAspect="1"/>
          </p:cNvPicPr>
          <p:nvPr/>
        </p:nvPicPr>
        <p:blipFill>
          <a:blip r:embed="rId4"/>
          <a:stretch>
            <a:fillRect/>
          </a:stretch>
        </p:blipFill>
        <p:spPr>
          <a:xfrm>
            <a:off x="6429909" y="1437372"/>
            <a:ext cx="3429000" cy="2314577"/>
          </a:xfrm>
          <a:prstGeom prst="rect">
            <a:avLst/>
          </a:prstGeom>
        </p:spPr>
      </p:pic>
      <p:sp>
        <p:nvSpPr>
          <p:cNvPr id="9" name="TextBox 8">
            <a:extLst>
              <a:ext uri="{FF2B5EF4-FFF2-40B4-BE49-F238E27FC236}">
                <a16:creationId xmlns:a16="http://schemas.microsoft.com/office/drawing/2014/main" id="{8DF71C32-1A8F-403E-9033-123DD2A3E188}"/>
              </a:ext>
            </a:extLst>
          </p:cNvPr>
          <p:cNvSpPr txBox="1"/>
          <p:nvPr/>
        </p:nvSpPr>
        <p:spPr>
          <a:xfrm>
            <a:off x="2190541" y="4424346"/>
            <a:ext cx="4139921" cy="1015663"/>
          </a:xfrm>
          <a:prstGeom prst="rect">
            <a:avLst/>
          </a:prstGeom>
          <a:noFill/>
        </p:spPr>
        <p:txBody>
          <a:bodyPr wrap="square" lIns="182880" tIns="146304" rIns="182880" bIns="146304" rtlCol="0">
            <a:spAutoFit/>
          </a:bodyPr>
          <a:lstStyle/>
          <a:p>
            <a:pPr defTabSz="687388">
              <a:lnSpc>
                <a:spcPct val="90000"/>
              </a:lnSpc>
            </a:pPr>
            <a:r>
              <a:rPr lang="en-US" sz="3200" b="1" dirty="0">
                <a:solidFill>
                  <a:schemeClr val="bg1">
                    <a:lumMod val="50000"/>
                    <a:lumOff val="50000"/>
                  </a:schemeClr>
                </a:solidFill>
              </a:rPr>
              <a:t>Teenage girls 66</a:t>
            </a:r>
          </a:p>
          <a:p>
            <a:pPr defTabSz="687388">
              <a:lnSpc>
                <a:spcPct val="90000"/>
              </a:lnSpc>
            </a:pPr>
            <a:r>
              <a:rPr lang="en-US" sz="2000" dirty="0">
                <a:solidFill>
                  <a:schemeClr val="bg1">
                    <a:lumMod val="50000"/>
                    <a:lumOff val="50000"/>
                  </a:schemeClr>
                </a:solidFill>
              </a:rPr>
              <a:t>Teenage boys	         60</a:t>
            </a:r>
          </a:p>
        </p:txBody>
      </p:sp>
      <p:sp>
        <p:nvSpPr>
          <p:cNvPr id="12" name="TextBox 11">
            <a:extLst>
              <a:ext uri="{FF2B5EF4-FFF2-40B4-BE49-F238E27FC236}">
                <a16:creationId xmlns:a16="http://schemas.microsoft.com/office/drawing/2014/main" id="{8E435A33-EA49-4A80-8C57-DC8DD2730194}"/>
              </a:ext>
              <a:ext uri="{C183D7F6-B498-43B3-948B-1728B52AA6E4}">
                <adec:decorative xmlns:adec="http://schemas.microsoft.com/office/drawing/2017/decorative" val="1"/>
              </a:ext>
            </a:extLst>
          </p:cNvPr>
          <p:cNvSpPr txBox="1"/>
          <p:nvPr/>
        </p:nvSpPr>
        <p:spPr>
          <a:xfrm>
            <a:off x="2190541" y="1639930"/>
            <a:ext cx="3947967" cy="1569660"/>
          </a:xfrm>
          <a:prstGeom prst="rect">
            <a:avLst/>
          </a:prstGeom>
          <a:noFill/>
        </p:spPr>
        <p:txBody>
          <a:bodyPr wrap="square" lIns="182880" tIns="146304" rIns="182880" bIns="146304" rtlCol="0">
            <a:spAutoFit/>
          </a:bodyPr>
          <a:lstStyle/>
          <a:p>
            <a:pPr defTabSz="687388">
              <a:lnSpc>
                <a:spcPct val="90000"/>
              </a:lnSpc>
            </a:pPr>
            <a:r>
              <a:rPr lang="en-US" sz="3200" b="1" dirty="0">
                <a:solidFill>
                  <a:schemeClr val="bg1">
                    <a:lumMod val="50000"/>
                    <a:lumOff val="50000"/>
                  </a:schemeClr>
                </a:solidFill>
              </a:rPr>
              <a:t>Millennials     73</a:t>
            </a:r>
          </a:p>
          <a:p>
            <a:pPr defTabSz="687388">
              <a:lnSpc>
                <a:spcPct val="90000"/>
              </a:lnSpc>
            </a:pPr>
            <a:r>
              <a:rPr lang="en-US" sz="2000" dirty="0">
                <a:solidFill>
                  <a:schemeClr val="bg1">
                    <a:lumMod val="50000"/>
                    <a:lumOff val="50000"/>
                  </a:schemeClr>
                </a:solidFill>
              </a:rPr>
              <a:t>Generation X		66</a:t>
            </a:r>
          </a:p>
          <a:p>
            <a:pPr defTabSz="687388">
              <a:lnSpc>
                <a:spcPct val="90000"/>
              </a:lnSpc>
            </a:pPr>
            <a:r>
              <a:rPr lang="en-US" sz="2000" dirty="0">
                <a:solidFill>
                  <a:schemeClr val="bg1">
                    <a:lumMod val="50000"/>
                    <a:lumOff val="50000"/>
                  </a:schemeClr>
                </a:solidFill>
              </a:rPr>
              <a:t>Teens				63</a:t>
            </a:r>
          </a:p>
          <a:p>
            <a:pPr defTabSz="687388">
              <a:lnSpc>
                <a:spcPct val="90000"/>
              </a:lnSpc>
            </a:pPr>
            <a:r>
              <a:rPr lang="en-US" sz="2000" dirty="0">
                <a:solidFill>
                  <a:schemeClr val="bg1">
                    <a:lumMod val="50000"/>
                    <a:lumOff val="50000"/>
                  </a:schemeClr>
                </a:solidFill>
              </a:rPr>
              <a:t>Boomers			62</a:t>
            </a:r>
          </a:p>
        </p:txBody>
      </p:sp>
      <p:sp>
        <p:nvSpPr>
          <p:cNvPr id="19" name="TextBox 18">
            <a:extLst>
              <a:ext uri="{FF2B5EF4-FFF2-40B4-BE49-F238E27FC236}">
                <a16:creationId xmlns:a16="http://schemas.microsoft.com/office/drawing/2014/main" id="{E16E89D3-2FF0-4D36-8CAF-9D0AE9FF7E4D}"/>
              </a:ext>
            </a:extLst>
          </p:cNvPr>
          <p:cNvSpPr txBox="1"/>
          <p:nvPr/>
        </p:nvSpPr>
        <p:spPr>
          <a:xfrm>
            <a:off x="4889738" y="1247278"/>
            <a:ext cx="875881" cy="489365"/>
          </a:xfrm>
          <a:prstGeom prst="rect">
            <a:avLst/>
          </a:prstGeom>
          <a:noFill/>
        </p:spPr>
        <p:txBody>
          <a:bodyPr wrap="none" lIns="182880" tIns="146304" rIns="182880" bIns="146304" rtlCol="0">
            <a:spAutoFit/>
          </a:bodyPr>
          <a:lstStyle/>
          <a:p>
            <a:pPr>
              <a:lnSpc>
                <a:spcPct val="90000"/>
              </a:lnSpc>
            </a:pPr>
            <a:r>
              <a:rPr lang="en-US" sz="1400" b="1" u="sng" dirty="0">
                <a:solidFill>
                  <a:schemeClr val="bg1">
                    <a:lumMod val="50000"/>
                    <a:lumOff val="50000"/>
                  </a:schemeClr>
                </a:solidFill>
              </a:rPr>
              <a:t>DCI %</a:t>
            </a:r>
          </a:p>
        </p:txBody>
      </p:sp>
    </p:spTree>
    <p:extLst>
      <p:ext uri="{BB962C8B-B14F-4D97-AF65-F5344CB8AC3E}">
        <p14:creationId xmlns:p14="http://schemas.microsoft.com/office/powerpoint/2010/main" val="115134358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482C-AC05-4AC2-9E30-DB738D0CE61E}"/>
              </a:ext>
            </a:extLst>
          </p:cNvPr>
          <p:cNvSpPr>
            <a:spLocks noGrp="1"/>
          </p:cNvSpPr>
          <p:nvPr>
            <p:ph type="title"/>
          </p:nvPr>
        </p:nvSpPr>
        <p:spPr/>
        <p:txBody>
          <a:bodyPr/>
          <a:lstStyle/>
          <a:p>
            <a:r>
              <a:rPr lang="en-US" dirty="0"/>
              <a:t>Lifetime exposure to risks fell two-points</a:t>
            </a:r>
            <a:endParaRPr lang="en-US" sz="2000" dirty="0"/>
          </a:p>
        </p:txBody>
      </p:sp>
      <p:sp>
        <p:nvSpPr>
          <p:cNvPr id="3" name="Slide Number Placeholder 2">
            <a:extLst>
              <a:ext uri="{FF2B5EF4-FFF2-40B4-BE49-F238E27FC236}">
                <a16:creationId xmlns:a16="http://schemas.microsoft.com/office/drawing/2014/main" id="{29C5A94A-365F-4A2D-BFFE-77DA53749CE0}"/>
              </a:ext>
            </a:extLst>
          </p:cNvPr>
          <p:cNvSpPr>
            <a:spLocks noGrp="1"/>
          </p:cNvSpPr>
          <p:nvPr>
            <p:ph type="sldNum" sz="quarter" idx="4"/>
          </p:nvPr>
        </p:nvSpPr>
        <p:spPr/>
        <p:txBody>
          <a:bodyPr/>
          <a:lstStyle/>
          <a:p>
            <a:fld id="{7EFC24D6-DB8F-6B44-BA5A-9BEC68C15CAA}" type="slidenum">
              <a:rPr lang="en-US" smtClean="0"/>
              <a:pPr/>
              <a:t>22</a:t>
            </a:fld>
            <a:endParaRPr lang="en-US" dirty="0"/>
          </a:p>
        </p:txBody>
      </p:sp>
      <p:graphicFrame>
        <p:nvGraphicFramePr>
          <p:cNvPr id="15" name="Chart 14" descr="Risk exposure 2016-2018">
            <a:extLst>
              <a:ext uri="{FF2B5EF4-FFF2-40B4-BE49-F238E27FC236}">
                <a16:creationId xmlns:a16="http://schemas.microsoft.com/office/drawing/2014/main" id="{BB4D993C-0ACD-48C4-85FE-27246712AFDC}"/>
              </a:ext>
            </a:extLst>
          </p:cNvPr>
          <p:cNvGraphicFramePr/>
          <p:nvPr>
            <p:extLst>
              <p:ext uri="{D42A27DB-BD31-4B8C-83A1-F6EECF244321}">
                <p14:modId xmlns:p14="http://schemas.microsoft.com/office/powerpoint/2010/main" val="2334337648"/>
              </p:ext>
            </p:extLst>
          </p:nvPr>
        </p:nvGraphicFramePr>
        <p:xfrm>
          <a:off x="1145512" y="1458462"/>
          <a:ext cx="4572000" cy="47548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descr="Average number of risks 2016-2018">
            <a:extLst>
              <a:ext uri="{FF2B5EF4-FFF2-40B4-BE49-F238E27FC236}">
                <a16:creationId xmlns:a16="http://schemas.microsoft.com/office/drawing/2014/main" id="{6435C8FA-1D5D-4491-AAB4-DA37AFBC26B9}"/>
              </a:ext>
            </a:extLst>
          </p:cNvPr>
          <p:cNvGraphicFramePr/>
          <p:nvPr>
            <p:extLst>
              <p:ext uri="{D42A27DB-BD31-4B8C-83A1-F6EECF244321}">
                <p14:modId xmlns:p14="http://schemas.microsoft.com/office/powerpoint/2010/main" val="3550760451"/>
              </p:ext>
            </p:extLst>
          </p:nvPr>
        </p:nvGraphicFramePr>
        <p:xfrm>
          <a:off x="6218237" y="1458462"/>
          <a:ext cx="4572000"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a:extLst>
              <a:ext uri="{FF2B5EF4-FFF2-40B4-BE49-F238E27FC236}">
                <a16:creationId xmlns:a16="http://schemas.microsoft.com/office/drawing/2014/main" id="{EF94DD88-1627-4CBE-A771-6D900ACF7F52}"/>
              </a:ext>
            </a:extLst>
          </p:cNvPr>
          <p:cNvSpPr/>
          <p:nvPr/>
        </p:nvSpPr>
        <p:spPr>
          <a:xfrm>
            <a:off x="32760" y="6557908"/>
            <a:ext cx="6216650" cy="400110"/>
          </a:xfrm>
          <a:prstGeom prst="rect">
            <a:avLst/>
          </a:prstGeom>
        </p:spPr>
        <p:txBody>
          <a:bodyPr>
            <a:spAutoFit/>
          </a:bodyPr>
          <a:lstStyle/>
          <a:p>
            <a:r>
              <a:rPr lang="en-US" sz="1000" i="1" dirty="0">
                <a:solidFill>
                  <a:schemeClr val="tx1">
                    <a:lumMod val="50000"/>
                  </a:schemeClr>
                </a:solidFill>
              </a:rPr>
              <a:t>* Based to 20 countries common in 2017 &amp; 2018</a:t>
            </a:r>
          </a:p>
          <a:p>
            <a:r>
              <a:rPr lang="en-US" sz="1000" i="1" dirty="0">
                <a:solidFill>
                  <a:schemeClr val="tx1">
                    <a:lumMod val="50000"/>
                  </a:schemeClr>
                </a:solidFill>
              </a:rPr>
              <a:t>Q2: Which of these has ever happened to you or to a friend/family member ONLINE?</a:t>
            </a:r>
          </a:p>
        </p:txBody>
      </p:sp>
      <p:sp>
        <p:nvSpPr>
          <p:cNvPr id="5" name="TextBox 4">
            <a:extLst>
              <a:ext uri="{FF2B5EF4-FFF2-40B4-BE49-F238E27FC236}">
                <a16:creationId xmlns:a16="http://schemas.microsoft.com/office/drawing/2014/main" id="{CD22FEF9-B339-4D7D-88D3-5AB013764D1D}"/>
              </a:ext>
            </a:extLst>
          </p:cNvPr>
          <p:cNvSpPr txBox="1"/>
          <p:nvPr/>
        </p:nvSpPr>
        <p:spPr>
          <a:xfrm>
            <a:off x="3609025" y="3594748"/>
            <a:ext cx="1931554" cy="683264"/>
          </a:xfrm>
          <a:prstGeom prst="rect">
            <a:avLst/>
          </a:prstGeom>
          <a:noFill/>
        </p:spPr>
        <p:txBody>
          <a:bodyPr wrap="none" lIns="182880" tIns="146304" rIns="182880" bIns="146304" rtlCol="0">
            <a:spAutoFit/>
          </a:bodyPr>
          <a:lstStyle/>
          <a:p>
            <a:pPr>
              <a:lnSpc>
                <a:spcPct val="90000"/>
              </a:lnSpc>
            </a:pPr>
            <a:r>
              <a:rPr lang="en-US" sz="1400" b="1" dirty="0">
                <a:solidFill>
                  <a:schemeClr val="bg1">
                    <a:lumMod val="50000"/>
                    <a:lumOff val="50000"/>
                  </a:schemeClr>
                </a:solidFill>
              </a:rPr>
              <a:t>DCI</a:t>
            </a:r>
          </a:p>
          <a:p>
            <a:pPr>
              <a:lnSpc>
                <a:spcPct val="90000"/>
              </a:lnSpc>
            </a:pPr>
            <a:r>
              <a:rPr lang="en-US" sz="1400" b="1" dirty="0">
                <a:solidFill>
                  <a:schemeClr val="bg1">
                    <a:lumMod val="50000"/>
                    <a:lumOff val="50000"/>
                  </a:schemeClr>
                </a:solidFill>
              </a:rPr>
              <a:t>(happened to me)</a:t>
            </a:r>
          </a:p>
        </p:txBody>
      </p:sp>
      <p:sp>
        <p:nvSpPr>
          <p:cNvPr id="9" name="TextBox 8">
            <a:extLst>
              <a:ext uri="{FF2B5EF4-FFF2-40B4-BE49-F238E27FC236}">
                <a16:creationId xmlns:a16="http://schemas.microsoft.com/office/drawing/2014/main" id="{669FDD50-A2C7-4DDE-9EA3-DE0B51488280}"/>
              </a:ext>
            </a:extLst>
          </p:cNvPr>
          <p:cNvSpPr txBox="1"/>
          <p:nvPr/>
        </p:nvSpPr>
        <p:spPr>
          <a:xfrm>
            <a:off x="3609025" y="4391474"/>
            <a:ext cx="1931554" cy="683264"/>
          </a:xfrm>
          <a:prstGeom prst="rect">
            <a:avLst/>
          </a:prstGeom>
          <a:noFill/>
        </p:spPr>
        <p:txBody>
          <a:bodyPr wrap="square" lIns="182880" tIns="146304" rIns="182880" bIns="146304" rtlCol="0">
            <a:spAutoFit/>
          </a:bodyPr>
          <a:lstStyle/>
          <a:p>
            <a:pPr>
              <a:lnSpc>
                <a:spcPct val="90000"/>
              </a:lnSpc>
            </a:pPr>
            <a:r>
              <a:rPr lang="en-US" sz="1400" b="1" dirty="0">
                <a:solidFill>
                  <a:schemeClr val="bg1">
                    <a:lumMod val="50000"/>
                    <a:lumOff val="50000"/>
                  </a:schemeClr>
                </a:solidFill>
              </a:rPr>
              <a:t>Happened to family or friend</a:t>
            </a:r>
          </a:p>
        </p:txBody>
      </p:sp>
      <p:sp>
        <p:nvSpPr>
          <p:cNvPr id="10" name="TextBox 9">
            <a:extLst>
              <a:ext uri="{FF2B5EF4-FFF2-40B4-BE49-F238E27FC236}">
                <a16:creationId xmlns:a16="http://schemas.microsoft.com/office/drawing/2014/main" id="{37623209-C060-49CC-80DD-E95C2189B0B3}"/>
              </a:ext>
            </a:extLst>
          </p:cNvPr>
          <p:cNvSpPr txBox="1"/>
          <p:nvPr/>
        </p:nvSpPr>
        <p:spPr>
          <a:xfrm>
            <a:off x="3609025" y="2184973"/>
            <a:ext cx="1970076" cy="683264"/>
          </a:xfrm>
          <a:prstGeom prst="rect">
            <a:avLst/>
          </a:prstGeom>
          <a:noFill/>
        </p:spPr>
        <p:txBody>
          <a:bodyPr wrap="square" lIns="182880" tIns="146304" rIns="182880" bIns="146304" rtlCol="0">
            <a:spAutoFit/>
          </a:bodyPr>
          <a:lstStyle/>
          <a:p>
            <a:pPr>
              <a:lnSpc>
                <a:spcPct val="90000"/>
              </a:lnSpc>
            </a:pPr>
            <a:r>
              <a:rPr lang="en-US" sz="1400" b="1" dirty="0">
                <a:solidFill>
                  <a:schemeClr val="bg1">
                    <a:lumMod val="50000"/>
                    <a:lumOff val="50000"/>
                  </a:schemeClr>
                </a:solidFill>
              </a:rPr>
              <a:t>Happened to me, family or friend</a:t>
            </a:r>
          </a:p>
        </p:txBody>
      </p:sp>
      <p:grpSp>
        <p:nvGrpSpPr>
          <p:cNvPr id="6" name="Group 5" descr="60 happened to me, family or friends.&#10;32 happened to family or friend.&#10;28 happened to me.">
            <a:extLst>
              <a:ext uri="{FF2B5EF4-FFF2-40B4-BE49-F238E27FC236}">
                <a16:creationId xmlns:a16="http://schemas.microsoft.com/office/drawing/2014/main" id="{DC93A3FC-5E05-4A65-A4DF-16086C0DB505}"/>
              </a:ext>
            </a:extLst>
          </p:cNvPr>
          <p:cNvGrpSpPr/>
          <p:nvPr/>
        </p:nvGrpSpPr>
        <p:grpSpPr>
          <a:xfrm>
            <a:off x="8558978" y="2134272"/>
            <a:ext cx="1970076" cy="2823420"/>
            <a:chOff x="8790088" y="2134272"/>
            <a:chExt cx="1970076" cy="2823420"/>
          </a:xfrm>
        </p:grpSpPr>
        <p:sp>
          <p:nvSpPr>
            <p:cNvPr id="11" name="TextBox 10">
              <a:extLst>
                <a:ext uri="{FF2B5EF4-FFF2-40B4-BE49-F238E27FC236}">
                  <a16:creationId xmlns:a16="http://schemas.microsoft.com/office/drawing/2014/main" id="{D061121B-B3B9-4F31-AE18-C1BF7F18E846}"/>
                </a:ext>
              </a:extLst>
            </p:cNvPr>
            <p:cNvSpPr txBox="1"/>
            <p:nvPr/>
          </p:nvSpPr>
          <p:spPr>
            <a:xfrm>
              <a:off x="8790088" y="4468327"/>
              <a:ext cx="1846596" cy="489365"/>
            </a:xfrm>
            <a:prstGeom prst="rect">
              <a:avLst/>
            </a:prstGeom>
            <a:noFill/>
          </p:spPr>
          <p:txBody>
            <a:bodyPr wrap="none" lIns="182880" tIns="146304" rIns="182880" bIns="146304" rtlCol="0">
              <a:spAutoFit/>
            </a:bodyPr>
            <a:lstStyle/>
            <a:p>
              <a:pPr>
                <a:lnSpc>
                  <a:spcPct val="90000"/>
                </a:lnSpc>
              </a:pPr>
              <a:r>
                <a:rPr lang="en-US" sz="1400" b="1" dirty="0">
                  <a:solidFill>
                    <a:schemeClr val="bg1">
                      <a:lumMod val="50000"/>
                      <a:lumOff val="50000"/>
                    </a:schemeClr>
                  </a:solidFill>
                </a:rPr>
                <a:t>Happened to me</a:t>
              </a:r>
            </a:p>
          </p:txBody>
        </p:sp>
        <p:sp>
          <p:nvSpPr>
            <p:cNvPr id="12" name="TextBox 11">
              <a:extLst>
                <a:ext uri="{FF2B5EF4-FFF2-40B4-BE49-F238E27FC236}">
                  <a16:creationId xmlns:a16="http://schemas.microsoft.com/office/drawing/2014/main" id="{ED2EA22A-C880-4D5B-8DBC-A230EBED7779}"/>
                </a:ext>
              </a:extLst>
            </p:cNvPr>
            <p:cNvSpPr txBox="1"/>
            <p:nvPr/>
          </p:nvSpPr>
          <p:spPr>
            <a:xfrm>
              <a:off x="8790088" y="3728306"/>
              <a:ext cx="1931554" cy="683264"/>
            </a:xfrm>
            <a:prstGeom prst="rect">
              <a:avLst/>
            </a:prstGeom>
            <a:noFill/>
          </p:spPr>
          <p:txBody>
            <a:bodyPr wrap="square" lIns="182880" tIns="146304" rIns="182880" bIns="146304" rtlCol="0">
              <a:spAutoFit/>
            </a:bodyPr>
            <a:lstStyle/>
            <a:p>
              <a:pPr>
                <a:lnSpc>
                  <a:spcPct val="90000"/>
                </a:lnSpc>
              </a:pPr>
              <a:r>
                <a:rPr lang="en-US" sz="1400" b="1" dirty="0">
                  <a:solidFill>
                    <a:schemeClr val="bg1">
                      <a:lumMod val="50000"/>
                      <a:lumOff val="50000"/>
                    </a:schemeClr>
                  </a:solidFill>
                </a:rPr>
                <a:t>Happened to family or friend</a:t>
              </a:r>
            </a:p>
          </p:txBody>
        </p:sp>
        <p:sp>
          <p:nvSpPr>
            <p:cNvPr id="13" name="TextBox 12">
              <a:extLst>
                <a:ext uri="{FF2B5EF4-FFF2-40B4-BE49-F238E27FC236}">
                  <a16:creationId xmlns:a16="http://schemas.microsoft.com/office/drawing/2014/main" id="{2F2DDDC2-9E88-41DA-9D50-76ECA4257029}"/>
                </a:ext>
              </a:extLst>
            </p:cNvPr>
            <p:cNvSpPr txBox="1"/>
            <p:nvPr/>
          </p:nvSpPr>
          <p:spPr>
            <a:xfrm>
              <a:off x="8790088" y="2134272"/>
              <a:ext cx="1970076" cy="683264"/>
            </a:xfrm>
            <a:prstGeom prst="rect">
              <a:avLst/>
            </a:prstGeom>
            <a:noFill/>
          </p:spPr>
          <p:txBody>
            <a:bodyPr wrap="square" lIns="182880" tIns="146304" rIns="182880" bIns="146304" rtlCol="0">
              <a:spAutoFit/>
            </a:bodyPr>
            <a:lstStyle/>
            <a:p>
              <a:pPr>
                <a:lnSpc>
                  <a:spcPct val="90000"/>
                </a:lnSpc>
              </a:pPr>
              <a:r>
                <a:rPr lang="en-US" sz="1400" b="1" dirty="0">
                  <a:solidFill>
                    <a:schemeClr val="bg1">
                      <a:lumMod val="50000"/>
                      <a:lumOff val="50000"/>
                    </a:schemeClr>
                  </a:solidFill>
                </a:rPr>
                <a:t>Happened to me, family or friend</a:t>
              </a:r>
            </a:p>
          </p:txBody>
        </p:sp>
      </p:grpSp>
    </p:spTree>
    <p:extLst>
      <p:ext uri="{BB962C8B-B14F-4D97-AF65-F5344CB8AC3E}">
        <p14:creationId xmlns:p14="http://schemas.microsoft.com/office/powerpoint/2010/main" val="2837046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descr="Behavioral risks">
            <a:extLst>
              <a:ext uri="{FF2B5EF4-FFF2-40B4-BE49-F238E27FC236}">
                <a16:creationId xmlns:a16="http://schemas.microsoft.com/office/drawing/2014/main" id="{44C0A966-1656-40E2-AD12-4B5420FBD868}"/>
              </a:ext>
            </a:extLst>
          </p:cNvPr>
          <p:cNvSpPr/>
          <p:nvPr/>
        </p:nvSpPr>
        <p:spPr bwMode="auto">
          <a:xfrm>
            <a:off x="6369988" y="1418213"/>
            <a:ext cx="5532120" cy="4911076"/>
          </a:xfrm>
          <a:prstGeom prst="rect">
            <a:avLst/>
          </a:prstGeom>
          <a:solidFill>
            <a:schemeClr val="tx1"/>
          </a:solidFill>
          <a:ln w="12700">
            <a:solidFill>
              <a:schemeClr val="bg1">
                <a:lumMod val="50000"/>
                <a:lumOff val="50000"/>
              </a:schemeClr>
            </a:solidFill>
            <a:headEnd type="none" w="med" len="med"/>
            <a:tailEnd type="none" w="med" len="med"/>
          </a:ln>
          <a:effectLst>
            <a:outerShdw blurRad="50800" dist="381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descr="Intrusive risks">
            <a:extLst>
              <a:ext uri="{FF2B5EF4-FFF2-40B4-BE49-F238E27FC236}">
                <a16:creationId xmlns:a16="http://schemas.microsoft.com/office/drawing/2014/main" id="{9190A17C-7216-49BC-823C-392AEDAAD4F2}"/>
              </a:ext>
            </a:extLst>
          </p:cNvPr>
          <p:cNvSpPr/>
          <p:nvPr/>
        </p:nvSpPr>
        <p:spPr bwMode="auto">
          <a:xfrm>
            <a:off x="459367" y="1408444"/>
            <a:ext cx="5531155" cy="4911076"/>
          </a:xfrm>
          <a:prstGeom prst="rect">
            <a:avLst/>
          </a:prstGeom>
          <a:solidFill>
            <a:schemeClr val="tx1"/>
          </a:solidFill>
          <a:ln w="12700">
            <a:solidFill>
              <a:schemeClr val="bg1">
                <a:lumMod val="50000"/>
                <a:lumOff val="50000"/>
              </a:schemeClr>
            </a:solidFill>
            <a:headEnd type="none" w="med" len="med"/>
            <a:tailEnd type="none" w="med" len="med"/>
          </a:ln>
          <a:effectLst>
            <a:outerShdw blurRad="50800" dist="381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0EA4482C-AC05-4AC2-9E30-DB738D0CE61E}"/>
              </a:ext>
            </a:extLst>
          </p:cNvPr>
          <p:cNvSpPr>
            <a:spLocks noGrp="1"/>
          </p:cNvSpPr>
          <p:nvPr>
            <p:ph type="title"/>
          </p:nvPr>
        </p:nvSpPr>
        <p:spPr>
          <a:xfrm>
            <a:off x="274639" y="295274"/>
            <a:ext cx="11889564" cy="917575"/>
          </a:xfrm>
        </p:spPr>
        <p:txBody>
          <a:bodyPr/>
          <a:lstStyle/>
          <a:p>
            <a:r>
              <a:rPr lang="en-US" dirty="0"/>
              <a:t>Unwanted contact declined</a:t>
            </a:r>
            <a:endParaRPr lang="en-US" sz="2000" dirty="0"/>
          </a:p>
        </p:txBody>
      </p:sp>
      <p:sp>
        <p:nvSpPr>
          <p:cNvPr id="3" name="Slide Number Placeholder 2">
            <a:extLst>
              <a:ext uri="{FF2B5EF4-FFF2-40B4-BE49-F238E27FC236}">
                <a16:creationId xmlns:a16="http://schemas.microsoft.com/office/drawing/2014/main" id="{29C5A94A-365F-4A2D-BFFE-77DA53749CE0}"/>
              </a:ext>
            </a:extLst>
          </p:cNvPr>
          <p:cNvSpPr>
            <a:spLocks noGrp="1"/>
          </p:cNvSpPr>
          <p:nvPr>
            <p:ph type="sldNum" sz="quarter" idx="4"/>
          </p:nvPr>
        </p:nvSpPr>
        <p:spPr>
          <a:xfrm>
            <a:off x="9534525" y="6573389"/>
            <a:ext cx="2901950" cy="371475"/>
          </a:xfrm>
          <a:effectLst/>
        </p:spPr>
        <p:txBody>
          <a:bodyPr/>
          <a:lstStyle/>
          <a:p>
            <a:fld id="{7EFC24D6-DB8F-6B44-BA5A-9BEC68C15CAA}" type="slidenum">
              <a:rPr lang="en-US" smtClean="0"/>
              <a:pPr/>
              <a:t>23</a:t>
            </a:fld>
            <a:endParaRPr lang="en-US" dirty="0"/>
          </a:p>
        </p:txBody>
      </p:sp>
      <p:graphicFrame>
        <p:nvGraphicFramePr>
          <p:cNvPr id="15" name="Chart 14" descr="56% intrusive risks. 40% unwanted contact. 28% hoaxes. 17% hate speech. 13% discrimination. 6% misogyny. 1% terrorism recruiting.">
            <a:extLst>
              <a:ext uri="{FF2B5EF4-FFF2-40B4-BE49-F238E27FC236}">
                <a16:creationId xmlns:a16="http://schemas.microsoft.com/office/drawing/2014/main" id="{BB4D993C-0ACD-48C4-85FE-27246712AFDC}"/>
              </a:ext>
            </a:extLst>
          </p:cNvPr>
          <p:cNvGraphicFramePr/>
          <p:nvPr>
            <p:extLst>
              <p:ext uri="{D42A27DB-BD31-4B8C-83A1-F6EECF244321}">
                <p14:modId xmlns:p14="http://schemas.microsoft.com/office/powerpoint/2010/main" val="3815852280"/>
              </p:ext>
            </p:extLst>
          </p:nvPr>
        </p:nvGraphicFramePr>
        <p:xfrm>
          <a:off x="485112" y="1458462"/>
          <a:ext cx="3657600" cy="4754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descr="40% behavioral risks.">
            <a:extLst>
              <a:ext uri="{FF2B5EF4-FFF2-40B4-BE49-F238E27FC236}">
                <a16:creationId xmlns:a16="http://schemas.microsoft.com/office/drawing/2014/main" id="{6435C8FA-1D5D-4491-AAB4-DA37AFBC26B9}"/>
              </a:ext>
            </a:extLst>
          </p:cNvPr>
          <p:cNvGraphicFramePr/>
          <p:nvPr>
            <p:extLst>
              <p:ext uri="{D42A27DB-BD31-4B8C-83A1-F6EECF244321}">
                <p14:modId xmlns:p14="http://schemas.microsoft.com/office/powerpoint/2010/main" val="1494653366"/>
              </p:ext>
            </p:extLst>
          </p:nvPr>
        </p:nvGraphicFramePr>
        <p:xfrm>
          <a:off x="6380797" y="1458462"/>
          <a:ext cx="3657600" cy="4754880"/>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EF94DD88-1627-4CBE-A771-6D900ACF7F52}"/>
              </a:ext>
            </a:extLst>
          </p:cNvPr>
          <p:cNvSpPr/>
          <p:nvPr/>
        </p:nvSpPr>
        <p:spPr>
          <a:xfrm>
            <a:off x="21397" y="6559071"/>
            <a:ext cx="6216650" cy="400110"/>
          </a:xfrm>
          <a:prstGeom prst="rect">
            <a:avLst/>
          </a:prstGeom>
        </p:spPr>
        <p:txBody>
          <a:bodyPr>
            <a:spAutoFit/>
          </a:bodyPr>
          <a:lstStyle/>
          <a:p>
            <a:r>
              <a:rPr lang="en-US" sz="1000" i="1" dirty="0">
                <a:solidFill>
                  <a:schemeClr val="tx1">
                    <a:lumMod val="50000"/>
                  </a:schemeClr>
                </a:solidFill>
              </a:rPr>
              <a:t>* Based to 20 countries common in 2017 &amp; 2018</a:t>
            </a:r>
          </a:p>
          <a:p>
            <a:r>
              <a:rPr lang="en-US" sz="1000" i="1" dirty="0">
                <a:solidFill>
                  <a:schemeClr val="tx1">
                    <a:lumMod val="50000"/>
                  </a:schemeClr>
                </a:solidFill>
              </a:rPr>
              <a:t>Q2: Which of these has ever happened to you or to a friend/family member ONLINE?</a:t>
            </a:r>
          </a:p>
        </p:txBody>
      </p:sp>
      <p:grpSp>
        <p:nvGrpSpPr>
          <p:cNvPr id="6" name="Group 5" descr="Intrusive risks ">
            <a:extLst>
              <a:ext uri="{FF2B5EF4-FFF2-40B4-BE49-F238E27FC236}">
                <a16:creationId xmlns:a16="http://schemas.microsoft.com/office/drawing/2014/main" id="{C29ADC76-F9D7-464E-88B1-1D630359D852}"/>
              </a:ext>
            </a:extLst>
          </p:cNvPr>
          <p:cNvGrpSpPr/>
          <p:nvPr/>
        </p:nvGrpSpPr>
        <p:grpSpPr>
          <a:xfrm>
            <a:off x="3661336" y="2062609"/>
            <a:ext cx="2253497" cy="3921233"/>
            <a:chOff x="3590216" y="2062609"/>
            <a:chExt cx="2253497" cy="3921233"/>
          </a:xfrm>
        </p:grpSpPr>
        <p:sp>
          <p:nvSpPr>
            <p:cNvPr id="5" name="TextBox 4">
              <a:extLst>
                <a:ext uri="{FF2B5EF4-FFF2-40B4-BE49-F238E27FC236}">
                  <a16:creationId xmlns:a16="http://schemas.microsoft.com/office/drawing/2014/main" id="{142E3993-DFA8-4BF6-AF9A-4BECDA2DAE6F}"/>
                </a:ext>
              </a:extLst>
            </p:cNvPr>
            <p:cNvSpPr txBox="1"/>
            <p:nvPr/>
          </p:nvSpPr>
          <p:spPr>
            <a:xfrm>
              <a:off x="3590216" y="2062609"/>
              <a:ext cx="1625573" cy="503215"/>
            </a:xfrm>
            <a:prstGeom prst="rect">
              <a:avLst/>
            </a:prstGeom>
            <a:noFill/>
          </p:spPr>
          <p:txBody>
            <a:bodyPr wrap="none" lIns="182880" tIns="146304" rIns="182880" bIns="146304" rtlCol="0" anchor="ctr">
              <a:spAutoFit/>
            </a:bodyPr>
            <a:lstStyle/>
            <a:p>
              <a:pPr algn="ctr">
                <a:lnSpc>
                  <a:spcPct val="90000"/>
                </a:lnSpc>
              </a:pPr>
              <a:r>
                <a:rPr lang="en-US" sz="1500" b="1" dirty="0">
                  <a:solidFill>
                    <a:schemeClr val="bg1">
                      <a:lumMod val="50000"/>
                      <a:lumOff val="50000"/>
                    </a:schemeClr>
                  </a:solidFill>
                </a:rPr>
                <a:t>Intrusive risks</a:t>
              </a:r>
            </a:p>
          </p:txBody>
        </p:sp>
        <p:sp>
          <p:nvSpPr>
            <p:cNvPr id="13" name="TextBox 12">
              <a:extLst>
                <a:ext uri="{FF2B5EF4-FFF2-40B4-BE49-F238E27FC236}">
                  <a16:creationId xmlns:a16="http://schemas.microsoft.com/office/drawing/2014/main" id="{4E037FBD-E007-4A33-9343-1EEAFEBD1512}"/>
                </a:ext>
              </a:extLst>
            </p:cNvPr>
            <p:cNvSpPr txBox="1"/>
            <p:nvPr/>
          </p:nvSpPr>
          <p:spPr>
            <a:xfrm>
              <a:off x="3732173" y="3076226"/>
              <a:ext cx="1704954"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Unwanted contact</a:t>
              </a:r>
            </a:p>
          </p:txBody>
        </p:sp>
        <p:sp>
          <p:nvSpPr>
            <p:cNvPr id="18" name="TextBox 17">
              <a:extLst>
                <a:ext uri="{FF2B5EF4-FFF2-40B4-BE49-F238E27FC236}">
                  <a16:creationId xmlns:a16="http://schemas.microsoft.com/office/drawing/2014/main" id="{F04316E6-BF07-4DB5-88E2-4C356D889340}"/>
                </a:ext>
              </a:extLst>
            </p:cNvPr>
            <p:cNvSpPr txBox="1"/>
            <p:nvPr/>
          </p:nvSpPr>
          <p:spPr>
            <a:xfrm>
              <a:off x="3732173" y="3735944"/>
              <a:ext cx="2111540"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Hoaxes, scams &amp; frauds</a:t>
              </a:r>
            </a:p>
          </p:txBody>
        </p:sp>
        <p:sp>
          <p:nvSpPr>
            <p:cNvPr id="19" name="TextBox 18">
              <a:extLst>
                <a:ext uri="{FF2B5EF4-FFF2-40B4-BE49-F238E27FC236}">
                  <a16:creationId xmlns:a16="http://schemas.microsoft.com/office/drawing/2014/main" id="{5FAD4FA8-8506-4933-A02E-0D136482E48A}"/>
                </a:ext>
              </a:extLst>
            </p:cNvPr>
            <p:cNvSpPr txBox="1"/>
            <p:nvPr/>
          </p:nvSpPr>
          <p:spPr>
            <a:xfrm>
              <a:off x="3732173" y="4746596"/>
              <a:ext cx="1424108"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Discrimination</a:t>
              </a:r>
            </a:p>
          </p:txBody>
        </p:sp>
        <p:sp>
          <p:nvSpPr>
            <p:cNvPr id="20" name="TextBox 19">
              <a:extLst>
                <a:ext uri="{FF2B5EF4-FFF2-40B4-BE49-F238E27FC236}">
                  <a16:creationId xmlns:a16="http://schemas.microsoft.com/office/drawing/2014/main" id="{8967218A-0901-44E4-B416-12594BBB2D53}"/>
                </a:ext>
              </a:extLst>
            </p:cNvPr>
            <p:cNvSpPr txBox="1"/>
            <p:nvPr/>
          </p:nvSpPr>
          <p:spPr>
            <a:xfrm>
              <a:off x="3732173" y="5169534"/>
              <a:ext cx="1079462"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Misogyny</a:t>
              </a:r>
            </a:p>
          </p:txBody>
        </p:sp>
        <p:sp>
          <p:nvSpPr>
            <p:cNvPr id="21" name="TextBox 20">
              <a:extLst>
                <a:ext uri="{FF2B5EF4-FFF2-40B4-BE49-F238E27FC236}">
                  <a16:creationId xmlns:a16="http://schemas.microsoft.com/office/drawing/2014/main" id="{95E188D9-C268-41A5-AF88-5BF8D6CC566D}"/>
                </a:ext>
              </a:extLst>
            </p:cNvPr>
            <p:cNvSpPr txBox="1"/>
            <p:nvPr/>
          </p:nvSpPr>
          <p:spPr>
            <a:xfrm>
              <a:off x="3732173" y="5508327"/>
              <a:ext cx="1793696"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Terrorism recruiting</a:t>
              </a:r>
            </a:p>
          </p:txBody>
        </p:sp>
        <p:sp>
          <p:nvSpPr>
            <p:cNvPr id="22" name="TextBox 21">
              <a:extLst>
                <a:ext uri="{FF2B5EF4-FFF2-40B4-BE49-F238E27FC236}">
                  <a16:creationId xmlns:a16="http://schemas.microsoft.com/office/drawing/2014/main" id="{08E49A52-E924-4BA4-A069-6200852A0D2D}"/>
                </a:ext>
              </a:extLst>
            </p:cNvPr>
            <p:cNvSpPr txBox="1"/>
            <p:nvPr/>
          </p:nvSpPr>
          <p:spPr>
            <a:xfrm>
              <a:off x="3732173" y="4486218"/>
              <a:ext cx="1272143"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Hate speech</a:t>
              </a:r>
            </a:p>
          </p:txBody>
        </p:sp>
      </p:grpSp>
      <p:sp>
        <p:nvSpPr>
          <p:cNvPr id="7" name="Rectangle 6">
            <a:extLst>
              <a:ext uri="{FF2B5EF4-FFF2-40B4-BE49-F238E27FC236}">
                <a16:creationId xmlns:a16="http://schemas.microsoft.com/office/drawing/2014/main" id="{7C05DFD9-D5DE-4EAE-A973-EA799ADDF586}"/>
              </a:ext>
              <a:ext uri="{C183D7F6-B498-43B3-948B-1728B52AA6E4}">
                <adec:decorative xmlns:adec="http://schemas.microsoft.com/office/drawing/2017/decorative" val="1"/>
              </a:ext>
            </a:extLst>
          </p:cNvPr>
          <p:cNvSpPr/>
          <p:nvPr/>
        </p:nvSpPr>
        <p:spPr bwMode="auto">
          <a:xfrm>
            <a:off x="490322" y="1527933"/>
            <a:ext cx="5531155" cy="48915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9" name="Group 8" descr="Behavioral risks">
            <a:extLst>
              <a:ext uri="{FF2B5EF4-FFF2-40B4-BE49-F238E27FC236}">
                <a16:creationId xmlns:a16="http://schemas.microsoft.com/office/drawing/2014/main" id="{54A5891F-EDD8-46FA-B631-A491BF23D959}"/>
              </a:ext>
            </a:extLst>
          </p:cNvPr>
          <p:cNvGrpSpPr/>
          <p:nvPr/>
        </p:nvGrpSpPr>
        <p:grpSpPr>
          <a:xfrm>
            <a:off x="9592397" y="2574880"/>
            <a:ext cx="2069022" cy="3316336"/>
            <a:chOff x="9978477" y="2574880"/>
            <a:chExt cx="2069022" cy="3316336"/>
          </a:xfrm>
        </p:grpSpPr>
        <p:sp>
          <p:nvSpPr>
            <p:cNvPr id="24" name="TextBox 23">
              <a:extLst>
                <a:ext uri="{FF2B5EF4-FFF2-40B4-BE49-F238E27FC236}">
                  <a16:creationId xmlns:a16="http://schemas.microsoft.com/office/drawing/2014/main" id="{F4F8279D-A2CF-4BFF-8E4C-7272CAD29674}"/>
                </a:ext>
              </a:extLst>
            </p:cNvPr>
            <p:cNvSpPr txBox="1"/>
            <p:nvPr/>
          </p:nvSpPr>
          <p:spPr>
            <a:xfrm>
              <a:off x="9978477" y="2574880"/>
              <a:ext cx="1790363" cy="503215"/>
            </a:xfrm>
            <a:prstGeom prst="rect">
              <a:avLst/>
            </a:prstGeom>
            <a:noFill/>
          </p:spPr>
          <p:txBody>
            <a:bodyPr wrap="none" lIns="182880" tIns="146304" rIns="182880" bIns="146304" rtlCol="0" anchor="ctr">
              <a:spAutoFit/>
            </a:bodyPr>
            <a:lstStyle/>
            <a:p>
              <a:pPr algn="ctr">
                <a:lnSpc>
                  <a:spcPct val="90000"/>
                </a:lnSpc>
              </a:pPr>
              <a:r>
                <a:rPr lang="en-US" sz="1500" b="1" dirty="0">
                  <a:solidFill>
                    <a:schemeClr val="bg1">
                      <a:lumMod val="50000"/>
                      <a:lumOff val="50000"/>
                    </a:schemeClr>
                  </a:solidFill>
                </a:rPr>
                <a:t>Behavioral risks</a:t>
              </a:r>
            </a:p>
          </p:txBody>
        </p:sp>
        <p:sp>
          <p:nvSpPr>
            <p:cNvPr id="25" name="TextBox 24">
              <a:extLst>
                <a:ext uri="{FF2B5EF4-FFF2-40B4-BE49-F238E27FC236}">
                  <a16:creationId xmlns:a16="http://schemas.microsoft.com/office/drawing/2014/main" id="{CD1CA07D-0E2C-437B-8758-6836A1FE5718}"/>
                </a:ext>
              </a:extLst>
            </p:cNvPr>
            <p:cNvSpPr txBox="1"/>
            <p:nvPr/>
          </p:nvSpPr>
          <p:spPr>
            <a:xfrm>
              <a:off x="10307599" y="3844869"/>
              <a:ext cx="1362874"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Treated mean</a:t>
              </a:r>
            </a:p>
          </p:txBody>
        </p:sp>
        <p:sp>
          <p:nvSpPr>
            <p:cNvPr id="26" name="TextBox 25">
              <a:extLst>
                <a:ext uri="{FF2B5EF4-FFF2-40B4-BE49-F238E27FC236}">
                  <a16:creationId xmlns:a16="http://schemas.microsoft.com/office/drawing/2014/main" id="{42996324-793F-4AD1-9867-DD1BAA346695}"/>
                </a:ext>
              </a:extLst>
            </p:cNvPr>
            <p:cNvSpPr txBox="1"/>
            <p:nvPr/>
          </p:nvSpPr>
          <p:spPr>
            <a:xfrm>
              <a:off x="10307599" y="4154116"/>
              <a:ext cx="907300"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Trolling</a:t>
              </a:r>
            </a:p>
          </p:txBody>
        </p:sp>
        <p:sp>
          <p:nvSpPr>
            <p:cNvPr id="27" name="TextBox 26">
              <a:extLst>
                <a:ext uri="{FF2B5EF4-FFF2-40B4-BE49-F238E27FC236}">
                  <a16:creationId xmlns:a16="http://schemas.microsoft.com/office/drawing/2014/main" id="{2C0CA71E-95D9-4AB4-A750-475F8FFB87BD}"/>
                </a:ext>
              </a:extLst>
            </p:cNvPr>
            <p:cNvSpPr txBox="1"/>
            <p:nvPr/>
          </p:nvSpPr>
          <p:spPr>
            <a:xfrm>
              <a:off x="10307599" y="4714328"/>
              <a:ext cx="1582676"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Microaggression</a:t>
              </a:r>
            </a:p>
          </p:txBody>
        </p:sp>
        <p:sp>
          <p:nvSpPr>
            <p:cNvPr id="28" name="TextBox 27">
              <a:extLst>
                <a:ext uri="{FF2B5EF4-FFF2-40B4-BE49-F238E27FC236}">
                  <a16:creationId xmlns:a16="http://schemas.microsoft.com/office/drawing/2014/main" id="{8D3D0E68-778D-4FDE-86C8-B654AA000832}"/>
                </a:ext>
              </a:extLst>
            </p:cNvPr>
            <p:cNvSpPr txBox="1"/>
            <p:nvPr/>
          </p:nvSpPr>
          <p:spPr>
            <a:xfrm>
              <a:off x="10307599" y="4931945"/>
              <a:ext cx="1379224"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Cyberbullying</a:t>
              </a:r>
            </a:p>
          </p:txBody>
        </p:sp>
        <p:sp>
          <p:nvSpPr>
            <p:cNvPr id="29" name="TextBox 28">
              <a:extLst>
                <a:ext uri="{FF2B5EF4-FFF2-40B4-BE49-F238E27FC236}">
                  <a16:creationId xmlns:a16="http://schemas.microsoft.com/office/drawing/2014/main" id="{12C6304E-35F8-4E66-AAE0-6373F9D569C8}"/>
                </a:ext>
              </a:extLst>
            </p:cNvPr>
            <p:cNvSpPr txBox="1"/>
            <p:nvPr/>
          </p:nvSpPr>
          <p:spPr>
            <a:xfrm>
              <a:off x="10307599" y="5415701"/>
              <a:ext cx="1005147"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Swatting</a:t>
              </a:r>
            </a:p>
          </p:txBody>
        </p:sp>
        <p:sp>
          <p:nvSpPr>
            <p:cNvPr id="30" name="TextBox 29">
              <a:extLst>
                <a:ext uri="{FF2B5EF4-FFF2-40B4-BE49-F238E27FC236}">
                  <a16:creationId xmlns:a16="http://schemas.microsoft.com/office/drawing/2014/main" id="{0D1BCFED-7B4D-436A-8602-47A92046706F}"/>
                </a:ext>
              </a:extLst>
            </p:cNvPr>
            <p:cNvSpPr txBox="1"/>
            <p:nvPr/>
          </p:nvSpPr>
          <p:spPr>
            <a:xfrm>
              <a:off x="10307599" y="4421799"/>
              <a:ext cx="1739900" cy="475515"/>
            </a:xfrm>
            <a:prstGeom prst="rect">
              <a:avLst/>
            </a:prstGeom>
            <a:noFill/>
          </p:spPr>
          <p:txBody>
            <a:bodyPr wrap="none" lIns="182880" tIns="146304" rIns="182880" bIns="146304" rtlCol="0" anchor="ctr">
              <a:spAutoFit/>
            </a:bodyPr>
            <a:lstStyle/>
            <a:p>
              <a:pPr>
                <a:lnSpc>
                  <a:spcPct val="90000"/>
                </a:lnSpc>
              </a:pPr>
              <a:r>
                <a:rPr lang="en-US" sz="1300" dirty="0">
                  <a:solidFill>
                    <a:schemeClr val="bg1">
                      <a:lumMod val="50000"/>
                      <a:lumOff val="50000"/>
                    </a:schemeClr>
                  </a:solidFill>
                </a:rPr>
                <a:t>Online harassment</a:t>
              </a:r>
            </a:p>
          </p:txBody>
        </p:sp>
      </p:grpSp>
      <p:sp>
        <p:nvSpPr>
          <p:cNvPr id="32" name="Oval 31">
            <a:extLst>
              <a:ext uri="{FF2B5EF4-FFF2-40B4-BE49-F238E27FC236}">
                <a16:creationId xmlns:a16="http://schemas.microsoft.com/office/drawing/2014/main" id="{648F0826-0F13-4A09-9663-D2CFFB1BB714}"/>
              </a:ext>
              <a:ext uri="{C183D7F6-B498-43B3-948B-1728B52AA6E4}">
                <adec:decorative xmlns:adec="http://schemas.microsoft.com/office/drawing/2017/decorative" val="1"/>
              </a:ext>
            </a:extLst>
          </p:cNvPr>
          <p:cNvSpPr/>
          <p:nvPr/>
        </p:nvSpPr>
        <p:spPr bwMode="auto">
          <a:xfrm>
            <a:off x="3891009" y="3111010"/>
            <a:ext cx="1559179" cy="369353"/>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descr="Unwanted contact was a significant change.">
            <a:extLst>
              <a:ext uri="{FF2B5EF4-FFF2-40B4-BE49-F238E27FC236}">
                <a16:creationId xmlns:a16="http://schemas.microsoft.com/office/drawing/2014/main" id="{AA53F906-E562-403F-8CE2-1572F1C34144}"/>
              </a:ext>
            </a:extLst>
          </p:cNvPr>
          <p:cNvGrpSpPr/>
          <p:nvPr/>
        </p:nvGrpSpPr>
        <p:grpSpPr>
          <a:xfrm>
            <a:off x="563311" y="969014"/>
            <a:ext cx="2120396" cy="461665"/>
            <a:chOff x="10189629" y="933767"/>
            <a:chExt cx="2120396" cy="461665"/>
          </a:xfrm>
        </p:grpSpPr>
        <p:sp>
          <p:nvSpPr>
            <p:cNvPr id="33" name="Oval 32">
              <a:extLst>
                <a:ext uri="{FF2B5EF4-FFF2-40B4-BE49-F238E27FC236}">
                  <a16:creationId xmlns:a16="http://schemas.microsoft.com/office/drawing/2014/main" id="{22ADAFC1-5DF7-4DB6-9274-AFA1AEF250A9}"/>
                </a:ext>
              </a:extLst>
            </p:cNvPr>
            <p:cNvSpPr/>
            <p:nvPr/>
          </p:nvSpPr>
          <p:spPr bwMode="auto">
            <a:xfrm>
              <a:off x="10189629" y="1075115"/>
              <a:ext cx="595898" cy="177924"/>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TextBox 13">
              <a:extLst>
                <a:ext uri="{FF2B5EF4-FFF2-40B4-BE49-F238E27FC236}">
                  <a16:creationId xmlns:a16="http://schemas.microsoft.com/office/drawing/2014/main" id="{0C3E13F7-534E-4A0C-A787-E5DE734577AD}"/>
                </a:ext>
              </a:extLst>
            </p:cNvPr>
            <p:cNvSpPr txBox="1"/>
            <p:nvPr/>
          </p:nvSpPr>
          <p:spPr>
            <a:xfrm>
              <a:off x="10698365" y="933767"/>
              <a:ext cx="1611660" cy="461665"/>
            </a:xfrm>
            <a:prstGeom prst="rect">
              <a:avLst/>
            </a:prstGeom>
            <a:noFill/>
          </p:spPr>
          <p:txBody>
            <a:bodyPr wrap="none" lIns="182880" tIns="146304" rIns="182880" bIns="146304" rtlCol="0">
              <a:spAutoFit/>
            </a:bodyPr>
            <a:lstStyle/>
            <a:p>
              <a:pPr>
                <a:lnSpc>
                  <a:spcPct val="90000"/>
                </a:lnSpc>
              </a:pPr>
              <a:r>
                <a:rPr lang="en-US" sz="1200" dirty="0">
                  <a:solidFill>
                    <a:schemeClr val="bg1">
                      <a:lumMod val="50000"/>
                      <a:lumOff val="50000"/>
                    </a:schemeClr>
                  </a:solidFill>
                </a:rPr>
                <a:t>Significant change</a:t>
              </a:r>
            </a:p>
          </p:txBody>
        </p:sp>
      </p:grpSp>
    </p:spTree>
    <p:extLst>
      <p:ext uri="{BB962C8B-B14F-4D97-AF65-F5344CB8AC3E}">
        <p14:creationId xmlns:p14="http://schemas.microsoft.com/office/powerpoint/2010/main" val="2783653227"/>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descr="Reputational risks">
            <a:extLst>
              <a:ext uri="{FF2B5EF4-FFF2-40B4-BE49-F238E27FC236}">
                <a16:creationId xmlns:a16="http://schemas.microsoft.com/office/drawing/2014/main" id="{BBFE79FE-210D-41F8-800C-EC0AFA5C2E29}"/>
              </a:ext>
            </a:extLst>
          </p:cNvPr>
          <p:cNvSpPr/>
          <p:nvPr/>
        </p:nvSpPr>
        <p:spPr bwMode="auto">
          <a:xfrm>
            <a:off x="6208690" y="1408444"/>
            <a:ext cx="5531155" cy="4911076"/>
          </a:xfrm>
          <a:prstGeom prst="rect">
            <a:avLst/>
          </a:prstGeom>
          <a:solidFill>
            <a:schemeClr val="tx1"/>
          </a:solidFill>
          <a:ln w="12700">
            <a:solidFill>
              <a:schemeClr val="bg1">
                <a:lumMod val="50000"/>
                <a:lumOff val="50000"/>
              </a:schemeClr>
            </a:solidFill>
            <a:headEnd type="none" w="med" len="med"/>
            <a:tailEnd type="none" w="med" len="med"/>
          </a:ln>
          <a:effectLst>
            <a:outerShdw blurRad="50800" dist="381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descr="Sexual risks">
            <a:extLst>
              <a:ext uri="{FF2B5EF4-FFF2-40B4-BE49-F238E27FC236}">
                <a16:creationId xmlns:a16="http://schemas.microsoft.com/office/drawing/2014/main" id="{58C4BD05-F4F8-4AFD-8DE7-9616A3FC6565}"/>
              </a:ext>
            </a:extLst>
          </p:cNvPr>
          <p:cNvSpPr/>
          <p:nvPr/>
        </p:nvSpPr>
        <p:spPr bwMode="auto">
          <a:xfrm>
            <a:off x="459367" y="1408444"/>
            <a:ext cx="5531155" cy="4911076"/>
          </a:xfrm>
          <a:prstGeom prst="rect">
            <a:avLst/>
          </a:prstGeom>
          <a:solidFill>
            <a:schemeClr val="tx1"/>
          </a:solidFill>
          <a:ln w="12700">
            <a:solidFill>
              <a:schemeClr val="bg1">
                <a:lumMod val="50000"/>
                <a:lumOff val="50000"/>
              </a:schemeClr>
            </a:solidFill>
            <a:headEnd type="none" w="med" len="med"/>
            <a:tailEnd type="none" w="med" len="med"/>
          </a:ln>
          <a:effectLst>
            <a:outerShdw blurRad="50800" dist="381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0EA4482C-AC05-4AC2-9E30-DB738D0CE61E}"/>
              </a:ext>
            </a:extLst>
          </p:cNvPr>
          <p:cNvSpPr>
            <a:spLocks noGrp="1"/>
          </p:cNvSpPr>
          <p:nvPr>
            <p:ph type="title"/>
          </p:nvPr>
        </p:nvSpPr>
        <p:spPr/>
        <p:txBody>
          <a:bodyPr/>
          <a:lstStyle/>
          <a:p>
            <a:r>
              <a:rPr lang="en-US" dirty="0"/>
              <a:t>Unwanted sexual attention added 3 points to the category  </a:t>
            </a:r>
            <a:endParaRPr lang="en-US" sz="2000" dirty="0"/>
          </a:p>
        </p:txBody>
      </p:sp>
      <p:sp>
        <p:nvSpPr>
          <p:cNvPr id="3" name="Slide Number Placeholder 2">
            <a:extLst>
              <a:ext uri="{FF2B5EF4-FFF2-40B4-BE49-F238E27FC236}">
                <a16:creationId xmlns:a16="http://schemas.microsoft.com/office/drawing/2014/main" id="{29C5A94A-365F-4A2D-BFFE-77DA53749CE0}"/>
              </a:ext>
            </a:extLst>
          </p:cNvPr>
          <p:cNvSpPr>
            <a:spLocks noGrp="1"/>
          </p:cNvSpPr>
          <p:nvPr>
            <p:ph type="sldNum" sz="quarter" idx="4"/>
          </p:nvPr>
        </p:nvSpPr>
        <p:spPr/>
        <p:txBody>
          <a:bodyPr/>
          <a:lstStyle/>
          <a:p>
            <a:fld id="{7EFC24D6-DB8F-6B44-BA5A-9BEC68C15CAA}" type="slidenum">
              <a:rPr lang="en-US" smtClean="0"/>
              <a:pPr/>
              <a:t>24</a:t>
            </a:fld>
            <a:endParaRPr lang="en-US" dirty="0"/>
          </a:p>
        </p:txBody>
      </p:sp>
      <p:graphicFrame>
        <p:nvGraphicFramePr>
          <p:cNvPr id="15" name="Chart 14" descr="34% Unwanted sexual attention. 25% Unwanted sexting.">
            <a:extLst>
              <a:ext uri="{FF2B5EF4-FFF2-40B4-BE49-F238E27FC236}">
                <a16:creationId xmlns:a16="http://schemas.microsoft.com/office/drawing/2014/main" id="{BB4D993C-0ACD-48C4-85FE-27246712AFDC}"/>
              </a:ext>
            </a:extLst>
          </p:cNvPr>
          <p:cNvGraphicFramePr/>
          <p:nvPr>
            <p:extLst>
              <p:ext uri="{D42A27DB-BD31-4B8C-83A1-F6EECF244321}">
                <p14:modId xmlns:p14="http://schemas.microsoft.com/office/powerpoint/2010/main" val="2272735413"/>
              </p:ext>
            </p:extLst>
          </p:nvPr>
        </p:nvGraphicFramePr>
        <p:xfrm>
          <a:off x="474952" y="1458462"/>
          <a:ext cx="3657600" cy="4754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6435C8FA-1D5D-4491-AAB4-DA37AFBC26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2051660"/>
              </p:ext>
            </p:extLst>
          </p:nvPr>
        </p:nvGraphicFramePr>
        <p:xfrm>
          <a:off x="6238557" y="1458462"/>
          <a:ext cx="3657600" cy="4754880"/>
        </p:xfrm>
        <a:graphic>
          <a:graphicData uri="http://schemas.openxmlformats.org/drawingml/2006/chart">
            <c:chart xmlns:c="http://schemas.openxmlformats.org/drawingml/2006/chart" xmlns:r="http://schemas.openxmlformats.org/officeDocument/2006/relationships" r:id="rId4"/>
          </a:graphicData>
        </a:graphic>
      </p:graphicFrame>
      <p:sp>
        <p:nvSpPr>
          <p:cNvPr id="17" name="Rectangle 16">
            <a:extLst>
              <a:ext uri="{FF2B5EF4-FFF2-40B4-BE49-F238E27FC236}">
                <a16:creationId xmlns:a16="http://schemas.microsoft.com/office/drawing/2014/main" id="{EF94DD88-1627-4CBE-A771-6D900ACF7F52}"/>
              </a:ext>
            </a:extLst>
          </p:cNvPr>
          <p:cNvSpPr/>
          <p:nvPr/>
        </p:nvSpPr>
        <p:spPr>
          <a:xfrm>
            <a:off x="1587" y="6734555"/>
            <a:ext cx="6216650" cy="246221"/>
          </a:xfrm>
          <a:prstGeom prst="rect">
            <a:avLst/>
          </a:prstGeom>
        </p:spPr>
        <p:txBody>
          <a:bodyPr>
            <a:spAutoFit/>
          </a:bodyPr>
          <a:lstStyle/>
          <a:p>
            <a:r>
              <a:rPr lang="en-US" sz="1000" i="1" dirty="0">
                <a:solidFill>
                  <a:schemeClr val="tx1">
                    <a:lumMod val="50000"/>
                  </a:schemeClr>
                </a:solidFill>
              </a:rPr>
              <a:t>Q2: Which of these has ever happened to you or to a friend/family member ONLINE?</a:t>
            </a:r>
          </a:p>
        </p:txBody>
      </p:sp>
      <p:grpSp>
        <p:nvGrpSpPr>
          <p:cNvPr id="14" name="Group 13">
            <a:extLst>
              <a:ext uri="{FF2B5EF4-FFF2-40B4-BE49-F238E27FC236}">
                <a16:creationId xmlns:a16="http://schemas.microsoft.com/office/drawing/2014/main" id="{7D958B87-E32D-438B-9812-7030A8BE9157}"/>
              </a:ext>
              <a:ext uri="{C183D7F6-B498-43B3-948B-1728B52AA6E4}">
                <adec:decorative xmlns:adec="http://schemas.microsoft.com/office/drawing/2017/decorative" val="1"/>
              </a:ext>
            </a:extLst>
          </p:cNvPr>
          <p:cNvGrpSpPr/>
          <p:nvPr/>
        </p:nvGrpSpPr>
        <p:grpSpPr>
          <a:xfrm>
            <a:off x="3468405" y="2319920"/>
            <a:ext cx="2325637" cy="3507826"/>
            <a:chOff x="3397285" y="2319920"/>
            <a:chExt cx="2325637" cy="3507826"/>
          </a:xfrm>
        </p:grpSpPr>
        <p:sp>
          <p:nvSpPr>
            <p:cNvPr id="18" name="TextBox 17">
              <a:extLst>
                <a:ext uri="{FF2B5EF4-FFF2-40B4-BE49-F238E27FC236}">
                  <a16:creationId xmlns:a16="http://schemas.microsoft.com/office/drawing/2014/main" id="{1E1639C5-4641-46A6-8434-E7C89988C635}"/>
                </a:ext>
              </a:extLst>
            </p:cNvPr>
            <p:cNvSpPr txBox="1"/>
            <p:nvPr/>
          </p:nvSpPr>
          <p:spPr>
            <a:xfrm>
              <a:off x="3538164" y="2319920"/>
              <a:ext cx="1424878" cy="503215"/>
            </a:xfrm>
            <a:prstGeom prst="rect">
              <a:avLst/>
            </a:prstGeom>
            <a:noFill/>
          </p:spPr>
          <p:txBody>
            <a:bodyPr wrap="none" lIns="182880" tIns="146304" rIns="182880" bIns="146304" rtlCol="0" anchor="ctr">
              <a:spAutoFit/>
            </a:bodyPr>
            <a:lstStyle/>
            <a:p>
              <a:pPr algn="ctr">
                <a:lnSpc>
                  <a:spcPct val="90000"/>
                </a:lnSpc>
              </a:pPr>
              <a:r>
                <a:rPr lang="en-US" sz="1500" b="1" dirty="0">
                  <a:solidFill>
                    <a:schemeClr val="bg1">
                      <a:lumMod val="50000"/>
                      <a:lumOff val="50000"/>
                    </a:schemeClr>
                  </a:solidFill>
                </a:rPr>
                <a:t>Sexual risks</a:t>
              </a:r>
            </a:p>
          </p:txBody>
        </p:sp>
        <p:sp>
          <p:nvSpPr>
            <p:cNvPr id="19" name="TextBox 18">
              <a:extLst>
                <a:ext uri="{FF2B5EF4-FFF2-40B4-BE49-F238E27FC236}">
                  <a16:creationId xmlns:a16="http://schemas.microsoft.com/office/drawing/2014/main" id="{385399D8-04B4-4624-A987-4AEBA464A927}"/>
                </a:ext>
              </a:extLst>
            </p:cNvPr>
            <p:cNvSpPr txBox="1"/>
            <p:nvPr/>
          </p:nvSpPr>
          <p:spPr>
            <a:xfrm>
              <a:off x="3483138" y="3238618"/>
              <a:ext cx="2105705"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Unwanted Sexting (any)</a:t>
              </a:r>
            </a:p>
          </p:txBody>
        </p:sp>
        <p:sp>
          <p:nvSpPr>
            <p:cNvPr id="20" name="TextBox 19">
              <a:extLst>
                <a:ext uri="{FF2B5EF4-FFF2-40B4-BE49-F238E27FC236}">
                  <a16:creationId xmlns:a16="http://schemas.microsoft.com/office/drawing/2014/main" id="{BB2BE539-7868-46E0-A0DD-D9ADE764AB07}"/>
                </a:ext>
              </a:extLst>
            </p:cNvPr>
            <p:cNvSpPr txBox="1"/>
            <p:nvPr/>
          </p:nvSpPr>
          <p:spPr>
            <a:xfrm>
              <a:off x="3397285" y="3892500"/>
              <a:ext cx="2325637"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Unwanted sexual attention</a:t>
              </a:r>
            </a:p>
          </p:txBody>
        </p:sp>
        <p:sp>
          <p:nvSpPr>
            <p:cNvPr id="21" name="TextBox 20">
              <a:extLst>
                <a:ext uri="{FF2B5EF4-FFF2-40B4-BE49-F238E27FC236}">
                  <a16:creationId xmlns:a16="http://schemas.microsoft.com/office/drawing/2014/main" id="{0A4443E8-6FD4-4262-9F9E-E16CAE8E152D}"/>
                </a:ext>
              </a:extLst>
            </p:cNvPr>
            <p:cNvSpPr txBox="1"/>
            <p:nvPr/>
          </p:nvSpPr>
          <p:spPr>
            <a:xfrm>
              <a:off x="3698097" y="4190046"/>
              <a:ext cx="1680588"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Sexual solicitation</a:t>
              </a:r>
            </a:p>
          </p:txBody>
        </p:sp>
        <p:sp>
          <p:nvSpPr>
            <p:cNvPr id="22" name="TextBox 21">
              <a:extLst>
                <a:ext uri="{FF2B5EF4-FFF2-40B4-BE49-F238E27FC236}">
                  <a16:creationId xmlns:a16="http://schemas.microsoft.com/office/drawing/2014/main" id="{8CE49AF1-4FB2-4552-8B4D-2BE4C37E4786}"/>
                </a:ext>
              </a:extLst>
            </p:cNvPr>
            <p:cNvSpPr txBox="1"/>
            <p:nvPr/>
          </p:nvSpPr>
          <p:spPr>
            <a:xfrm>
              <a:off x="3492218" y="5125198"/>
              <a:ext cx="1124667"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Sextortion</a:t>
              </a:r>
            </a:p>
          </p:txBody>
        </p:sp>
        <p:sp>
          <p:nvSpPr>
            <p:cNvPr id="23" name="TextBox 22">
              <a:extLst>
                <a:ext uri="{FF2B5EF4-FFF2-40B4-BE49-F238E27FC236}">
                  <a16:creationId xmlns:a16="http://schemas.microsoft.com/office/drawing/2014/main" id="{878DCCDD-819C-461A-AFB5-7DDA5EBBB56F}"/>
                </a:ext>
              </a:extLst>
            </p:cNvPr>
            <p:cNvSpPr txBox="1"/>
            <p:nvPr/>
          </p:nvSpPr>
          <p:spPr>
            <a:xfrm>
              <a:off x="3441288" y="5352231"/>
              <a:ext cx="1512785"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”Revenge porn”</a:t>
              </a:r>
            </a:p>
          </p:txBody>
        </p:sp>
      </p:grpSp>
      <p:sp>
        <p:nvSpPr>
          <p:cNvPr id="25" name="TextBox 24">
            <a:extLst>
              <a:ext uri="{FF2B5EF4-FFF2-40B4-BE49-F238E27FC236}">
                <a16:creationId xmlns:a16="http://schemas.microsoft.com/office/drawing/2014/main" id="{A7945F1C-0FEC-456E-A9C9-BAF2F27C7255}"/>
              </a:ext>
            </a:extLst>
          </p:cNvPr>
          <p:cNvSpPr txBox="1"/>
          <p:nvPr/>
        </p:nvSpPr>
        <p:spPr>
          <a:xfrm>
            <a:off x="3414231" y="4437851"/>
            <a:ext cx="2036776"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Unwanted sexting sent</a:t>
            </a:r>
          </a:p>
        </p:txBody>
      </p:sp>
      <p:grpSp>
        <p:nvGrpSpPr>
          <p:cNvPr id="27" name="Group 26" descr="Reputational risks include damage to personal reputation and doxing and damage to work reputation.">
            <a:extLst>
              <a:ext uri="{FF2B5EF4-FFF2-40B4-BE49-F238E27FC236}">
                <a16:creationId xmlns:a16="http://schemas.microsoft.com/office/drawing/2014/main" id="{2B1CAEC0-0D77-470F-B3C4-57B19B729B8A}"/>
              </a:ext>
            </a:extLst>
          </p:cNvPr>
          <p:cNvGrpSpPr/>
          <p:nvPr/>
        </p:nvGrpSpPr>
        <p:grpSpPr>
          <a:xfrm>
            <a:off x="9272868" y="2296289"/>
            <a:ext cx="2254735" cy="2876921"/>
            <a:chOff x="3375552" y="2275969"/>
            <a:chExt cx="2254735" cy="2876921"/>
          </a:xfrm>
        </p:grpSpPr>
        <p:sp>
          <p:nvSpPr>
            <p:cNvPr id="28" name="TextBox 27">
              <a:extLst>
                <a:ext uri="{FF2B5EF4-FFF2-40B4-BE49-F238E27FC236}">
                  <a16:creationId xmlns:a16="http://schemas.microsoft.com/office/drawing/2014/main" id="{299BA01D-9274-4234-A93B-6BC06EAEDFF3}"/>
                </a:ext>
              </a:extLst>
            </p:cNvPr>
            <p:cNvSpPr txBox="1"/>
            <p:nvPr/>
          </p:nvSpPr>
          <p:spPr>
            <a:xfrm>
              <a:off x="3375552" y="2275969"/>
              <a:ext cx="1993944" cy="503215"/>
            </a:xfrm>
            <a:prstGeom prst="rect">
              <a:avLst/>
            </a:prstGeom>
            <a:noFill/>
          </p:spPr>
          <p:txBody>
            <a:bodyPr wrap="none" lIns="182880" tIns="146304" rIns="182880" bIns="146304" rtlCol="0" anchor="ctr">
              <a:spAutoFit/>
            </a:bodyPr>
            <a:lstStyle/>
            <a:p>
              <a:pPr algn="ctr">
                <a:lnSpc>
                  <a:spcPct val="90000"/>
                </a:lnSpc>
              </a:pPr>
              <a:r>
                <a:rPr lang="en-US" sz="1500" b="1" dirty="0">
                  <a:solidFill>
                    <a:schemeClr val="bg1">
                      <a:lumMod val="50000"/>
                      <a:lumOff val="50000"/>
                    </a:schemeClr>
                  </a:solidFill>
                </a:rPr>
                <a:t>Reputational risks</a:t>
              </a:r>
            </a:p>
          </p:txBody>
        </p:sp>
        <p:sp>
          <p:nvSpPr>
            <p:cNvPr id="29" name="TextBox 28">
              <a:extLst>
                <a:ext uri="{FF2B5EF4-FFF2-40B4-BE49-F238E27FC236}">
                  <a16:creationId xmlns:a16="http://schemas.microsoft.com/office/drawing/2014/main" id="{0541F85F-419E-42C7-AD97-76F1C8D2057B}"/>
                </a:ext>
              </a:extLst>
            </p:cNvPr>
            <p:cNvSpPr txBox="1"/>
            <p:nvPr/>
          </p:nvSpPr>
          <p:spPr>
            <a:xfrm>
              <a:off x="3487135" y="3727558"/>
              <a:ext cx="2143152"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Damage to personal rep</a:t>
              </a:r>
            </a:p>
          </p:txBody>
        </p:sp>
        <p:sp>
          <p:nvSpPr>
            <p:cNvPr id="30" name="TextBox 29">
              <a:extLst>
                <a:ext uri="{FF2B5EF4-FFF2-40B4-BE49-F238E27FC236}">
                  <a16:creationId xmlns:a16="http://schemas.microsoft.com/office/drawing/2014/main" id="{6A9B3ABA-F7C9-42D0-8F4D-CEA7C3BA88EE}"/>
                </a:ext>
              </a:extLst>
            </p:cNvPr>
            <p:cNvSpPr txBox="1"/>
            <p:nvPr/>
          </p:nvSpPr>
          <p:spPr>
            <a:xfrm>
              <a:off x="3487135" y="4677375"/>
              <a:ext cx="1870577"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Damage to work rep</a:t>
              </a:r>
            </a:p>
          </p:txBody>
        </p:sp>
        <p:sp>
          <p:nvSpPr>
            <p:cNvPr id="31" name="TextBox 30">
              <a:extLst>
                <a:ext uri="{FF2B5EF4-FFF2-40B4-BE49-F238E27FC236}">
                  <a16:creationId xmlns:a16="http://schemas.microsoft.com/office/drawing/2014/main" id="{6F4568F5-C71F-4D6E-8277-8F7CA4FC27A5}"/>
                </a:ext>
              </a:extLst>
            </p:cNvPr>
            <p:cNvSpPr txBox="1"/>
            <p:nvPr/>
          </p:nvSpPr>
          <p:spPr>
            <a:xfrm>
              <a:off x="3497353" y="3935075"/>
              <a:ext cx="891462" cy="475515"/>
            </a:xfrm>
            <a:prstGeom prst="rect">
              <a:avLst/>
            </a:prstGeom>
            <a:noFill/>
          </p:spPr>
          <p:txBody>
            <a:bodyPr wrap="none" lIns="182880" tIns="146304" rIns="182880" bIns="146304" rtlCol="0" anchor="ctr">
              <a:spAutoFit/>
            </a:bodyPr>
            <a:lstStyle/>
            <a:p>
              <a:pPr algn="ctr">
                <a:lnSpc>
                  <a:spcPct val="90000"/>
                </a:lnSpc>
              </a:pPr>
              <a:r>
                <a:rPr lang="en-US" sz="1300" dirty="0">
                  <a:solidFill>
                    <a:schemeClr val="bg1">
                      <a:lumMod val="50000"/>
                      <a:lumOff val="50000"/>
                    </a:schemeClr>
                  </a:solidFill>
                </a:rPr>
                <a:t>Doxing</a:t>
              </a:r>
            </a:p>
          </p:txBody>
        </p:sp>
        <p:sp>
          <p:nvSpPr>
            <p:cNvPr id="34" name="TextBox 33">
              <a:extLst>
                <a:ext uri="{FF2B5EF4-FFF2-40B4-BE49-F238E27FC236}">
                  <a16:creationId xmlns:a16="http://schemas.microsoft.com/office/drawing/2014/main" id="{111D1095-5C97-40F6-8EF4-7CDC0CABFD4D}"/>
                </a:ext>
              </a:extLst>
            </p:cNvPr>
            <p:cNvSpPr txBox="1"/>
            <p:nvPr/>
          </p:nvSpPr>
          <p:spPr>
            <a:xfrm>
              <a:off x="4204118" y="4479293"/>
              <a:ext cx="369395" cy="489365"/>
            </a:xfrm>
            <a:prstGeom prst="rect">
              <a:avLst/>
            </a:prstGeom>
            <a:noFill/>
          </p:spPr>
          <p:txBody>
            <a:bodyPr wrap="none" lIns="182880" tIns="146304" rIns="182880" bIns="146304" rtlCol="0" anchor="ctr">
              <a:spAutoFit/>
            </a:bodyPr>
            <a:lstStyle/>
            <a:p>
              <a:pPr algn="ctr">
                <a:lnSpc>
                  <a:spcPct val="90000"/>
                </a:lnSpc>
              </a:pPr>
              <a:endParaRPr lang="en-US" sz="1400" dirty="0">
                <a:solidFill>
                  <a:schemeClr val="bg1">
                    <a:lumMod val="50000"/>
                    <a:lumOff val="50000"/>
                  </a:schemeClr>
                </a:solidFill>
              </a:endParaRPr>
            </a:p>
          </p:txBody>
        </p:sp>
      </p:grpSp>
      <p:sp>
        <p:nvSpPr>
          <p:cNvPr id="33" name="TextBox 32">
            <a:extLst>
              <a:ext uri="{FF2B5EF4-FFF2-40B4-BE49-F238E27FC236}">
                <a16:creationId xmlns:a16="http://schemas.microsoft.com/office/drawing/2014/main" id="{CEE96E9B-197E-401C-BB38-15CE2F78707C}"/>
              </a:ext>
            </a:extLst>
          </p:cNvPr>
          <p:cNvSpPr txBox="1"/>
          <p:nvPr/>
        </p:nvSpPr>
        <p:spPr>
          <a:xfrm>
            <a:off x="2950002" y="2886835"/>
            <a:ext cx="2965235" cy="475515"/>
          </a:xfrm>
          <a:prstGeom prst="rect">
            <a:avLst/>
          </a:prstGeom>
          <a:noFill/>
        </p:spPr>
        <p:txBody>
          <a:bodyPr wrap="none" lIns="182880" tIns="146304" rIns="182880" bIns="146304" rtlCol="0" anchor="ctr">
            <a:spAutoFit/>
          </a:bodyPr>
          <a:lstStyle/>
          <a:p>
            <a:pPr algn="ctr">
              <a:lnSpc>
                <a:spcPct val="90000"/>
              </a:lnSpc>
            </a:pPr>
            <a:r>
              <a:rPr lang="en-US" sz="1300" i="1" dirty="0">
                <a:solidFill>
                  <a:schemeClr val="bg1">
                    <a:lumMod val="50000"/>
                    <a:lumOff val="50000"/>
                  </a:schemeClr>
                </a:solidFill>
              </a:rPr>
              <a:t>Without Unwanted sexual attention</a:t>
            </a:r>
          </a:p>
        </p:txBody>
      </p:sp>
    </p:spTree>
    <p:extLst>
      <p:ext uri="{BB962C8B-B14F-4D97-AF65-F5344CB8AC3E}">
        <p14:creationId xmlns:p14="http://schemas.microsoft.com/office/powerpoint/2010/main" val="163397389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9556-DC01-4865-BC8E-73AF9C5F1E9D}"/>
              </a:ext>
            </a:extLst>
          </p:cNvPr>
          <p:cNvSpPr>
            <a:spLocks noGrp="1"/>
          </p:cNvSpPr>
          <p:nvPr>
            <p:ph type="title"/>
          </p:nvPr>
        </p:nvSpPr>
        <p:spPr/>
        <p:txBody>
          <a:bodyPr/>
          <a:lstStyle/>
          <a:p>
            <a:r>
              <a:rPr lang="en-US" dirty="0"/>
              <a:t>Drilling down on risks</a:t>
            </a:r>
            <a:endParaRPr lang="en-US" sz="2000" dirty="0"/>
          </a:p>
        </p:txBody>
      </p:sp>
      <p:sp>
        <p:nvSpPr>
          <p:cNvPr id="3" name="Slide Number Placeholder 2">
            <a:extLst>
              <a:ext uri="{FF2B5EF4-FFF2-40B4-BE49-F238E27FC236}">
                <a16:creationId xmlns:a16="http://schemas.microsoft.com/office/drawing/2014/main" id="{77D7CF42-D67E-4D4E-A1AC-D343E4C47676}"/>
              </a:ext>
            </a:extLst>
          </p:cNvPr>
          <p:cNvSpPr>
            <a:spLocks noGrp="1"/>
          </p:cNvSpPr>
          <p:nvPr>
            <p:ph type="sldNum" sz="quarter" idx="4"/>
          </p:nvPr>
        </p:nvSpPr>
        <p:spPr/>
        <p:txBody>
          <a:bodyPr/>
          <a:lstStyle/>
          <a:p>
            <a:fld id="{7EFC24D6-DB8F-6B44-BA5A-9BEC68C15CAA}" type="slidenum">
              <a:rPr lang="en-US" smtClean="0"/>
              <a:pPr/>
              <a:t>25</a:t>
            </a:fld>
            <a:endParaRPr lang="en-US" dirty="0"/>
          </a:p>
        </p:txBody>
      </p:sp>
      <p:sp>
        <p:nvSpPr>
          <p:cNvPr id="5" name="Rectangle 4">
            <a:extLst>
              <a:ext uri="{FF2B5EF4-FFF2-40B4-BE49-F238E27FC236}">
                <a16:creationId xmlns:a16="http://schemas.microsoft.com/office/drawing/2014/main" id="{4D9B812A-8227-4C6F-AB5E-BBFA4D96BE49}"/>
              </a:ext>
              <a:ext uri="{C183D7F6-B498-43B3-948B-1728B52AA6E4}">
                <adec:decorative xmlns:adec="http://schemas.microsoft.com/office/drawing/2017/decorative" val="1"/>
              </a:ext>
            </a:extLst>
          </p:cNvPr>
          <p:cNvSpPr>
            <a:spLocks noChangeAspect="1"/>
          </p:cNvSpPr>
          <p:nvPr/>
        </p:nvSpPr>
        <p:spPr bwMode="auto">
          <a:xfrm>
            <a:off x="5376661" y="2337150"/>
            <a:ext cx="1371600" cy="1371600"/>
          </a:xfrm>
          <a:prstGeom prst="rect">
            <a:avLst/>
          </a:prstGeom>
          <a:blipFill>
            <a:blip r:embed="rId3"/>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a:extLst>
              <a:ext uri="{FF2B5EF4-FFF2-40B4-BE49-F238E27FC236}">
                <a16:creationId xmlns:a16="http://schemas.microsoft.com/office/drawing/2014/main" id="{4B35E407-01D0-4743-8EA0-DC5CA403F5D4}"/>
              </a:ext>
              <a:ext uri="{C183D7F6-B498-43B3-948B-1728B52AA6E4}">
                <adec:decorative xmlns:adec="http://schemas.microsoft.com/office/drawing/2017/decorative" val="1"/>
              </a:ext>
            </a:extLst>
          </p:cNvPr>
          <p:cNvSpPr>
            <a:spLocks noChangeAspect="1"/>
          </p:cNvSpPr>
          <p:nvPr/>
        </p:nvSpPr>
        <p:spPr bwMode="auto">
          <a:xfrm>
            <a:off x="9859982" y="2169774"/>
            <a:ext cx="1371600" cy="1371600"/>
          </a:xfrm>
          <a:prstGeom prst="rect">
            <a:avLst/>
          </a:prstGeom>
          <a:blipFill>
            <a:blip r:embed="rId4"/>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40" name="TextBox 39">
            <a:extLst>
              <a:ext uri="{FF2B5EF4-FFF2-40B4-BE49-F238E27FC236}">
                <a16:creationId xmlns:a16="http://schemas.microsoft.com/office/drawing/2014/main" id="{33B4392A-DB10-4BBE-A14B-C3EC4978660F}"/>
              </a:ext>
            </a:extLst>
          </p:cNvPr>
          <p:cNvSpPr txBox="1"/>
          <p:nvPr/>
        </p:nvSpPr>
        <p:spPr>
          <a:xfrm flipH="1">
            <a:off x="581067" y="2569342"/>
            <a:ext cx="2025492" cy="904863"/>
          </a:xfrm>
          <a:prstGeom prst="rect">
            <a:avLst/>
          </a:prstGeom>
          <a:noFill/>
        </p:spPr>
        <p:txBody>
          <a:bodyPr wrap="square" lIns="182880" tIns="146304" rIns="182880" bIns="146304" rtlCol="0">
            <a:spAutoFit/>
          </a:bodyPr>
          <a:lstStyle/>
          <a:p>
            <a:pPr>
              <a:lnSpc>
                <a:spcPct val="90000"/>
              </a:lnSpc>
            </a:pPr>
            <a:r>
              <a:rPr lang="en-US" sz="2200" b="1" dirty="0">
                <a:solidFill>
                  <a:schemeClr val="bg1"/>
                </a:solidFill>
              </a:rPr>
              <a:t>Risk categories</a:t>
            </a:r>
          </a:p>
        </p:txBody>
      </p:sp>
      <p:grpSp>
        <p:nvGrpSpPr>
          <p:cNvPr id="10" name="Group 9" descr="Drilling down on risks includes unwanted contact, hoaxes, behavioral and sexual risks.">
            <a:extLst>
              <a:ext uri="{FF2B5EF4-FFF2-40B4-BE49-F238E27FC236}">
                <a16:creationId xmlns:a16="http://schemas.microsoft.com/office/drawing/2014/main" id="{575AE4F9-2393-400C-834C-BF2E5F1ABAE5}"/>
              </a:ext>
            </a:extLst>
          </p:cNvPr>
          <p:cNvGrpSpPr/>
          <p:nvPr/>
        </p:nvGrpSpPr>
        <p:grpSpPr>
          <a:xfrm>
            <a:off x="2292668" y="1464017"/>
            <a:ext cx="9311577" cy="849465"/>
            <a:chOff x="2092977" y="1253084"/>
            <a:chExt cx="9311577" cy="849465"/>
          </a:xfrm>
        </p:grpSpPr>
        <p:sp>
          <p:nvSpPr>
            <p:cNvPr id="8" name="TextBox 7">
              <a:extLst>
                <a:ext uri="{FF2B5EF4-FFF2-40B4-BE49-F238E27FC236}">
                  <a16:creationId xmlns:a16="http://schemas.microsoft.com/office/drawing/2014/main" id="{7B9D66E3-840D-42FB-A2B1-9BCEA5DEE755}"/>
                </a:ext>
              </a:extLst>
            </p:cNvPr>
            <p:cNvSpPr txBox="1"/>
            <p:nvPr/>
          </p:nvSpPr>
          <p:spPr>
            <a:xfrm>
              <a:off x="2092977" y="1253084"/>
              <a:ext cx="2572435" cy="572464"/>
            </a:xfrm>
            <a:prstGeom prst="rect">
              <a:avLst/>
            </a:prstGeom>
            <a:noFill/>
          </p:spPr>
          <p:txBody>
            <a:bodyPr wrap="none" lIns="182880" tIns="146304" rIns="182880" bIns="146304" rtlCol="0">
              <a:spAutoFit/>
            </a:bodyPr>
            <a:lstStyle/>
            <a:p>
              <a:pPr>
                <a:lnSpc>
                  <a:spcPct val="90000"/>
                </a:lnSpc>
              </a:pPr>
              <a:r>
                <a:rPr lang="en-US" sz="2000" b="1" dirty="0">
                  <a:solidFill>
                    <a:schemeClr val="bg1"/>
                  </a:solidFill>
                </a:rPr>
                <a:t>Unwanted contact</a:t>
              </a:r>
            </a:p>
          </p:txBody>
        </p:sp>
        <p:sp>
          <p:nvSpPr>
            <p:cNvPr id="22" name="TextBox 21">
              <a:extLst>
                <a:ext uri="{FF2B5EF4-FFF2-40B4-BE49-F238E27FC236}">
                  <a16:creationId xmlns:a16="http://schemas.microsoft.com/office/drawing/2014/main" id="{493A4C41-BBF0-43CB-A136-021952ED3570}"/>
                </a:ext>
              </a:extLst>
            </p:cNvPr>
            <p:cNvSpPr txBox="1"/>
            <p:nvPr/>
          </p:nvSpPr>
          <p:spPr>
            <a:xfrm>
              <a:off x="4776025" y="1253086"/>
              <a:ext cx="2396682" cy="849463"/>
            </a:xfrm>
            <a:prstGeom prst="rect">
              <a:avLst/>
            </a:prstGeom>
            <a:noFill/>
          </p:spPr>
          <p:txBody>
            <a:bodyPr wrap="none" lIns="182880" tIns="146304" rIns="182880" bIns="146304" rtlCol="0">
              <a:spAutoFit/>
            </a:bodyPr>
            <a:lstStyle/>
            <a:p>
              <a:pPr>
                <a:lnSpc>
                  <a:spcPct val="90000"/>
                </a:lnSpc>
              </a:pPr>
              <a:r>
                <a:rPr lang="en-US" sz="2000" b="1" dirty="0">
                  <a:solidFill>
                    <a:schemeClr val="bg1"/>
                  </a:solidFill>
                </a:rPr>
                <a:t>Hoaxes, scams &amp;</a:t>
              </a:r>
            </a:p>
            <a:p>
              <a:pPr>
                <a:lnSpc>
                  <a:spcPct val="90000"/>
                </a:lnSpc>
              </a:pPr>
              <a:r>
                <a:rPr lang="en-US" sz="2000" b="1" dirty="0">
                  <a:solidFill>
                    <a:schemeClr val="bg1"/>
                  </a:solidFill>
                </a:rPr>
                <a:t>frauds</a:t>
              </a:r>
            </a:p>
          </p:txBody>
        </p:sp>
        <p:sp>
          <p:nvSpPr>
            <p:cNvPr id="23" name="TextBox 22">
              <a:extLst>
                <a:ext uri="{FF2B5EF4-FFF2-40B4-BE49-F238E27FC236}">
                  <a16:creationId xmlns:a16="http://schemas.microsoft.com/office/drawing/2014/main" id="{6ADB8B13-6546-4F58-AFCD-D30C7C5A37AE}"/>
                </a:ext>
              </a:extLst>
            </p:cNvPr>
            <p:cNvSpPr txBox="1"/>
            <p:nvPr/>
          </p:nvSpPr>
          <p:spPr>
            <a:xfrm>
              <a:off x="9631568" y="1253086"/>
              <a:ext cx="1772986" cy="572464"/>
            </a:xfrm>
            <a:prstGeom prst="rect">
              <a:avLst/>
            </a:prstGeom>
            <a:noFill/>
          </p:spPr>
          <p:txBody>
            <a:bodyPr wrap="none" lIns="182880" tIns="146304" rIns="182880" bIns="146304" rtlCol="0">
              <a:spAutoFit/>
            </a:bodyPr>
            <a:lstStyle/>
            <a:p>
              <a:pPr>
                <a:lnSpc>
                  <a:spcPct val="90000"/>
                </a:lnSpc>
              </a:pPr>
              <a:r>
                <a:rPr lang="en-US" sz="2000" b="1" dirty="0">
                  <a:solidFill>
                    <a:schemeClr val="bg1"/>
                  </a:solidFill>
                </a:rPr>
                <a:t>Sexual risks</a:t>
              </a:r>
            </a:p>
          </p:txBody>
        </p:sp>
        <p:sp>
          <p:nvSpPr>
            <p:cNvPr id="24" name="TextBox 23">
              <a:extLst>
                <a:ext uri="{FF2B5EF4-FFF2-40B4-BE49-F238E27FC236}">
                  <a16:creationId xmlns:a16="http://schemas.microsoft.com/office/drawing/2014/main" id="{C6FEA72A-FC82-4100-BA55-ACEC7EA8F8B7}"/>
                </a:ext>
              </a:extLst>
            </p:cNvPr>
            <p:cNvSpPr txBox="1"/>
            <p:nvPr/>
          </p:nvSpPr>
          <p:spPr>
            <a:xfrm>
              <a:off x="7235157" y="1253086"/>
              <a:ext cx="2260299" cy="572464"/>
            </a:xfrm>
            <a:prstGeom prst="rect">
              <a:avLst/>
            </a:prstGeom>
            <a:noFill/>
          </p:spPr>
          <p:txBody>
            <a:bodyPr wrap="none" lIns="182880" tIns="146304" rIns="182880" bIns="146304" rtlCol="0">
              <a:spAutoFit/>
            </a:bodyPr>
            <a:lstStyle/>
            <a:p>
              <a:pPr>
                <a:lnSpc>
                  <a:spcPct val="90000"/>
                </a:lnSpc>
              </a:pPr>
              <a:r>
                <a:rPr lang="en-US" sz="2000" b="1" dirty="0">
                  <a:solidFill>
                    <a:schemeClr val="bg1"/>
                  </a:solidFill>
                </a:rPr>
                <a:t>Behavioral risks</a:t>
              </a:r>
            </a:p>
          </p:txBody>
        </p:sp>
      </p:grpSp>
      <p:sp>
        <p:nvSpPr>
          <p:cNvPr id="33" name="TextBox 32">
            <a:extLst>
              <a:ext uri="{FF2B5EF4-FFF2-40B4-BE49-F238E27FC236}">
                <a16:creationId xmlns:a16="http://schemas.microsoft.com/office/drawing/2014/main" id="{FF730D72-9821-4B9D-8387-2F9FAA8FF869}"/>
              </a:ext>
            </a:extLst>
          </p:cNvPr>
          <p:cNvSpPr txBox="1"/>
          <p:nvPr/>
        </p:nvSpPr>
        <p:spPr>
          <a:xfrm flipH="1">
            <a:off x="539027" y="4402003"/>
            <a:ext cx="2025492" cy="600164"/>
          </a:xfrm>
          <a:prstGeom prst="rect">
            <a:avLst/>
          </a:prstGeom>
          <a:noFill/>
        </p:spPr>
        <p:txBody>
          <a:bodyPr wrap="square" lIns="182880" tIns="146304" rIns="182880" bIns="146304" rtlCol="0">
            <a:spAutoFit/>
          </a:bodyPr>
          <a:lstStyle/>
          <a:p>
            <a:pPr>
              <a:lnSpc>
                <a:spcPct val="90000"/>
              </a:lnSpc>
            </a:pPr>
            <a:r>
              <a:rPr lang="en-US" sz="2200" b="1" dirty="0">
                <a:solidFill>
                  <a:schemeClr val="bg1"/>
                </a:solidFill>
              </a:rPr>
              <a:t>Drilldowns</a:t>
            </a:r>
          </a:p>
        </p:txBody>
      </p:sp>
      <p:grpSp>
        <p:nvGrpSpPr>
          <p:cNvPr id="19" name="Group 18">
            <a:extLst>
              <a:ext uri="{FF2B5EF4-FFF2-40B4-BE49-F238E27FC236}">
                <a16:creationId xmlns:a16="http://schemas.microsoft.com/office/drawing/2014/main" id="{56B2C95D-EA3B-4C4B-A351-F1093018A0B6}"/>
              </a:ext>
              <a:ext uri="{C183D7F6-B498-43B3-948B-1728B52AA6E4}">
                <adec:decorative xmlns:adec="http://schemas.microsoft.com/office/drawing/2017/decorative" val="1"/>
              </a:ext>
            </a:extLst>
          </p:cNvPr>
          <p:cNvGrpSpPr/>
          <p:nvPr/>
        </p:nvGrpSpPr>
        <p:grpSpPr>
          <a:xfrm>
            <a:off x="2913863" y="4154825"/>
            <a:ext cx="1371600" cy="1371600"/>
            <a:chOff x="2861310" y="4287287"/>
            <a:chExt cx="1371600" cy="1371600"/>
          </a:xfrm>
        </p:grpSpPr>
        <p:pic>
          <p:nvPicPr>
            <p:cNvPr id="34" name="Picture 33" descr="A close up of a logo&#10;&#10;Description generated with very high confidence">
              <a:extLst>
                <a:ext uri="{FF2B5EF4-FFF2-40B4-BE49-F238E27FC236}">
                  <a16:creationId xmlns:a16="http://schemas.microsoft.com/office/drawing/2014/main" id="{6C2D94B8-D316-43A4-9891-E755935308B5}"/>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2861310" y="4287287"/>
              <a:ext cx="1371600" cy="1371600"/>
            </a:xfrm>
            <a:prstGeom prst="rect">
              <a:avLst/>
            </a:prstGeom>
          </p:spPr>
        </p:pic>
        <p:sp>
          <p:nvSpPr>
            <p:cNvPr id="13" name="TextBox 12">
              <a:extLst>
                <a:ext uri="{FF2B5EF4-FFF2-40B4-BE49-F238E27FC236}">
                  <a16:creationId xmlns:a16="http://schemas.microsoft.com/office/drawing/2014/main" id="{ECBA3E22-4327-497B-80F3-9621B453883C}"/>
                </a:ext>
              </a:extLst>
            </p:cNvPr>
            <p:cNvSpPr txBox="1"/>
            <p:nvPr/>
          </p:nvSpPr>
          <p:spPr>
            <a:xfrm>
              <a:off x="3274279" y="4345223"/>
              <a:ext cx="369397" cy="627864"/>
            </a:xfrm>
            <a:prstGeom prst="rect">
              <a:avLst/>
            </a:prstGeom>
            <a:noFill/>
          </p:spPr>
          <p:txBody>
            <a:bodyPr wrap="none" lIns="182880" tIns="146304" rIns="182880" bIns="146304" rtlCol="0">
              <a:spAutoFit/>
            </a:bodyPr>
            <a:lstStyle/>
            <a:p>
              <a:pPr>
                <a:lnSpc>
                  <a:spcPct val="90000"/>
                </a:lnSpc>
              </a:pPr>
              <a:endParaRPr lang="en-US" sz="2400" b="1" dirty="0">
                <a:solidFill>
                  <a:schemeClr val="bg1"/>
                </a:solidFill>
              </a:endParaRPr>
            </a:p>
          </p:txBody>
        </p:sp>
      </p:grpSp>
      <p:grpSp>
        <p:nvGrpSpPr>
          <p:cNvPr id="39" name="Group 38">
            <a:extLst>
              <a:ext uri="{FF2B5EF4-FFF2-40B4-BE49-F238E27FC236}">
                <a16:creationId xmlns:a16="http://schemas.microsoft.com/office/drawing/2014/main" id="{AF31D362-207F-4DB4-AD7E-24C924906ABB}"/>
              </a:ext>
              <a:ext uri="{C183D7F6-B498-43B3-948B-1728B52AA6E4}">
                <adec:decorative xmlns:adec="http://schemas.microsoft.com/office/drawing/2017/decorative" val="1"/>
              </a:ext>
            </a:extLst>
          </p:cNvPr>
          <p:cNvGrpSpPr/>
          <p:nvPr/>
        </p:nvGrpSpPr>
        <p:grpSpPr>
          <a:xfrm>
            <a:off x="5376661" y="4154825"/>
            <a:ext cx="1371600" cy="1371600"/>
            <a:chOff x="2882330" y="4287287"/>
            <a:chExt cx="1371600" cy="1371600"/>
          </a:xfrm>
        </p:grpSpPr>
        <p:pic>
          <p:nvPicPr>
            <p:cNvPr id="41" name="Picture 40" descr="A close up of a logo&#10;&#10;Description generated with very high confidence">
              <a:extLst>
                <a:ext uri="{FF2B5EF4-FFF2-40B4-BE49-F238E27FC236}">
                  <a16:creationId xmlns:a16="http://schemas.microsoft.com/office/drawing/2014/main" id="{3F934072-A7D8-425D-A5E1-A2128CEDE94C}"/>
                </a:ext>
              </a:extLst>
            </p:cNvPr>
            <p:cNvPicPr>
              <a:picLocks noChangeAspect="1"/>
            </p:cNvPicPr>
            <p:nvPr/>
          </p:nvPicPr>
          <p:blipFill>
            <a:blip r:embed="rId7"/>
            <a:stretch>
              <a:fillRect/>
            </a:stretch>
          </p:blipFill>
          <p:spPr>
            <a:xfrm>
              <a:off x="2882330" y="4287287"/>
              <a:ext cx="1371600" cy="1371600"/>
            </a:xfrm>
            <a:prstGeom prst="rect">
              <a:avLst/>
            </a:prstGeom>
          </p:spPr>
        </p:pic>
        <p:sp>
          <p:nvSpPr>
            <p:cNvPr id="42" name="TextBox 41">
              <a:extLst>
                <a:ext uri="{FF2B5EF4-FFF2-40B4-BE49-F238E27FC236}">
                  <a16:creationId xmlns:a16="http://schemas.microsoft.com/office/drawing/2014/main" id="{6F7BD5E6-950A-4642-B74D-556E742CBD06}"/>
                </a:ext>
              </a:extLst>
            </p:cNvPr>
            <p:cNvSpPr txBox="1"/>
            <p:nvPr/>
          </p:nvSpPr>
          <p:spPr>
            <a:xfrm>
              <a:off x="3207133" y="4345223"/>
              <a:ext cx="369397" cy="627864"/>
            </a:xfrm>
            <a:prstGeom prst="rect">
              <a:avLst/>
            </a:prstGeom>
            <a:noFill/>
          </p:spPr>
          <p:txBody>
            <a:bodyPr wrap="none" lIns="182880" tIns="146304" rIns="182880" bIns="146304" rtlCol="0">
              <a:spAutoFit/>
            </a:bodyPr>
            <a:lstStyle/>
            <a:p>
              <a:pPr>
                <a:lnSpc>
                  <a:spcPct val="90000"/>
                </a:lnSpc>
              </a:pPr>
              <a:endParaRPr lang="en-US" sz="2400" b="1" dirty="0">
                <a:solidFill>
                  <a:schemeClr val="bg1"/>
                </a:solidFill>
              </a:endParaRPr>
            </a:p>
          </p:txBody>
        </p:sp>
      </p:grpSp>
      <p:grpSp>
        <p:nvGrpSpPr>
          <p:cNvPr id="43" name="Group 42">
            <a:extLst>
              <a:ext uri="{FF2B5EF4-FFF2-40B4-BE49-F238E27FC236}">
                <a16:creationId xmlns:a16="http://schemas.microsoft.com/office/drawing/2014/main" id="{DE7C198F-C9FA-41C6-9FAD-01E724FC0EDB}"/>
              </a:ext>
              <a:ext uri="{C183D7F6-B498-43B3-948B-1728B52AA6E4}">
                <adec:decorative xmlns:adec="http://schemas.microsoft.com/office/drawing/2017/decorative" val="1"/>
              </a:ext>
            </a:extLst>
          </p:cNvPr>
          <p:cNvGrpSpPr/>
          <p:nvPr/>
        </p:nvGrpSpPr>
        <p:grpSpPr>
          <a:xfrm>
            <a:off x="9878877" y="4154825"/>
            <a:ext cx="1371600" cy="1371600"/>
            <a:chOff x="2861310" y="4287287"/>
            <a:chExt cx="1371600" cy="1371600"/>
          </a:xfrm>
        </p:grpSpPr>
        <p:pic>
          <p:nvPicPr>
            <p:cNvPr id="44" name="Picture 43" descr="A close up of a logo&#10;&#10;Description generated with very high confidence">
              <a:extLst>
                <a:ext uri="{FF2B5EF4-FFF2-40B4-BE49-F238E27FC236}">
                  <a16:creationId xmlns:a16="http://schemas.microsoft.com/office/drawing/2014/main" id="{552FF057-0F21-416A-80F8-9130AD3DEC45}"/>
                </a:ext>
              </a:extLst>
            </p:cNvPr>
            <p:cNvPicPr>
              <a:picLocks noChangeAspect="1"/>
            </p:cNvPicPr>
            <p:nvPr/>
          </p:nvPicPr>
          <p:blipFill>
            <a:blip r:embed="rId7"/>
            <a:stretch>
              <a:fillRect/>
            </a:stretch>
          </p:blipFill>
          <p:spPr>
            <a:xfrm>
              <a:off x="2861310" y="4287287"/>
              <a:ext cx="1371600" cy="1371600"/>
            </a:xfrm>
            <a:prstGeom prst="rect">
              <a:avLst/>
            </a:prstGeom>
          </p:spPr>
        </p:pic>
        <p:sp>
          <p:nvSpPr>
            <p:cNvPr id="45" name="TextBox 44">
              <a:extLst>
                <a:ext uri="{FF2B5EF4-FFF2-40B4-BE49-F238E27FC236}">
                  <a16:creationId xmlns:a16="http://schemas.microsoft.com/office/drawing/2014/main" id="{0C4702FC-A84F-4ECF-8C81-F363DA0DFC94}"/>
                </a:ext>
              </a:extLst>
            </p:cNvPr>
            <p:cNvSpPr txBox="1"/>
            <p:nvPr/>
          </p:nvSpPr>
          <p:spPr>
            <a:xfrm>
              <a:off x="3274279" y="4345223"/>
              <a:ext cx="369397" cy="627864"/>
            </a:xfrm>
            <a:prstGeom prst="rect">
              <a:avLst/>
            </a:prstGeom>
            <a:noFill/>
          </p:spPr>
          <p:txBody>
            <a:bodyPr wrap="none" lIns="182880" tIns="146304" rIns="182880" bIns="146304" rtlCol="0">
              <a:spAutoFit/>
            </a:bodyPr>
            <a:lstStyle/>
            <a:p>
              <a:pPr>
                <a:lnSpc>
                  <a:spcPct val="90000"/>
                </a:lnSpc>
              </a:pPr>
              <a:endParaRPr lang="en-US" sz="2400" b="1" dirty="0">
                <a:solidFill>
                  <a:schemeClr val="bg1"/>
                </a:solidFill>
              </a:endParaRPr>
            </a:p>
          </p:txBody>
        </p:sp>
      </p:grpSp>
      <p:grpSp>
        <p:nvGrpSpPr>
          <p:cNvPr id="46" name="Group 45">
            <a:extLst>
              <a:ext uri="{FF2B5EF4-FFF2-40B4-BE49-F238E27FC236}">
                <a16:creationId xmlns:a16="http://schemas.microsoft.com/office/drawing/2014/main" id="{6F659188-38AF-434E-9A03-39BF8A7EAC6F}"/>
              </a:ext>
              <a:ext uri="{C183D7F6-B498-43B3-948B-1728B52AA6E4}">
                <adec:decorative xmlns:adec="http://schemas.microsoft.com/office/drawing/2017/decorative" val="1"/>
              </a:ext>
            </a:extLst>
          </p:cNvPr>
          <p:cNvGrpSpPr/>
          <p:nvPr/>
        </p:nvGrpSpPr>
        <p:grpSpPr>
          <a:xfrm>
            <a:off x="7765388" y="4154825"/>
            <a:ext cx="1371600" cy="1371600"/>
            <a:chOff x="2861310" y="4287287"/>
            <a:chExt cx="1371600" cy="1371600"/>
          </a:xfrm>
        </p:grpSpPr>
        <p:pic>
          <p:nvPicPr>
            <p:cNvPr id="47" name="Picture 46" descr="A close up of a logo&#10;&#10;Description generated with very high confidence">
              <a:extLst>
                <a:ext uri="{FF2B5EF4-FFF2-40B4-BE49-F238E27FC236}">
                  <a16:creationId xmlns:a16="http://schemas.microsoft.com/office/drawing/2014/main" id="{6D432129-A157-4214-8B45-3CF72BB5E1B6}"/>
                </a:ext>
              </a:extLst>
            </p:cNvPr>
            <p:cNvPicPr>
              <a:picLocks noChangeAspect="1"/>
            </p:cNvPicPr>
            <p:nvPr/>
          </p:nvPicPr>
          <p:blipFill>
            <a:blip r:embed="rId7"/>
            <a:stretch>
              <a:fillRect/>
            </a:stretch>
          </p:blipFill>
          <p:spPr>
            <a:xfrm>
              <a:off x="2861310" y="4287287"/>
              <a:ext cx="1371600" cy="1371600"/>
            </a:xfrm>
            <a:prstGeom prst="rect">
              <a:avLst/>
            </a:prstGeom>
          </p:spPr>
        </p:pic>
        <p:sp>
          <p:nvSpPr>
            <p:cNvPr id="48" name="TextBox 47">
              <a:extLst>
                <a:ext uri="{FF2B5EF4-FFF2-40B4-BE49-F238E27FC236}">
                  <a16:creationId xmlns:a16="http://schemas.microsoft.com/office/drawing/2014/main" id="{94E6AFF6-F410-43D8-B4F9-CC6F4EF0638F}"/>
                </a:ext>
              </a:extLst>
            </p:cNvPr>
            <p:cNvSpPr txBox="1"/>
            <p:nvPr/>
          </p:nvSpPr>
          <p:spPr>
            <a:xfrm>
              <a:off x="3274279" y="4345223"/>
              <a:ext cx="369397" cy="627864"/>
            </a:xfrm>
            <a:prstGeom prst="rect">
              <a:avLst/>
            </a:prstGeom>
            <a:noFill/>
          </p:spPr>
          <p:txBody>
            <a:bodyPr wrap="none" lIns="182880" tIns="146304" rIns="182880" bIns="146304" rtlCol="0">
              <a:spAutoFit/>
            </a:bodyPr>
            <a:lstStyle/>
            <a:p>
              <a:pPr>
                <a:lnSpc>
                  <a:spcPct val="90000"/>
                </a:lnSpc>
              </a:pPr>
              <a:endParaRPr lang="en-US" sz="2400" b="1" dirty="0">
                <a:solidFill>
                  <a:schemeClr val="bg1"/>
                </a:solidFill>
              </a:endParaRPr>
            </a:p>
          </p:txBody>
        </p:sp>
      </p:grpSp>
      <p:pic>
        <p:nvPicPr>
          <p:cNvPr id="36" name="Picture 35">
            <a:extLst>
              <a:ext uri="{FF2B5EF4-FFF2-40B4-BE49-F238E27FC236}">
                <a16:creationId xmlns:a16="http://schemas.microsoft.com/office/drawing/2014/main" id="{66961687-747B-45FA-A852-59F89008671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7744364" y="2121558"/>
            <a:ext cx="1524132" cy="1524132"/>
          </a:xfrm>
          <a:prstGeom prst="rect">
            <a:avLst/>
          </a:prstGeom>
        </p:spPr>
      </p:pic>
      <p:pic>
        <p:nvPicPr>
          <p:cNvPr id="56" name="Picture 55" descr="A close up of a sign&#10;&#10;Description generated with very high confidence">
            <a:extLst>
              <a:ext uri="{FF2B5EF4-FFF2-40B4-BE49-F238E27FC236}">
                <a16:creationId xmlns:a16="http://schemas.microsoft.com/office/drawing/2014/main" id="{ED760BDB-FC21-4F68-8F28-C948AB8DD12B}"/>
              </a:ext>
            </a:extLst>
          </p:cNvPr>
          <p:cNvPicPr>
            <a:picLocks noChangeAspect="1"/>
          </p:cNvPicPr>
          <p:nvPr/>
        </p:nvPicPr>
        <p:blipFill>
          <a:blip r:embed="rId9"/>
          <a:stretch>
            <a:fillRect/>
          </a:stretch>
        </p:blipFill>
        <p:spPr>
          <a:xfrm>
            <a:off x="2913863" y="2286090"/>
            <a:ext cx="1371600" cy="1371600"/>
          </a:xfrm>
          <a:prstGeom prst="rect">
            <a:avLst/>
          </a:prstGeom>
        </p:spPr>
      </p:pic>
      <p:sp>
        <p:nvSpPr>
          <p:cNvPr id="4" name="TextBox 3">
            <a:extLst>
              <a:ext uri="{FF2B5EF4-FFF2-40B4-BE49-F238E27FC236}">
                <a16:creationId xmlns:a16="http://schemas.microsoft.com/office/drawing/2014/main" id="{75CAF1AE-5524-422F-8726-6C2A0F6EF422}"/>
              </a:ext>
            </a:extLst>
          </p:cNvPr>
          <p:cNvSpPr txBox="1"/>
          <p:nvPr/>
        </p:nvSpPr>
        <p:spPr>
          <a:xfrm>
            <a:off x="0" y="6534976"/>
            <a:ext cx="5702843" cy="461665"/>
          </a:xfrm>
          <a:prstGeom prst="rect">
            <a:avLst/>
          </a:prstGeom>
          <a:noFill/>
        </p:spPr>
        <p:txBody>
          <a:bodyPr wrap="none" lIns="182880" tIns="146304" rIns="182880" bIns="146304" rtlCol="0">
            <a:spAutoFit/>
          </a:bodyPr>
          <a:lstStyle/>
          <a:p>
            <a:pPr>
              <a:lnSpc>
                <a:spcPct val="90000"/>
              </a:lnSpc>
            </a:pPr>
            <a:r>
              <a:rPr lang="en-US" sz="1200" i="1" dirty="0">
                <a:solidFill>
                  <a:schemeClr val="tx1">
                    <a:lumMod val="50000"/>
                  </a:schemeClr>
                </a:solidFill>
              </a:rPr>
              <a:t>Note: Reputational risks were not included in the drilldowns due to low incidence </a:t>
            </a:r>
          </a:p>
        </p:txBody>
      </p:sp>
    </p:spTree>
    <p:extLst>
      <p:ext uri="{BB962C8B-B14F-4D97-AF65-F5344CB8AC3E}">
        <p14:creationId xmlns:p14="http://schemas.microsoft.com/office/powerpoint/2010/main" val="7209006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A001-DC95-4C3A-9C1F-2B6EA707F6A0}"/>
              </a:ext>
            </a:extLst>
          </p:cNvPr>
          <p:cNvSpPr>
            <a:spLocks noGrp="1"/>
          </p:cNvSpPr>
          <p:nvPr>
            <p:ph type="title"/>
          </p:nvPr>
        </p:nvSpPr>
        <p:spPr/>
        <p:txBody>
          <a:bodyPr/>
          <a:lstStyle/>
          <a:p>
            <a:r>
              <a:rPr lang="en-US" dirty="0"/>
              <a:t>The repeat nature of unwanted contact</a:t>
            </a:r>
          </a:p>
        </p:txBody>
      </p:sp>
      <p:sp>
        <p:nvSpPr>
          <p:cNvPr id="3" name="Slide Number Placeholder 2">
            <a:extLst>
              <a:ext uri="{FF2B5EF4-FFF2-40B4-BE49-F238E27FC236}">
                <a16:creationId xmlns:a16="http://schemas.microsoft.com/office/drawing/2014/main" id="{EB002302-1373-4B13-95D1-3F3A88A41A8B}"/>
              </a:ext>
            </a:extLst>
          </p:cNvPr>
          <p:cNvSpPr>
            <a:spLocks noGrp="1"/>
          </p:cNvSpPr>
          <p:nvPr>
            <p:ph type="sldNum" sz="quarter" idx="4"/>
          </p:nvPr>
        </p:nvSpPr>
        <p:spPr/>
        <p:txBody>
          <a:bodyPr/>
          <a:lstStyle/>
          <a:p>
            <a:fld id="{7EFC24D6-DB8F-6B44-BA5A-9BEC68C15CAA}" type="slidenum">
              <a:rPr lang="en-US" smtClean="0"/>
              <a:pPr/>
              <a:t>26</a:t>
            </a:fld>
            <a:endParaRPr lang="en-US" dirty="0"/>
          </a:p>
        </p:txBody>
      </p:sp>
      <p:pic>
        <p:nvPicPr>
          <p:cNvPr id="6" name="Picture 5" descr="A close up of a sign&#10;&#10;Description generated with very high confidence">
            <a:extLst>
              <a:ext uri="{FF2B5EF4-FFF2-40B4-BE49-F238E27FC236}">
                <a16:creationId xmlns:a16="http://schemas.microsoft.com/office/drawing/2014/main" id="{5F7E43FA-BD69-4ED0-A293-CB5BA76E2DEB}"/>
              </a:ext>
            </a:extLst>
          </p:cNvPr>
          <p:cNvPicPr>
            <a:picLocks noChangeAspect="1"/>
          </p:cNvPicPr>
          <p:nvPr/>
        </p:nvPicPr>
        <p:blipFill>
          <a:blip r:embed="rId2"/>
          <a:stretch>
            <a:fillRect/>
          </a:stretch>
        </p:blipFill>
        <p:spPr>
          <a:xfrm>
            <a:off x="497130" y="1313704"/>
            <a:ext cx="1828800" cy="1828800"/>
          </a:xfrm>
          <a:prstGeom prst="rect">
            <a:avLst/>
          </a:prstGeom>
        </p:spPr>
      </p:pic>
      <p:graphicFrame>
        <p:nvGraphicFramePr>
          <p:cNvPr id="4" name="Table 3">
            <a:extLst>
              <a:ext uri="{FF2B5EF4-FFF2-40B4-BE49-F238E27FC236}">
                <a16:creationId xmlns:a16="http://schemas.microsoft.com/office/drawing/2014/main" id="{C0A2B595-F27F-4417-A92D-6A2EA987C51F}"/>
              </a:ext>
            </a:extLst>
          </p:cNvPr>
          <p:cNvGraphicFramePr>
            <a:graphicFrameLocks noGrp="1"/>
          </p:cNvGraphicFramePr>
          <p:nvPr>
            <p:extLst>
              <p:ext uri="{D42A27DB-BD31-4B8C-83A1-F6EECF244321}">
                <p14:modId xmlns:p14="http://schemas.microsoft.com/office/powerpoint/2010/main" val="1656615222"/>
              </p:ext>
            </p:extLst>
          </p:nvPr>
        </p:nvGraphicFramePr>
        <p:xfrm>
          <a:off x="2680143" y="1552853"/>
          <a:ext cx="7420303" cy="4410507"/>
        </p:xfrm>
        <a:graphic>
          <a:graphicData uri="http://schemas.openxmlformats.org/drawingml/2006/table">
            <a:tbl>
              <a:tblPr firstRow="1" bandRow="1">
                <a:tableStyleId>{74C1A8A3-306A-4EB7-A6B1-4F7E0EB9C5D6}</a:tableStyleId>
              </a:tblPr>
              <a:tblGrid>
                <a:gridCol w="6668658">
                  <a:extLst>
                    <a:ext uri="{9D8B030D-6E8A-4147-A177-3AD203B41FA5}">
                      <a16:colId xmlns:a16="http://schemas.microsoft.com/office/drawing/2014/main" val="2424568670"/>
                    </a:ext>
                  </a:extLst>
                </a:gridCol>
                <a:gridCol w="751645">
                  <a:extLst>
                    <a:ext uri="{9D8B030D-6E8A-4147-A177-3AD203B41FA5}">
                      <a16:colId xmlns:a16="http://schemas.microsoft.com/office/drawing/2014/main" val="3815822789"/>
                    </a:ext>
                  </a:extLst>
                </a:gridCol>
              </a:tblGrid>
              <a:tr h="417627">
                <a:tc>
                  <a:txBody>
                    <a:bodyPr/>
                    <a:lstStyle/>
                    <a:p>
                      <a:r>
                        <a:rPr lang="en-US" dirty="0"/>
                        <a:t>Types of Unwanted contact</a:t>
                      </a:r>
                    </a:p>
                  </a:txBody>
                  <a:tcPr anchor="ctr"/>
                </a:tc>
                <a:tc>
                  <a:txBody>
                    <a:bodyPr/>
                    <a:lstStyle/>
                    <a:p>
                      <a:pPr algn="ctr"/>
                      <a:r>
                        <a:rPr lang="en-US" dirty="0"/>
                        <a:t>%</a:t>
                      </a:r>
                      <a:endParaRPr lang="en-US" b="0" dirty="0"/>
                    </a:p>
                  </a:txBody>
                  <a:tcPr anchor="ctr"/>
                </a:tc>
                <a:extLst>
                  <a:ext uri="{0D108BD9-81ED-4DB2-BD59-A6C34878D82A}">
                    <a16:rowId xmlns:a16="http://schemas.microsoft.com/office/drawing/2014/main" val="2458701010"/>
                  </a:ext>
                </a:extLst>
              </a:tr>
              <a:tr h="36576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effectLst/>
                        </a:rPr>
                        <a:t>I was contacted by someone I didn’t know to collect personal information</a:t>
                      </a:r>
                      <a:endParaRPr lang="en-US" sz="1600" dirty="0"/>
                    </a:p>
                  </a:txBody>
                  <a:tcPr anchor="ctr"/>
                </a:tc>
                <a:tc>
                  <a:txBody>
                    <a:bodyPr/>
                    <a:lstStyle/>
                    <a:p>
                      <a:pPr algn="ctr"/>
                      <a:r>
                        <a:rPr lang="en-US" sz="1800" dirty="0"/>
                        <a:t>42</a:t>
                      </a:r>
                      <a:endParaRPr lang="en-US" sz="1800" b="0" dirty="0"/>
                    </a:p>
                  </a:txBody>
                  <a:tcPr anchor="ctr"/>
                </a:tc>
                <a:extLst>
                  <a:ext uri="{0D108BD9-81ED-4DB2-BD59-A6C34878D82A}">
                    <a16:rowId xmlns:a16="http://schemas.microsoft.com/office/drawing/2014/main" val="3370492330"/>
                  </a:ext>
                </a:extLst>
              </a:tr>
              <a:tr h="36576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effectLst/>
                        </a:rPr>
                        <a:t>I was repeatedly asked by someone to socialize after I indicated I wasn’t interested or said no</a:t>
                      </a:r>
                      <a:endParaRPr lang="en-US" sz="1600" dirty="0"/>
                    </a:p>
                  </a:txBody>
                  <a:tcPr anchor="ctr"/>
                </a:tc>
                <a:tc>
                  <a:txBody>
                    <a:bodyPr/>
                    <a:lstStyle/>
                    <a:p>
                      <a:pPr algn="ctr"/>
                      <a:r>
                        <a:rPr lang="en-US" sz="1800" dirty="0"/>
                        <a:t>36</a:t>
                      </a:r>
                      <a:endParaRPr lang="en-US" sz="1800" b="0" dirty="0"/>
                    </a:p>
                  </a:txBody>
                  <a:tcPr anchor="ctr"/>
                </a:tc>
                <a:extLst>
                  <a:ext uri="{0D108BD9-81ED-4DB2-BD59-A6C34878D82A}">
                    <a16:rowId xmlns:a16="http://schemas.microsoft.com/office/drawing/2014/main" val="2010965446"/>
                  </a:ext>
                </a:extLst>
              </a:tr>
              <a:tr h="36576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effectLst/>
                        </a:rPr>
                        <a:t>I was asked inappropriate or personal questions by someone I did not know</a:t>
                      </a:r>
                      <a:endParaRPr lang="en-US" sz="1600" dirty="0"/>
                    </a:p>
                  </a:txBody>
                  <a:tcPr anchor="ctr"/>
                </a:tc>
                <a:tc>
                  <a:txBody>
                    <a:bodyPr/>
                    <a:lstStyle/>
                    <a:p>
                      <a:pPr algn="ctr"/>
                      <a:r>
                        <a:rPr lang="en-US" sz="1800" dirty="0"/>
                        <a:t>33</a:t>
                      </a:r>
                      <a:endParaRPr lang="en-US" sz="1800" b="0" dirty="0"/>
                    </a:p>
                  </a:txBody>
                  <a:tcPr anchor="ctr"/>
                </a:tc>
                <a:extLst>
                  <a:ext uri="{0D108BD9-81ED-4DB2-BD59-A6C34878D82A}">
                    <a16:rowId xmlns:a16="http://schemas.microsoft.com/office/drawing/2014/main" val="2000124058"/>
                  </a:ext>
                </a:extLst>
              </a:tr>
              <a:tr h="36576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effectLst/>
                        </a:rPr>
                        <a:t>I was repeatedly contacted through electronic means after I made clear the contact was unwelcome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algn="ctr"/>
                      <a:r>
                        <a:rPr lang="en-US" sz="1800" dirty="0"/>
                        <a:t>32</a:t>
                      </a:r>
                      <a:endParaRPr lang="en-US" sz="1800" b="0" dirty="0"/>
                    </a:p>
                  </a:txBody>
                  <a:tcPr anchor="ctr"/>
                </a:tc>
                <a:extLst>
                  <a:ext uri="{0D108BD9-81ED-4DB2-BD59-A6C34878D82A}">
                    <a16:rowId xmlns:a16="http://schemas.microsoft.com/office/drawing/2014/main" val="3031535292"/>
                  </a:ext>
                </a:extLst>
              </a:tr>
              <a:tr h="36576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effectLst/>
                        </a:rPr>
                        <a:t>I received offensive, confronting or obscene content</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algn="ctr"/>
                      <a:r>
                        <a:rPr lang="en-US" sz="1800" dirty="0"/>
                        <a:t>25</a:t>
                      </a:r>
                      <a:endParaRPr lang="en-US" sz="1800" b="0" dirty="0"/>
                    </a:p>
                  </a:txBody>
                  <a:tcPr anchor="ctr"/>
                </a:tc>
                <a:extLst>
                  <a:ext uri="{0D108BD9-81ED-4DB2-BD59-A6C34878D82A}">
                    <a16:rowId xmlns:a16="http://schemas.microsoft.com/office/drawing/2014/main" val="3502868345"/>
                  </a:ext>
                </a:extLst>
              </a:tr>
              <a:tr h="36576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effectLst/>
                        </a:rPr>
                        <a:t>I received persistent unwelcomed efforts to develop a romantic or sexual relationship</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anchor="ctr"/>
                </a:tc>
                <a:tc>
                  <a:txBody>
                    <a:bodyPr/>
                    <a:lstStyle/>
                    <a:p>
                      <a:pPr algn="ctr"/>
                      <a:r>
                        <a:rPr lang="en-US" sz="1800" dirty="0"/>
                        <a:t>21</a:t>
                      </a:r>
                      <a:endParaRPr lang="en-US" sz="1800" b="0" dirty="0"/>
                    </a:p>
                  </a:txBody>
                  <a:tcPr anchor="ctr"/>
                </a:tc>
                <a:extLst>
                  <a:ext uri="{0D108BD9-81ED-4DB2-BD59-A6C34878D82A}">
                    <a16:rowId xmlns:a16="http://schemas.microsoft.com/office/drawing/2014/main" val="604694341"/>
                  </a:ext>
                </a:extLst>
              </a:tr>
              <a:tr h="36576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effectLst/>
                        </a:rPr>
                        <a:t>Other types of unwanted contact</a:t>
                      </a:r>
                      <a:endParaRPr lang="en-US" sz="1600" dirty="0">
                        <a:effectLst/>
                        <a:latin typeface="+mn-lt"/>
                        <a:ea typeface="Calibri" panose="020F0502020204030204" pitchFamily="34" charset="0"/>
                        <a:cs typeface="Times New Roman" panose="02020603050405020304" pitchFamily="18" charset="0"/>
                      </a:endParaRPr>
                    </a:p>
                  </a:txBody>
                  <a:tcPr anchor="ctr"/>
                </a:tc>
                <a:tc>
                  <a:txBody>
                    <a:bodyPr/>
                    <a:lstStyle/>
                    <a:p>
                      <a:pPr algn="ctr"/>
                      <a:r>
                        <a:rPr lang="en-US" sz="1800" dirty="0"/>
                        <a:t>20</a:t>
                      </a:r>
                      <a:endParaRPr lang="en-US" sz="1800" b="0" dirty="0"/>
                    </a:p>
                  </a:txBody>
                  <a:tcPr anchor="ctr"/>
                </a:tc>
                <a:extLst>
                  <a:ext uri="{0D108BD9-81ED-4DB2-BD59-A6C34878D82A}">
                    <a16:rowId xmlns:a16="http://schemas.microsoft.com/office/drawing/2014/main" val="62691827"/>
                  </a:ext>
                </a:extLst>
              </a:tr>
              <a:tr h="365760">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effectLst/>
                        </a:rPr>
                        <a:t>I was asked to do something that made me feel uncomfortable</a:t>
                      </a:r>
                      <a:endParaRPr lang="en-US" sz="1600" dirty="0"/>
                    </a:p>
                  </a:txBody>
                  <a:tcPr anchor="ctr"/>
                </a:tc>
                <a:tc>
                  <a:txBody>
                    <a:bodyPr/>
                    <a:lstStyle/>
                    <a:p>
                      <a:pPr algn="ctr"/>
                      <a:r>
                        <a:rPr lang="en-US" sz="1800" dirty="0"/>
                        <a:t>14</a:t>
                      </a:r>
                      <a:endParaRPr lang="en-US" sz="1800" b="0" dirty="0"/>
                    </a:p>
                  </a:txBody>
                  <a:tcPr anchor="ctr"/>
                </a:tc>
                <a:extLst>
                  <a:ext uri="{0D108BD9-81ED-4DB2-BD59-A6C34878D82A}">
                    <a16:rowId xmlns:a16="http://schemas.microsoft.com/office/drawing/2014/main" val="165983741"/>
                  </a:ext>
                </a:extLst>
              </a:tr>
            </a:tbl>
          </a:graphicData>
        </a:graphic>
      </p:graphicFrame>
      <p:sp>
        <p:nvSpPr>
          <p:cNvPr id="8" name="TextBox 7">
            <a:extLst>
              <a:ext uri="{FF2B5EF4-FFF2-40B4-BE49-F238E27FC236}">
                <a16:creationId xmlns:a16="http://schemas.microsoft.com/office/drawing/2014/main" id="{B99AEA21-5E49-4FD6-A5BA-C68E92CC735B}"/>
              </a:ext>
            </a:extLst>
          </p:cNvPr>
          <p:cNvSpPr txBox="1"/>
          <p:nvPr/>
        </p:nvSpPr>
        <p:spPr>
          <a:xfrm>
            <a:off x="-20095" y="6646400"/>
            <a:ext cx="11402802"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Q2.01. You mentioned that you had experienced incidents involving Unwanted Contact online in the past. Please choose which of the following TYPES of Unwanted Contact you have ever experienced. </a:t>
            </a:r>
          </a:p>
        </p:txBody>
      </p:sp>
      <p:cxnSp>
        <p:nvCxnSpPr>
          <p:cNvPr id="9" name="Straight Arrow Connector 8">
            <a:extLst>
              <a:ext uri="{FF2B5EF4-FFF2-40B4-BE49-F238E27FC236}">
                <a16:creationId xmlns:a16="http://schemas.microsoft.com/office/drawing/2014/main" id="{BBF56C05-693E-4AF4-8D4E-E349694C8C40}"/>
              </a:ext>
              <a:ext uri="{C183D7F6-B498-43B3-948B-1728B52AA6E4}">
                <adec:decorative xmlns:adec="http://schemas.microsoft.com/office/drawing/2017/decorative" val="1"/>
              </a:ext>
            </a:extLst>
          </p:cNvPr>
          <p:cNvCxnSpPr>
            <a:cxnSpLocks/>
          </p:cNvCxnSpPr>
          <p:nvPr/>
        </p:nvCxnSpPr>
        <p:spPr>
          <a:xfrm flipH="1" flipV="1">
            <a:off x="10375823" y="3066338"/>
            <a:ext cx="633970" cy="587772"/>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9E0BB73-006F-47F5-B679-14B568AEF331}"/>
              </a:ext>
              <a:ext uri="{C183D7F6-B498-43B3-948B-1728B52AA6E4}">
                <adec:decorative xmlns:adec="http://schemas.microsoft.com/office/drawing/2017/decorative" val="1"/>
              </a:ext>
            </a:extLst>
          </p:cNvPr>
          <p:cNvCxnSpPr>
            <a:cxnSpLocks/>
          </p:cNvCxnSpPr>
          <p:nvPr/>
        </p:nvCxnSpPr>
        <p:spPr>
          <a:xfrm flipH="1">
            <a:off x="10350275" y="4337374"/>
            <a:ext cx="659518" cy="607370"/>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09B49637-B3EE-4CB6-9A10-359790F25E92}"/>
              </a:ext>
              <a:ext uri="{C183D7F6-B498-43B3-948B-1728B52AA6E4}">
                <adec:decorative xmlns:adec="http://schemas.microsoft.com/office/drawing/2017/decorative" val="1"/>
              </a:ext>
            </a:extLst>
          </p:cNvPr>
          <p:cNvCxnSpPr>
            <a:cxnSpLocks/>
          </p:cNvCxnSpPr>
          <p:nvPr/>
        </p:nvCxnSpPr>
        <p:spPr>
          <a:xfrm flipH="1">
            <a:off x="10205546" y="3995742"/>
            <a:ext cx="762207" cy="0"/>
          </a:xfrm>
          <a:prstGeom prst="straightConnector1">
            <a:avLst/>
          </a:prstGeom>
          <a:ln>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9" name="Speech Bubble: Rectangle with Corners Rounded 18">
            <a:extLst>
              <a:ext uri="{FF2B5EF4-FFF2-40B4-BE49-F238E27FC236}">
                <a16:creationId xmlns:a16="http://schemas.microsoft.com/office/drawing/2014/main" id="{B5641319-7E5B-4AC6-AD7D-567B81DC3169}"/>
              </a:ext>
            </a:extLst>
          </p:cNvPr>
          <p:cNvSpPr/>
          <p:nvPr/>
        </p:nvSpPr>
        <p:spPr bwMode="auto">
          <a:xfrm>
            <a:off x="10670507" y="3380314"/>
            <a:ext cx="1493696" cy="1254747"/>
          </a:xfrm>
          <a:prstGeom prst="wedgeRoundRectCallout">
            <a:avLst>
              <a:gd name="adj1" fmla="val -41025"/>
              <a:gd name="adj2" fmla="val 15177"/>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42%</a:t>
            </a:r>
          </a:p>
          <a:p>
            <a:pPr algn="ctr" defTabSz="932472" fontAlgn="base">
              <a:lnSpc>
                <a:spcPct val="90000"/>
              </a:lnSpc>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involved multiple attempts</a:t>
            </a:r>
          </a:p>
        </p:txBody>
      </p:sp>
      <p:sp>
        <p:nvSpPr>
          <p:cNvPr id="5" name="TextBox 4">
            <a:extLst>
              <a:ext uri="{FF2B5EF4-FFF2-40B4-BE49-F238E27FC236}">
                <a16:creationId xmlns:a16="http://schemas.microsoft.com/office/drawing/2014/main" id="{D4C84725-D886-462A-8E85-540FCBFB4277}"/>
              </a:ext>
            </a:extLst>
          </p:cNvPr>
          <p:cNvSpPr txBox="1"/>
          <p:nvPr/>
        </p:nvSpPr>
        <p:spPr>
          <a:xfrm>
            <a:off x="7210976" y="5963360"/>
            <a:ext cx="2972383" cy="572464"/>
          </a:xfrm>
          <a:prstGeom prst="rect">
            <a:avLst/>
          </a:prstGeom>
          <a:noFill/>
        </p:spPr>
        <p:txBody>
          <a:bodyPr wrap="square" lIns="182880" tIns="146304" rIns="182880" bIns="146304" rtlCol="0">
            <a:spAutoFit/>
          </a:bodyPr>
          <a:lstStyle/>
          <a:p>
            <a:pPr>
              <a:lnSpc>
                <a:spcPct val="90000"/>
              </a:lnSpc>
            </a:pPr>
            <a:r>
              <a:rPr lang="en-US" sz="2000" dirty="0">
                <a:solidFill>
                  <a:schemeClr val="bg1">
                    <a:lumMod val="50000"/>
                    <a:lumOff val="50000"/>
                  </a:schemeClr>
                </a:solidFill>
              </a:rPr>
              <a:t>Average number = 2.2</a:t>
            </a:r>
          </a:p>
        </p:txBody>
      </p:sp>
    </p:spTree>
    <p:extLst>
      <p:ext uri="{BB962C8B-B14F-4D97-AF65-F5344CB8AC3E}">
        <p14:creationId xmlns:p14="http://schemas.microsoft.com/office/powerpoint/2010/main" val="287690287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A001-DC95-4C3A-9C1F-2B6EA707F6A0}"/>
              </a:ext>
            </a:extLst>
          </p:cNvPr>
          <p:cNvSpPr>
            <a:spLocks noGrp="1"/>
          </p:cNvSpPr>
          <p:nvPr>
            <p:ph type="title"/>
          </p:nvPr>
        </p:nvSpPr>
        <p:spPr/>
        <p:txBody>
          <a:bodyPr/>
          <a:lstStyle/>
          <a:p>
            <a:r>
              <a:rPr lang="en-US" dirty="0"/>
              <a:t>Profile of unwanted contact</a:t>
            </a:r>
          </a:p>
        </p:txBody>
      </p:sp>
      <p:sp>
        <p:nvSpPr>
          <p:cNvPr id="3" name="Slide Number Placeholder 2">
            <a:extLst>
              <a:ext uri="{FF2B5EF4-FFF2-40B4-BE49-F238E27FC236}">
                <a16:creationId xmlns:a16="http://schemas.microsoft.com/office/drawing/2014/main" id="{EB002302-1373-4B13-95D1-3F3A88A41A8B}"/>
              </a:ext>
            </a:extLst>
          </p:cNvPr>
          <p:cNvSpPr>
            <a:spLocks noGrp="1"/>
          </p:cNvSpPr>
          <p:nvPr>
            <p:ph type="sldNum" sz="quarter" idx="4"/>
          </p:nvPr>
        </p:nvSpPr>
        <p:spPr/>
        <p:txBody>
          <a:bodyPr/>
          <a:lstStyle/>
          <a:p>
            <a:fld id="{7EFC24D6-DB8F-6B44-BA5A-9BEC68C15CAA}" type="slidenum">
              <a:rPr lang="en-US" smtClean="0"/>
              <a:pPr/>
              <a:t>27</a:t>
            </a:fld>
            <a:endParaRPr lang="en-US" dirty="0"/>
          </a:p>
        </p:txBody>
      </p:sp>
      <p:graphicFrame>
        <p:nvGraphicFramePr>
          <p:cNvPr id="21" name="Chart 20" descr="Profile of unwanted contact indicates it was a considered a big problem 69% and a small problem 24% of the time.">
            <a:extLst>
              <a:ext uri="{FF2B5EF4-FFF2-40B4-BE49-F238E27FC236}">
                <a16:creationId xmlns:a16="http://schemas.microsoft.com/office/drawing/2014/main" id="{CAE024E7-34A6-4116-9D2A-FB423F31112F}"/>
              </a:ext>
            </a:extLst>
          </p:cNvPr>
          <p:cNvGraphicFramePr/>
          <p:nvPr>
            <p:extLst>
              <p:ext uri="{D42A27DB-BD31-4B8C-83A1-F6EECF244321}">
                <p14:modId xmlns:p14="http://schemas.microsoft.com/office/powerpoint/2010/main" val="564889994"/>
              </p:ext>
            </p:extLst>
          </p:nvPr>
        </p:nvGraphicFramePr>
        <p:xfrm>
          <a:off x="6259965" y="1009040"/>
          <a:ext cx="566928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Oval 9">
            <a:extLst>
              <a:ext uri="{FF2B5EF4-FFF2-40B4-BE49-F238E27FC236}">
                <a16:creationId xmlns:a16="http://schemas.microsoft.com/office/drawing/2014/main" id="{B0931E5F-1C9B-4AD3-B2FE-1EDDBBA1E5B7}"/>
              </a:ext>
              <a:ext uri="{C183D7F6-B498-43B3-948B-1728B52AA6E4}">
                <adec:decorative xmlns:adec="http://schemas.microsoft.com/office/drawing/2017/decorative" val="1"/>
              </a:ext>
            </a:extLst>
          </p:cNvPr>
          <p:cNvSpPr/>
          <p:nvPr/>
        </p:nvSpPr>
        <p:spPr bwMode="auto">
          <a:xfrm>
            <a:off x="10701496" y="2896699"/>
            <a:ext cx="1092956" cy="420413"/>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Oval 10">
            <a:extLst>
              <a:ext uri="{FF2B5EF4-FFF2-40B4-BE49-F238E27FC236}">
                <a16:creationId xmlns:a16="http://schemas.microsoft.com/office/drawing/2014/main" id="{CA264154-8804-4D52-8918-3E93E72A21F2}"/>
              </a:ext>
              <a:ext uri="{C183D7F6-B498-43B3-948B-1728B52AA6E4}">
                <adec:decorative xmlns:adec="http://schemas.microsoft.com/office/drawing/2017/decorative" val="1"/>
              </a:ext>
            </a:extLst>
          </p:cNvPr>
          <p:cNvSpPr/>
          <p:nvPr/>
        </p:nvSpPr>
        <p:spPr bwMode="auto">
          <a:xfrm>
            <a:off x="483479" y="2091561"/>
            <a:ext cx="2480441" cy="735723"/>
          </a:xfrm>
          <a:prstGeom prst="ellipse">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2" name="Chart 11" descr="Many people were able to dismiss or ignore the pain.">
            <a:extLst>
              <a:ext uri="{FF2B5EF4-FFF2-40B4-BE49-F238E27FC236}">
                <a16:creationId xmlns:a16="http://schemas.microsoft.com/office/drawing/2014/main" id="{77B00192-0925-4834-B088-78E37EA8ADEE}"/>
              </a:ext>
            </a:extLst>
          </p:cNvPr>
          <p:cNvGraphicFramePr/>
          <p:nvPr>
            <p:extLst>
              <p:ext uri="{D42A27DB-BD31-4B8C-83A1-F6EECF244321}">
                <p14:modId xmlns:p14="http://schemas.microsoft.com/office/powerpoint/2010/main" val="3591099341"/>
              </p:ext>
            </p:extLst>
          </p:nvPr>
        </p:nvGraphicFramePr>
        <p:xfrm>
          <a:off x="464193" y="1009040"/>
          <a:ext cx="566928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descr="Gender and age were the most common demographic of target.">
            <a:extLst>
              <a:ext uri="{FF2B5EF4-FFF2-40B4-BE49-F238E27FC236}">
                <a16:creationId xmlns:a16="http://schemas.microsoft.com/office/drawing/2014/main" id="{5FD25491-E149-4382-A2EA-B3C0C72C3DBA}"/>
              </a:ext>
            </a:extLst>
          </p:cNvPr>
          <p:cNvGraphicFramePr/>
          <p:nvPr>
            <p:extLst>
              <p:ext uri="{D42A27DB-BD31-4B8C-83A1-F6EECF244321}">
                <p14:modId xmlns:p14="http://schemas.microsoft.com/office/powerpoint/2010/main" val="3049606148"/>
              </p:ext>
            </p:extLst>
          </p:nvPr>
        </p:nvGraphicFramePr>
        <p:xfrm>
          <a:off x="6259965" y="3825810"/>
          <a:ext cx="566928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descr="65% of people were angry about unwanted contact.">
            <a:extLst>
              <a:ext uri="{FF2B5EF4-FFF2-40B4-BE49-F238E27FC236}">
                <a16:creationId xmlns:a16="http://schemas.microsoft.com/office/drawing/2014/main" id="{B0AE9A45-8B7B-46F0-B5ED-9E62362CD1B1}"/>
              </a:ext>
            </a:extLst>
          </p:cNvPr>
          <p:cNvGraphicFramePr/>
          <p:nvPr>
            <p:extLst>
              <p:ext uri="{D42A27DB-BD31-4B8C-83A1-F6EECF244321}">
                <p14:modId xmlns:p14="http://schemas.microsoft.com/office/powerpoint/2010/main" val="847942409"/>
              </p:ext>
            </p:extLst>
          </p:nvPr>
        </p:nvGraphicFramePr>
        <p:xfrm>
          <a:off x="464193" y="3825810"/>
          <a:ext cx="566928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4" name="Oval 3">
            <a:extLst>
              <a:ext uri="{FF2B5EF4-FFF2-40B4-BE49-F238E27FC236}">
                <a16:creationId xmlns:a16="http://schemas.microsoft.com/office/drawing/2014/main" id="{E3841039-F189-4B02-B6BF-9F440C2926A0}"/>
              </a:ext>
              <a:ext uri="{C183D7F6-B498-43B3-948B-1728B52AA6E4}">
                <adec:decorative xmlns:adec="http://schemas.microsoft.com/office/drawing/2017/decorative" val="1"/>
              </a:ext>
            </a:extLst>
          </p:cNvPr>
          <p:cNvSpPr/>
          <p:nvPr/>
        </p:nvSpPr>
        <p:spPr bwMode="auto">
          <a:xfrm>
            <a:off x="746235" y="1749335"/>
            <a:ext cx="683173" cy="310693"/>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3058586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A001-DC95-4C3A-9C1F-2B6EA707F6A0}"/>
              </a:ext>
            </a:extLst>
          </p:cNvPr>
          <p:cNvSpPr>
            <a:spLocks noGrp="1"/>
          </p:cNvSpPr>
          <p:nvPr>
            <p:ph type="title"/>
          </p:nvPr>
        </p:nvSpPr>
        <p:spPr/>
        <p:txBody>
          <a:bodyPr/>
          <a:lstStyle/>
          <a:p>
            <a:r>
              <a:rPr lang="en-US" dirty="0"/>
              <a:t>Unwanted contact was higher for females &amp; teens</a:t>
            </a:r>
            <a:br>
              <a:rPr lang="en-US" dirty="0"/>
            </a:br>
            <a:r>
              <a:rPr lang="en-US" sz="2000" dirty="0"/>
              <a:t>Exception: contact for the purposes of collecting personal information </a:t>
            </a:r>
            <a:endParaRPr lang="en-US" dirty="0"/>
          </a:p>
        </p:txBody>
      </p:sp>
      <p:sp>
        <p:nvSpPr>
          <p:cNvPr id="3" name="Slide Number Placeholder 2">
            <a:extLst>
              <a:ext uri="{FF2B5EF4-FFF2-40B4-BE49-F238E27FC236}">
                <a16:creationId xmlns:a16="http://schemas.microsoft.com/office/drawing/2014/main" id="{EB002302-1373-4B13-95D1-3F3A88A41A8B}"/>
              </a:ext>
            </a:extLst>
          </p:cNvPr>
          <p:cNvSpPr>
            <a:spLocks noGrp="1"/>
          </p:cNvSpPr>
          <p:nvPr>
            <p:ph type="sldNum" sz="quarter" idx="4"/>
          </p:nvPr>
        </p:nvSpPr>
        <p:spPr/>
        <p:txBody>
          <a:bodyPr/>
          <a:lstStyle/>
          <a:p>
            <a:fld id="{7EFC24D6-DB8F-6B44-BA5A-9BEC68C15CAA}" type="slidenum">
              <a:rPr lang="en-US" smtClean="0"/>
              <a:pPr/>
              <a:t>28</a:t>
            </a:fld>
            <a:endParaRPr lang="en-US" dirty="0"/>
          </a:p>
        </p:txBody>
      </p:sp>
      <p:sp>
        <p:nvSpPr>
          <p:cNvPr id="8" name="TextBox 7">
            <a:extLst>
              <a:ext uri="{FF2B5EF4-FFF2-40B4-BE49-F238E27FC236}">
                <a16:creationId xmlns:a16="http://schemas.microsoft.com/office/drawing/2014/main" id="{B99AEA21-5E49-4FD6-A5BA-C68E92CC735B}"/>
              </a:ext>
            </a:extLst>
          </p:cNvPr>
          <p:cNvSpPr txBox="1"/>
          <p:nvPr/>
        </p:nvSpPr>
        <p:spPr>
          <a:xfrm>
            <a:off x="-20095" y="6646400"/>
            <a:ext cx="11402802"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Q2.01. You mentioned that you had experienced incidents involving Unwanted Contact online in the past. Please choose which of the following TYPES of Unwanted Contact you have ever experienced. </a:t>
            </a:r>
          </a:p>
        </p:txBody>
      </p:sp>
      <p:graphicFrame>
        <p:nvGraphicFramePr>
          <p:cNvPr id="4" name="Table 3">
            <a:extLst>
              <a:ext uri="{FF2B5EF4-FFF2-40B4-BE49-F238E27FC236}">
                <a16:creationId xmlns:a16="http://schemas.microsoft.com/office/drawing/2014/main" id="{0A5D7F1E-B041-4325-9157-9E68C21038D6}"/>
              </a:ext>
            </a:extLst>
          </p:cNvPr>
          <p:cNvGraphicFramePr>
            <a:graphicFrameLocks noGrp="1"/>
          </p:cNvGraphicFramePr>
          <p:nvPr>
            <p:extLst>
              <p:ext uri="{D42A27DB-BD31-4B8C-83A1-F6EECF244321}">
                <p14:modId xmlns:p14="http://schemas.microsoft.com/office/powerpoint/2010/main" val="1224100750"/>
              </p:ext>
            </p:extLst>
          </p:nvPr>
        </p:nvGraphicFramePr>
        <p:xfrm>
          <a:off x="1077274" y="1627831"/>
          <a:ext cx="8680235" cy="4341842"/>
        </p:xfrm>
        <a:graphic>
          <a:graphicData uri="http://schemas.openxmlformats.org/drawingml/2006/table">
            <a:tbl>
              <a:tblPr firstRow="1" bandRow="1">
                <a:tableStyleId>{EB9631B5-78F2-41C9-869B-9F39066F8104}</a:tableStyleId>
              </a:tblPr>
              <a:tblGrid>
                <a:gridCol w="5022635">
                  <a:extLst>
                    <a:ext uri="{9D8B030D-6E8A-4147-A177-3AD203B41FA5}">
                      <a16:colId xmlns:a16="http://schemas.microsoft.com/office/drawing/2014/main" val="2411631716"/>
                    </a:ext>
                  </a:extLst>
                </a:gridCol>
                <a:gridCol w="914400">
                  <a:extLst>
                    <a:ext uri="{9D8B030D-6E8A-4147-A177-3AD203B41FA5}">
                      <a16:colId xmlns:a16="http://schemas.microsoft.com/office/drawing/2014/main" val="1233587273"/>
                    </a:ext>
                  </a:extLst>
                </a:gridCol>
                <a:gridCol w="914400">
                  <a:extLst>
                    <a:ext uri="{9D8B030D-6E8A-4147-A177-3AD203B41FA5}">
                      <a16:colId xmlns:a16="http://schemas.microsoft.com/office/drawing/2014/main" val="2290844407"/>
                    </a:ext>
                  </a:extLst>
                </a:gridCol>
                <a:gridCol w="914400">
                  <a:extLst>
                    <a:ext uri="{9D8B030D-6E8A-4147-A177-3AD203B41FA5}">
                      <a16:colId xmlns:a16="http://schemas.microsoft.com/office/drawing/2014/main" val="2448762416"/>
                    </a:ext>
                  </a:extLst>
                </a:gridCol>
                <a:gridCol w="914400">
                  <a:extLst>
                    <a:ext uri="{9D8B030D-6E8A-4147-A177-3AD203B41FA5}">
                      <a16:colId xmlns:a16="http://schemas.microsoft.com/office/drawing/2014/main" val="2210256043"/>
                    </a:ext>
                  </a:extLst>
                </a:gridCol>
              </a:tblGrid>
              <a:tr h="386994">
                <a:tc>
                  <a:txBody>
                    <a:bodyPr/>
                    <a:lstStyle/>
                    <a:p>
                      <a:r>
                        <a:rPr lang="en-US" sz="1300" dirty="0"/>
                        <a:t>Types of  Unwanted contact</a:t>
                      </a:r>
                    </a:p>
                  </a:txBody>
                  <a:tcPr/>
                </a:tc>
                <a:tc>
                  <a:txBody>
                    <a:bodyPr/>
                    <a:lstStyle/>
                    <a:p>
                      <a:pPr algn="ctr"/>
                      <a:r>
                        <a:rPr lang="en-US" sz="1300" dirty="0"/>
                        <a:t>Male</a:t>
                      </a:r>
                    </a:p>
                  </a:txBody>
                  <a:tcPr/>
                </a:tc>
                <a:tc>
                  <a:txBody>
                    <a:bodyPr/>
                    <a:lstStyle/>
                    <a:p>
                      <a:pPr algn="ctr"/>
                      <a:r>
                        <a:rPr lang="en-US" sz="1300" dirty="0"/>
                        <a:t>Female</a:t>
                      </a:r>
                    </a:p>
                  </a:txBody>
                  <a:tcPr/>
                </a:tc>
                <a:tc>
                  <a:txBody>
                    <a:bodyPr/>
                    <a:lstStyle/>
                    <a:p>
                      <a:pPr algn="ctr"/>
                      <a:r>
                        <a:rPr lang="en-US" sz="1300" dirty="0"/>
                        <a:t>Adults</a:t>
                      </a:r>
                    </a:p>
                  </a:txBody>
                  <a:tcPr/>
                </a:tc>
                <a:tc>
                  <a:txBody>
                    <a:bodyPr/>
                    <a:lstStyle/>
                    <a:p>
                      <a:pPr algn="ctr"/>
                      <a:r>
                        <a:rPr lang="en-US" sz="1300" dirty="0"/>
                        <a:t>Teens</a:t>
                      </a:r>
                    </a:p>
                  </a:txBody>
                  <a:tcPr/>
                </a:tc>
                <a:extLst>
                  <a:ext uri="{0D108BD9-81ED-4DB2-BD59-A6C34878D82A}">
                    <a16:rowId xmlns:a16="http://schemas.microsoft.com/office/drawing/2014/main" val="3038725012"/>
                  </a:ext>
                </a:extLst>
              </a:tr>
              <a:tr h="530106">
                <a:tc>
                  <a:txBody>
                    <a:bodyPr/>
                    <a:lstStyle/>
                    <a:p>
                      <a:pPr algn="l" fontAlgn="t"/>
                      <a:r>
                        <a:rPr lang="en-US" sz="1400" b="0" i="0" u="none" strike="noStrike" dirty="0">
                          <a:solidFill>
                            <a:srgbClr val="000000"/>
                          </a:solidFill>
                          <a:effectLst/>
                          <a:latin typeface="Segoe UI" panose="020B0502040204020203" pitchFamily="34" charset="0"/>
                        </a:rPr>
                        <a:t>I was contacted by someone I didn't know to collect personal information</a:t>
                      </a:r>
                    </a:p>
                  </a:txBody>
                  <a:tcPr marL="22860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45%</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39%</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42%</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42%</a:t>
                      </a:r>
                    </a:p>
                  </a:txBody>
                  <a:tcPr marL="7620" marR="7620" marT="7620" marB="0" anchor="ctr"/>
                </a:tc>
                <a:extLst>
                  <a:ext uri="{0D108BD9-81ED-4DB2-BD59-A6C34878D82A}">
                    <a16:rowId xmlns:a16="http://schemas.microsoft.com/office/drawing/2014/main" val="2240464111"/>
                  </a:ext>
                </a:extLst>
              </a:tr>
              <a:tr h="530106">
                <a:tc>
                  <a:txBody>
                    <a:bodyPr/>
                    <a:lstStyle/>
                    <a:p>
                      <a:pPr algn="l" fontAlgn="t"/>
                      <a:r>
                        <a:rPr lang="en-US" sz="1400" b="0" i="0" u="none" strike="noStrike" dirty="0">
                          <a:solidFill>
                            <a:srgbClr val="000000"/>
                          </a:solidFill>
                          <a:effectLst/>
                          <a:latin typeface="Segoe UI" panose="020B0502040204020203" pitchFamily="34" charset="0"/>
                        </a:rPr>
                        <a:t>I was repeatedly asked by someone to socialize after I indicated I wasn't interested or said no</a:t>
                      </a:r>
                    </a:p>
                  </a:txBody>
                  <a:tcPr marL="22860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29%</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42%</a:t>
                      </a:r>
                    </a:p>
                  </a:txBody>
                  <a:tcPr marL="7620" marR="7620" marT="7620" marB="0" anchor="ctr">
                    <a:solidFill>
                      <a:srgbClr val="FFB900"/>
                    </a:solidFill>
                  </a:tcPr>
                </a:tc>
                <a:tc>
                  <a:txBody>
                    <a:bodyPr/>
                    <a:lstStyle/>
                    <a:p>
                      <a:pPr algn="ctr" fontAlgn="ctr"/>
                      <a:r>
                        <a:rPr lang="en-US" sz="1400" b="0" i="0" u="none" strike="noStrike" dirty="0">
                          <a:solidFill>
                            <a:srgbClr val="000000"/>
                          </a:solidFill>
                          <a:effectLst/>
                          <a:latin typeface="Segoe UI" panose="020B0502040204020203" pitchFamily="34" charset="0"/>
                        </a:rPr>
                        <a:t>32%</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41%</a:t>
                      </a:r>
                    </a:p>
                  </a:txBody>
                  <a:tcPr marL="7620" marR="7620" marT="7620" marB="0" anchor="ctr">
                    <a:solidFill>
                      <a:srgbClr val="FFB900"/>
                    </a:solidFill>
                  </a:tcPr>
                </a:tc>
                <a:extLst>
                  <a:ext uri="{0D108BD9-81ED-4DB2-BD59-A6C34878D82A}">
                    <a16:rowId xmlns:a16="http://schemas.microsoft.com/office/drawing/2014/main" val="312220192"/>
                  </a:ext>
                </a:extLst>
              </a:tr>
              <a:tr h="530106">
                <a:tc>
                  <a:txBody>
                    <a:bodyPr/>
                    <a:lstStyle/>
                    <a:p>
                      <a:pPr algn="l" fontAlgn="t"/>
                      <a:r>
                        <a:rPr lang="en-US" sz="1400" b="0" i="0" u="none" strike="noStrike" dirty="0">
                          <a:solidFill>
                            <a:srgbClr val="000000"/>
                          </a:solidFill>
                          <a:effectLst/>
                          <a:latin typeface="Segoe UI" panose="020B0502040204020203" pitchFamily="34" charset="0"/>
                        </a:rPr>
                        <a:t>I was asked inappropriate or personal questions by someone I did not know</a:t>
                      </a:r>
                    </a:p>
                  </a:txBody>
                  <a:tcPr marL="22860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30%</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36%</a:t>
                      </a:r>
                    </a:p>
                  </a:txBody>
                  <a:tcPr marL="7620" marR="7620" marT="7620" marB="0" anchor="ctr">
                    <a:solidFill>
                      <a:srgbClr val="FFB900"/>
                    </a:solidFill>
                  </a:tcPr>
                </a:tc>
                <a:tc>
                  <a:txBody>
                    <a:bodyPr/>
                    <a:lstStyle/>
                    <a:p>
                      <a:pPr algn="ctr" fontAlgn="ctr"/>
                      <a:r>
                        <a:rPr lang="en-US" sz="1400" b="0" i="0" u="none" strike="noStrike" dirty="0">
                          <a:solidFill>
                            <a:srgbClr val="000000"/>
                          </a:solidFill>
                          <a:effectLst/>
                          <a:latin typeface="Segoe UI" panose="020B0502040204020203" pitchFamily="34" charset="0"/>
                        </a:rPr>
                        <a:t>30%</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36%</a:t>
                      </a:r>
                    </a:p>
                  </a:txBody>
                  <a:tcPr marL="7620" marR="7620" marT="7620" marB="0" anchor="ctr">
                    <a:solidFill>
                      <a:srgbClr val="FFB900"/>
                    </a:solidFill>
                  </a:tcPr>
                </a:tc>
                <a:extLst>
                  <a:ext uri="{0D108BD9-81ED-4DB2-BD59-A6C34878D82A}">
                    <a16:rowId xmlns:a16="http://schemas.microsoft.com/office/drawing/2014/main" val="2384937020"/>
                  </a:ext>
                </a:extLst>
              </a:tr>
              <a:tr h="530106">
                <a:tc>
                  <a:txBody>
                    <a:bodyPr/>
                    <a:lstStyle/>
                    <a:p>
                      <a:pPr algn="l" fontAlgn="t"/>
                      <a:r>
                        <a:rPr lang="en-US" sz="1400" b="0" i="0" u="none" strike="noStrike" dirty="0">
                          <a:solidFill>
                            <a:srgbClr val="000000"/>
                          </a:solidFill>
                          <a:effectLst/>
                          <a:latin typeface="Segoe UI" panose="020B0502040204020203" pitchFamily="34" charset="0"/>
                        </a:rPr>
                        <a:t>I was repeatedly contacted through electronic means after I made clear the contact was unwelcome</a:t>
                      </a:r>
                    </a:p>
                  </a:txBody>
                  <a:tcPr marL="22860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30%</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35%</a:t>
                      </a:r>
                    </a:p>
                  </a:txBody>
                  <a:tcPr marL="7620" marR="7620" marT="7620" marB="0" anchor="ctr">
                    <a:solidFill>
                      <a:srgbClr val="FFB900"/>
                    </a:solidFill>
                  </a:tcPr>
                </a:tc>
                <a:tc>
                  <a:txBody>
                    <a:bodyPr/>
                    <a:lstStyle/>
                    <a:p>
                      <a:pPr algn="ctr" fontAlgn="ctr"/>
                      <a:r>
                        <a:rPr lang="en-US" sz="1400" b="0" i="0" u="none" strike="noStrike" dirty="0">
                          <a:solidFill>
                            <a:srgbClr val="000000"/>
                          </a:solidFill>
                          <a:effectLst/>
                          <a:latin typeface="Segoe UI" panose="020B0502040204020203" pitchFamily="34" charset="0"/>
                        </a:rPr>
                        <a:t>33%</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32%</a:t>
                      </a:r>
                    </a:p>
                  </a:txBody>
                  <a:tcPr marL="7620" marR="7620" marT="7620" marB="0" anchor="ctr"/>
                </a:tc>
                <a:extLst>
                  <a:ext uri="{0D108BD9-81ED-4DB2-BD59-A6C34878D82A}">
                    <a16:rowId xmlns:a16="http://schemas.microsoft.com/office/drawing/2014/main" val="202596825"/>
                  </a:ext>
                </a:extLst>
              </a:tr>
              <a:tr h="386994">
                <a:tc>
                  <a:txBody>
                    <a:bodyPr/>
                    <a:lstStyle/>
                    <a:p>
                      <a:pPr algn="l" fontAlgn="t"/>
                      <a:r>
                        <a:rPr lang="en-US" sz="1400" b="0" i="0" u="none" strike="noStrike" dirty="0">
                          <a:solidFill>
                            <a:srgbClr val="000000"/>
                          </a:solidFill>
                          <a:effectLst/>
                          <a:latin typeface="Segoe UI" panose="020B0502040204020203" pitchFamily="34" charset="0"/>
                        </a:rPr>
                        <a:t>I received offensive, confronting or obscene content</a:t>
                      </a:r>
                    </a:p>
                  </a:txBody>
                  <a:tcPr marL="22860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23%</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27%</a:t>
                      </a:r>
                    </a:p>
                  </a:txBody>
                  <a:tcPr marL="7620" marR="7620" marT="7620" marB="0" anchor="ctr">
                    <a:solidFill>
                      <a:srgbClr val="FFB900"/>
                    </a:solidFill>
                  </a:tcPr>
                </a:tc>
                <a:tc>
                  <a:txBody>
                    <a:bodyPr/>
                    <a:lstStyle/>
                    <a:p>
                      <a:pPr algn="ctr" fontAlgn="ctr"/>
                      <a:r>
                        <a:rPr lang="en-US" sz="1400" b="0" i="0" u="none" strike="noStrike" dirty="0">
                          <a:solidFill>
                            <a:srgbClr val="000000"/>
                          </a:solidFill>
                          <a:effectLst/>
                          <a:latin typeface="Segoe UI" panose="020B0502040204020203" pitchFamily="34" charset="0"/>
                        </a:rPr>
                        <a:t>24%</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27%</a:t>
                      </a:r>
                    </a:p>
                  </a:txBody>
                  <a:tcPr marL="7620" marR="7620" marT="7620" marB="0" anchor="ctr">
                    <a:solidFill>
                      <a:srgbClr val="FFB900"/>
                    </a:solidFill>
                  </a:tcPr>
                </a:tc>
                <a:extLst>
                  <a:ext uri="{0D108BD9-81ED-4DB2-BD59-A6C34878D82A}">
                    <a16:rowId xmlns:a16="http://schemas.microsoft.com/office/drawing/2014/main" val="1570867589"/>
                  </a:ext>
                </a:extLst>
              </a:tr>
              <a:tr h="532778">
                <a:tc>
                  <a:txBody>
                    <a:bodyPr/>
                    <a:lstStyle/>
                    <a:p>
                      <a:pPr algn="l" fontAlgn="t"/>
                      <a:r>
                        <a:rPr lang="en-US" sz="1400" b="0" i="0" u="none" strike="noStrike" dirty="0">
                          <a:solidFill>
                            <a:srgbClr val="000000"/>
                          </a:solidFill>
                          <a:effectLst/>
                          <a:latin typeface="Segoe UI" panose="020B0502040204020203" pitchFamily="34" charset="0"/>
                        </a:rPr>
                        <a:t>I received persistent unwelcomed efforts to develop a romantic or sexual relationship</a:t>
                      </a:r>
                    </a:p>
                  </a:txBody>
                  <a:tcPr marL="22860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17%</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24%</a:t>
                      </a:r>
                    </a:p>
                  </a:txBody>
                  <a:tcPr marL="7620" marR="7620" marT="7620" marB="0" anchor="ctr">
                    <a:solidFill>
                      <a:srgbClr val="FFB900"/>
                    </a:solidFill>
                  </a:tcPr>
                </a:tc>
                <a:tc>
                  <a:txBody>
                    <a:bodyPr/>
                    <a:lstStyle/>
                    <a:p>
                      <a:pPr algn="ctr" fontAlgn="ctr"/>
                      <a:r>
                        <a:rPr lang="en-US" sz="1400" b="0" i="0" u="none" strike="noStrike" dirty="0">
                          <a:solidFill>
                            <a:srgbClr val="000000"/>
                          </a:solidFill>
                          <a:effectLst/>
                          <a:latin typeface="Segoe UI" panose="020B0502040204020203" pitchFamily="34" charset="0"/>
                        </a:rPr>
                        <a:t>21%</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20%</a:t>
                      </a:r>
                    </a:p>
                  </a:txBody>
                  <a:tcPr marL="7620" marR="7620" marT="7620" marB="0" anchor="ctr"/>
                </a:tc>
                <a:extLst>
                  <a:ext uri="{0D108BD9-81ED-4DB2-BD59-A6C34878D82A}">
                    <a16:rowId xmlns:a16="http://schemas.microsoft.com/office/drawing/2014/main" val="2667041981"/>
                  </a:ext>
                </a:extLst>
              </a:tr>
              <a:tr h="527658">
                <a:tc>
                  <a:txBody>
                    <a:bodyPr/>
                    <a:lstStyle/>
                    <a:p>
                      <a:pPr algn="l" fontAlgn="t"/>
                      <a:r>
                        <a:rPr lang="en-US" sz="1400" b="0" i="0" u="none" strike="noStrike" dirty="0">
                          <a:solidFill>
                            <a:srgbClr val="000000"/>
                          </a:solidFill>
                          <a:effectLst/>
                          <a:latin typeface="Segoe UI" panose="020B0502040204020203" pitchFamily="34" charset="0"/>
                        </a:rPr>
                        <a:t>I was asked to do something that made me feel uncomfortable</a:t>
                      </a:r>
                    </a:p>
                  </a:txBody>
                  <a:tcPr marL="22860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12%</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15%</a:t>
                      </a:r>
                    </a:p>
                  </a:txBody>
                  <a:tcPr marL="7620" marR="7620" marT="7620" marB="0" anchor="ctr">
                    <a:solidFill>
                      <a:srgbClr val="FFB900"/>
                    </a:solidFill>
                  </a:tcPr>
                </a:tc>
                <a:tc>
                  <a:txBody>
                    <a:bodyPr/>
                    <a:lstStyle/>
                    <a:p>
                      <a:pPr algn="ctr" fontAlgn="ctr"/>
                      <a:r>
                        <a:rPr lang="en-US" sz="1400" b="0" i="0" u="none" strike="noStrike" dirty="0">
                          <a:solidFill>
                            <a:srgbClr val="000000"/>
                          </a:solidFill>
                          <a:effectLst/>
                          <a:latin typeface="Segoe UI" panose="020B0502040204020203" pitchFamily="34" charset="0"/>
                        </a:rPr>
                        <a:t>12%</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16%</a:t>
                      </a:r>
                    </a:p>
                  </a:txBody>
                  <a:tcPr marL="7620" marR="7620" marT="7620" marB="0" anchor="ctr">
                    <a:solidFill>
                      <a:srgbClr val="FFB900"/>
                    </a:solidFill>
                  </a:tcPr>
                </a:tc>
                <a:extLst>
                  <a:ext uri="{0D108BD9-81ED-4DB2-BD59-A6C34878D82A}">
                    <a16:rowId xmlns:a16="http://schemas.microsoft.com/office/drawing/2014/main" val="4215034791"/>
                  </a:ext>
                </a:extLst>
              </a:tr>
              <a:tr h="386994">
                <a:tc>
                  <a:txBody>
                    <a:bodyPr/>
                    <a:lstStyle/>
                    <a:p>
                      <a:pPr algn="l" fontAlgn="t"/>
                      <a:r>
                        <a:rPr lang="en-US" sz="1400" b="0" i="0" u="none" strike="noStrike" dirty="0">
                          <a:solidFill>
                            <a:srgbClr val="000000"/>
                          </a:solidFill>
                          <a:effectLst/>
                          <a:latin typeface="Segoe UI" panose="020B0502040204020203" pitchFamily="34" charset="0"/>
                        </a:rPr>
                        <a:t>Other</a:t>
                      </a:r>
                    </a:p>
                  </a:txBody>
                  <a:tcPr marL="22860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22%</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19%</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23%</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17%</a:t>
                      </a:r>
                    </a:p>
                  </a:txBody>
                  <a:tcPr marL="7620" marR="7620" marT="7620" marB="0" anchor="ctr"/>
                </a:tc>
                <a:extLst>
                  <a:ext uri="{0D108BD9-81ED-4DB2-BD59-A6C34878D82A}">
                    <a16:rowId xmlns:a16="http://schemas.microsoft.com/office/drawing/2014/main" val="1014008572"/>
                  </a:ext>
                </a:extLst>
              </a:tr>
            </a:tbl>
          </a:graphicData>
        </a:graphic>
      </p:graphicFrame>
      <p:grpSp>
        <p:nvGrpSpPr>
          <p:cNvPr id="6" name="Group 5" descr="Statistically significant at 95% CI">
            <a:extLst>
              <a:ext uri="{FF2B5EF4-FFF2-40B4-BE49-F238E27FC236}">
                <a16:creationId xmlns:a16="http://schemas.microsoft.com/office/drawing/2014/main" id="{FE25822F-9E08-4502-9C4D-3B7F54E8A7E9}"/>
              </a:ext>
            </a:extLst>
          </p:cNvPr>
          <p:cNvGrpSpPr/>
          <p:nvPr/>
        </p:nvGrpSpPr>
        <p:grpSpPr>
          <a:xfrm>
            <a:off x="7239332" y="5945415"/>
            <a:ext cx="2792634" cy="627864"/>
            <a:chOff x="8710269" y="859841"/>
            <a:chExt cx="2963195" cy="627864"/>
          </a:xfrm>
        </p:grpSpPr>
        <p:sp>
          <p:nvSpPr>
            <p:cNvPr id="7" name="TextBox 6">
              <a:extLst>
                <a:ext uri="{FF2B5EF4-FFF2-40B4-BE49-F238E27FC236}">
                  <a16:creationId xmlns:a16="http://schemas.microsoft.com/office/drawing/2014/main" id="{6D445374-8B24-47E5-B903-DF117720763E}"/>
                </a:ext>
              </a:extLst>
            </p:cNvPr>
            <p:cNvSpPr txBox="1"/>
            <p:nvPr/>
          </p:nvSpPr>
          <p:spPr>
            <a:xfrm>
              <a:off x="8949318" y="859841"/>
              <a:ext cx="2724146" cy="627864"/>
            </a:xfrm>
            <a:prstGeom prst="rect">
              <a:avLst/>
            </a:prstGeom>
            <a:noFill/>
          </p:spPr>
          <p:txBody>
            <a:bodyPr wrap="square" lIns="182880" tIns="146304" rIns="182880" bIns="146304" rtlCol="0">
              <a:spAutoFit/>
            </a:bodyPr>
            <a:lstStyle/>
            <a:p>
              <a:pPr>
                <a:lnSpc>
                  <a:spcPct val="90000"/>
                </a:lnSpc>
              </a:pPr>
              <a:r>
                <a:rPr lang="en-US" sz="1200" dirty="0">
                  <a:solidFill>
                    <a:schemeClr val="tx1">
                      <a:lumMod val="50000"/>
                    </a:schemeClr>
                  </a:solidFill>
                </a:rPr>
                <a:t>Statistically significant @95% CI </a:t>
              </a:r>
            </a:p>
          </p:txBody>
        </p:sp>
        <p:sp>
          <p:nvSpPr>
            <p:cNvPr id="9" name="Rectangle 8">
              <a:extLst>
                <a:ext uri="{FF2B5EF4-FFF2-40B4-BE49-F238E27FC236}">
                  <a16:creationId xmlns:a16="http://schemas.microsoft.com/office/drawing/2014/main" id="{6DCE0312-1706-4C26-95AE-E7C3A5904820}"/>
                </a:ext>
              </a:extLst>
            </p:cNvPr>
            <p:cNvSpPr/>
            <p:nvPr/>
          </p:nvSpPr>
          <p:spPr bwMode="auto">
            <a:xfrm>
              <a:off x="8710269" y="966587"/>
              <a:ext cx="342900" cy="18428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29920104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6">
                <a:tint val="45000"/>
                <a:satMod val="400000"/>
              </a:schemeClr>
            </a:duotone>
            <a:extLst>
              <a:ext uri="{BEBA8EAE-BF5A-486C-A8C5-ECC9F3942E4B}">
                <a14:imgProps xmlns:a14="http://schemas.microsoft.com/office/drawing/2010/main">
                  <a14:imgLayer r:embed="rId4">
                    <a14:imgEffect>
                      <a14:artisticLineDrawing/>
                    </a14:imgEffect>
                  </a14:imgLayer>
                </a14:imgProps>
              </a:ext>
            </a:extLst>
          </a:blip>
          <a:srcRect/>
          <a:stretch>
            <a:fillRect l="30000" t="-35000" b="17000"/>
          </a:stretch>
        </a:blipFill>
        <a:effectLst/>
      </p:bgPr>
    </p:bg>
    <p:spTree>
      <p:nvGrpSpPr>
        <p:cNvPr id="1" name=""/>
        <p:cNvGrpSpPr/>
        <p:nvPr/>
      </p:nvGrpSpPr>
      <p:grpSpPr>
        <a:xfrm>
          <a:off x="0" y="0"/>
          <a:ext cx="0" cy="0"/>
          <a:chOff x="0" y="0"/>
          <a:chExt cx="0" cy="0"/>
        </a:xfrm>
      </p:grpSpPr>
      <p:sp>
        <p:nvSpPr>
          <p:cNvPr id="51" name="Rectangle 50" descr="Global average of 40% of unwanted contact.">
            <a:extLst>
              <a:ext uri="{FF2B5EF4-FFF2-40B4-BE49-F238E27FC236}">
                <a16:creationId xmlns:a16="http://schemas.microsoft.com/office/drawing/2014/main" id="{F86FEA06-BE1C-4E46-B839-9AB1AC975D40}"/>
              </a:ext>
            </a:extLst>
          </p:cNvPr>
          <p:cNvSpPr/>
          <p:nvPr/>
        </p:nvSpPr>
        <p:spPr bwMode="auto">
          <a:xfrm>
            <a:off x="-29821" y="1207626"/>
            <a:ext cx="3752131" cy="557516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3" name="Slide Number Placeholder 2"/>
          <p:cNvSpPr>
            <a:spLocks noGrp="1"/>
          </p:cNvSpPr>
          <p:nvPr>
            <p:ph type="sldNum" sz="quarter" idx="4"/>
          </p:nvPr>
        </p:nvSpPr>
        <p:spPr/>
        <p:txBody>
          <a:bodyPr/>
          <a:lstStyle/>
          <a:p>
            <a:fld id="{7EFC24D6-DB8F-6B44-BA5A-9BEC68C15CAA}" type="slidenum">
              <a:rPr lang="en-US" smtClean="0">
                <a:solidFill>
                  <a:schemeClr val="bg1"/>
                </a:solidFill>
              </a:rPr>
              <a:pPr/>
              <a:t>29</a:t>
            </a:fld>
            <a:endParaRPr lang="en-US" dirty="0">
              <a:solidFill>
                <a:schemeClr val="bg1"/>
              </a:solidFill>
            </a:endParaRPr>
          </a:p>
        </p:txBody>
      </p:sp>
      <p:sp>
        <p:nvSpPr>
          <p:cNvPr id="28" name="Title 27">
            <a:extLst>
              <a:ext uri="{FF2B5EF4-FFF2-40B4-BE49-F238E27FC236}">
                <a16:creationId xmlns:a16="http://schemas.microsoft.com/office/drawing/2014/main" id="{F0B4A0E2-6752-42DF-8E36-AEC2C4EC1947}"/>
              </a:ext>
            </a:extLst>
          </p:cNvPr>
          <p:cNvSpPr>
            <a:spLocks noGrp="1"/>
          </p:cNvSpPr>
          <p:nvPr>
            <p:ph type="title"/>
          </p:nvPr>
        </p:nvSpPr>
        <p:spPr>
          <a:xfrm>
            <a:off x="-29820" y="-5072"/>
            <a:ext cx="3752130" cy="1212698"/>
          </a:xfrm>
          <a:solidFill>
            <a:srgbClr val="0072C6"/>
          </a:solidFill>
        </p:spPr>
        <p:txBody>
          <a:bodyPr/>
          <a:lstStyle/>
          <a:p>
            <a:r>
              <a:rPr lang="en-US" dirty="0">
                <a:solidFill>
                  <a:schemeClr val="tx1"/>
                </a:solidFill>
              </a:rPr>
              <a:t>Unwanted contact </a:t>
            </a:r>
            <a:br>
              <a:rPr lang="en-US" dirty="0">
                <a:solidFill>
                  <a:schemeClr val="tx1"/>
                </a:solidFill>
              </a:rPr>
            </a:br>
            <a:r>
              <a:rPr lang="en-US" sz="2000" dirty="0">
                <a:solidFill>
                  <a:schemeClr val="tx1"/>
                </a:solidFill>
              </a:rPr>
              <a:t>All Latam countries scored above the global average</a:t>
            </a:r>
          </a:p>
        </p:txBody>
      </p:sp>
      <p:grpSp>
        <p:nvGrpSpPr>
          <p:cNvPr id="25" name="Group 24" descr="Mexico 42%">
            <a:extLst>
              <a:ext uri="{FF2B5EF4-FFF2-40B4-BE49-F238E27FC236}">
                <a16:creationId xmlns:a16="http://schemas.microsoft.com/office/drawing/2014/main" id="{4452336F-9846-45AB-AEA7-DDDCB46A4EB6}"/>
              </a:ext>
            </a:extLst>
          </p:cNvPr>
          <p:cNvGrpSpPr/>
          <p:nvPr/>
        </p:nvGrpSpPr>
        <p:grpSpPr>
          <a:xfrm>
            <a:off x="5290996" y="1782671"/>
            <a:ext cx="1701100" cy="461665"/>
            <a:chOff x="5290996" y="1782671"/>
            <a:chExt cx="1701100" cy="461665"/>
          </a:xfrm>
        </p:grpSpPr>
        <p:sp>
          <p:nvSpPr>
            <p:cNvPr id="56" name="Oval 55">
              <a:extLst>
                <a:ext uri="{FF2B5EF4-FFF2-40B4-BE49-F238E27FC236}">
                  <a16:creationId xmlns:a16="http://schemas.microsoft.com/office/drawing/2014/main" id="{D4B90EA3-52DD-431B-B34E-894F69A8E4F9}"/>
                </a:ext>
              </a:extLst>
            </p:cNvPr>
            <p:cNvSpPr>
              <a:spLocks noChangeAspect="1"/>
            </p:cNvSpPr>
            <p:nvPr/>
          </p:nvSpPr>
          <p:spPr bwMode="auto">
            <a:xfrm>
              <a:off x="5290996" y="1924618"/>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58" name="TextBox 57">
              <a:extLst>
                <a:ext uri="{FF2B5EF4-FFF2-40B4-BE49-F238E27FC236}">
                  <a16:creationId xmlns:a16="http://schemas.microsoft.com/office/drawing/2014/main" id="{83DA88BE-36C3-4707-951F-A3FFC666930C}"/>
                </a:ext>
              </a:extLst>
            </p:cNvPr>
            <p:cNvSpPr txBox="1"/>
            <p:nvPr/>
          </p:nvSpPr>
          <p:spPr>
            <a:xfrm>
              <a:off x="5366010" y="1782671"/>
              <a:ext cx="1626086"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10. Mexico – 42%</a:t>
              </a:r>
            </a:p>
          </p:txBody>
        </p:sp>
      </p:grpSp>
      <p:grpSp>
        <p:nvGrpSpPr>
          <p:cNvPr id="30" name="Group 29" descr="Peru 51%">
            <a:extLst>
              <a:ext uri="{FF2B5EF4-FFF2-40B4-BE49-F238E27FC236}">
                <a16:creationId xmlns:a16="http://schemas.microsoft.com/office/drawing/2014/main" id="{38C3DD03-43B1-41CD-85F3-2D462F5BABC3}"/>
              </a:ext>
            </a:extLst>
          </p:cNvPr>
          <p:cNvGrpSpPr/>
          <p:nvPr/>
        </p:nvGrpSpPr>
        <p:grpSpPr>
          <a:xfrm>
            <a:off x="4725048" y="2674734"/>
            <a:ext cx="1388030" cy="461665"/>
            <a:chOff x="4725048" y="2674734"/>
            <a:chExt cx="1388030" cy="461665"/>
          </a:xfrm>
        </p:grpSpPr>
        <p:sp>
          <p:nvSpPr>
            <p:cNvPr id="85" name="Oval 84">
              <a:extLst>
                <a:ext uri="{FF2B5EF4-FFF2-40B4-BE49-F238E27FC236}">
                  <a16:creationId xmlns:a16="http://schemas.microsoft.com/office/drawing/2014/main" id="{ABAD94B1-C05F-4590-9DA7-2B7DD174FFB3}"/>
                </a:ext>
              </a:extLst>
            </p:cNvPr>
            <p:cNvSpPr>
              <a:spLocks noChangeAspect="1"/>
            </p:cNvSpPr>
            <p:nvPr/>
          </p:nvSpPr>
          <p:spPr bwMode="auto">
            <a:xfrm>
              <a:off x="5930198" y="2794496"/>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86" name="TextBox 85">
              <a:extLst>
                <a:ext uri="{FF2B5EF4-FFF2-40B4-BE49-F238E27FC236}">
                  <a16:creationId xmlns:a16="http://schemas.microsoft.com/office/drawing/2014/main" id="{3704EF4A-4D56-46DC-9408-B0FCE3012E13}"/>
                </a:ext>
              </a:extLst>
            </p:cNvPr>
            <p:cNvSpPr txBox="1"/>
            <p:nvPr/>
          </p:nvSpPr>
          <p:spPr>
            <a:xfrm>
              <a:off x="4725048" y="2674734"/>
              <a:ext cx="1338251"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3. Peru – 51%</a:t>
              </a:r>
            </a:p>
          </p:txBody>
        </p:sp>
      </p:grpSp>
      <p:grpSp>
        <p:nvGrpSpPr>
          <p:cNvPr id="27" name="Group 26" descr="Chile 51%">
            <a:extLst>
              <a:ext uri="{FF2B5EF4-FFF2-40B4-BE49-F238E27FC236}">
                <a16:creationId xmlns:a16="http://schemas.microsoft.com/office/drawing/2014/main" id="{82EE0533-F3FB-4A06-BF54-710EFF74E815}"/>
              </a:ext>
            </a:extLst>
          </p:cNvPr>
          <p:cNvGrpSpPr/>
          <p:nvPr/>
        </p:nvGrpSpPr>
        <p:grpSpPr>
          <a:xfrm>
            <a:off x="4736970" y="3055916"/>
            <a:ext cx="1437911" cy="461665"/>
            <a:chOff x="4736970" y="3055916"/>
            <a:chExt cx="1437911" cy="461665"/>
          </a:xfrm>
        </p:grpSpPr>
        <p:sp>
          <p:nvSpPr>
            <p:cNvPr id="91" name="Oval 90">
              <a:extLst>
                <a:ext uri="{FF2B5EF4-FFF2-40B4-BE49-F238E27FC236}">
                  <a16:creationId xmlns:a16="http://schemas.microsoft.com/office/drawing/2014/main" id="{849F97D2-753F-411A-8FEE-FA6296ED7B87}"/>
                </a:ext>
              </a:extLst>
            </p:cNvPr>
            <p:cNvSpPr>
              <a:spLocks noChangeAspect="1"/>
            </p:cNvSpPr>
            <p:nvPr/>
          </p:nvSpPr>
          <p:spPr bwMode="auto">
            <a:xfrm>
              <a:off x="5992001" y="3183224"/>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92" name="TextBox 91">
              <a:extLst>
                <a:ext uri="{FF2B5EF4-FFF2-40B4-BE49-F238E27FC236}">
                  <a16:creationId xmlns:a16="http://schemas.microsoft.com/office/drawing/2014/main" id="{07218F6A-1B38-42BE-BF64-2B8F57F51959}"/>
                </a:ext>
              </a:extLst>
            </p:cNvPr>
            <p:cNvSpPr txBox="1"/>
            <p:nvPr/>
          </p:nvSpPr>
          <p:spPr>
            <a:xfrm>
              <a:off x="4736970" y="3055916"/>
              <a:ext cx="1369606"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5. Chile – 51%</a:t>
              </a:r>
            </a:p>
          </p:txBody>
        </p:sp>
      </p:grpSp>
      <p:grpSp>
        <p:nvGrpSpPr>
          <p:cNvPr id="29" name="Group 28" descr="Brazil 47%">
            <a:extLst>
              <a:ext uri="{FF2B5EF4-FFF2-40B4-BE49-F238E27FC236}">
                <a16:creationId xmlns:a16="http://schemas.microsoft.com/office/drawing/2014/main" id="{DA21BBF8-92E7-416F-82B3-281609FDEA04}"/>
              </a:ext>
            </a:extLst>
          </p:cNvPr>
          <p:cNvGrpSpPr/>
          <p:nvPr/>
        </p:nvGrpSpPr>
        <p:grpSpPr>
          <a:xfrm>
            <a:off x="6536581" y="2702791"/>
            <a:ext cx="1597565" cy="461665"/>
            <a:chOff x="6536581" y="2702791"/>
            <a:chExt cx="1597565" cy="461665"/>
          </a:xfrm>
        </p:grpSpPr>
        <p:sp>
          <p:nvSpPr>
            <p:cNvPr id="97" name="Oval 96">
              <a:extLst>
                <a:ext uri="{FF2B5EF4-FFF2-40B4-BE49-F238E27FC236}">
                  <a16:creationId xmlns:a16="http://schemas.microsoft.com/office/drawing/2014/main" id="{C4046BB2-575F-4394-9D22-2756BA88957C}"/>
                </a:ext>
              </a:extLst>
            </p:cNvPr>
            <p:cNvSpPr>
              <a:spLocks noChangeAspect="1"/>
            </p:cNvSpPr>
            <p:nvPr/>
          </p:nvSpPr>
          <p:spPr bwMode="auto">
            <a:xfrm>
              <a:off x="6536581" y="2839071"/>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98" name="TextBox 97">
              <a:extLst>
                <a:ext uri="{FF2B5EF4-FFF2-40B4-BE49-F238E27FC236}">
                  <a16:creationId xmlns:a16="http://schemas.microsoft.com/office/drawing/2014/main" id="{F2A768EA-B316-4614-A2D2-F9238B7F9EA4}"/>
                </a:ext>
              </a:extLst>
            </p:cNvPr>
            <p:cNvSpPr txBox="1"/>
            <p:nvPr/>
          </p:nvSpPr>
          <p:spPr>
            <a:xfrm>
              <a:off x="6631491" y="2702791"/>
              <a:ext cx="1502655"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13. Brazil – 47%</a:t>
              </a:r>
            </a:p>
          </p:txBody>
        </p:sp>
      </p:grpSp>
      <p:grpSp>
        <p:nvGrpSpPr>
          <p:cNvPr id="32" name="Group 31" descr="Italy 42%">
            <a:extLst>
              <a:ext uri="{FF2B5EF4-FFF2-40B4-BE49-F238E27FC236}">
                <a16:creationId xmlns:a16="http://schemas.microsoft.com/office/drawing/2014/main" id="{21290C05-3357-42AF-9E18-C214A2515662}"/>
              </a:ext>
            </a:extLst>
          </p:cNvPr>
          <p:cNvGrpSpPr/>
          <p:nvPr/>
        </p:nvGrpSpPr>
        <p:grpSpPr>
          <a:xfrm>
            <a:off x="8084986" y="1462953"/>
            <a:ext cx="1396323" cy="461665"/>
            <a:chOff x="8084986" y="1462953"/>
            <a:chExt cx="1396323" cy="461665"/>
          </a:xfrm>
        </p:grpSpPr>
        <p:sp>
          <p:nvSpPr>
            <p:cNvPr id="100" name="Oval 99">
              <a:extLst>
                <a:ext uri="{FF2B5EF4-FFF2-40B4-BE49-F238E27FC236}">
                  <a16:creationId xmlns:a16="http://schemas.microsoft.com/office/drawing/2014/main" id="{BC92FA75-50CE-4BEF-8636-1C0B0F16096E}"/>
                </a:ext>
              </a:extLst>
            </p:cNvPr>
            <p:cNvSpPr>
              <a:spLocks noChangeAspect="1"/>
            </p:cNvSpPr>
            <p:nvPr/>
          </p:nvSpPr>
          <p:spPr bwMode="auto">
            <a:xfrm>
              <a:off x="8084986" y="1596964"/>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01" name="TextBox 100">
              <a:extLst>
                <a:ext uri="{FF2B5EF4-FFF2-40B4-BE49-F238E27FC236}">
                  <a16:creationId xmlns:a16="http://schemas.microsoft.com/office/drawing/2014/main" id="{B6BFD437-332B-4408-8970-6796D40764D3}"/>
                </a:ext>
              </a:extLst>
            </p:cNvPr>
            <p:cNvSpPr txBox="1"/>
            <p:nvPr/>
          </p:nvSpPr>
          <p:spPr>
            <a:xfrm>
              <a:off x="8153381" y="1462953"/>
              <a:ext cx="1327928"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9. Italy – 42%</a:t>
              </a:r>
            </a:p>
          </p:txBody>
        </p:sp>
      </p:grpSp>
      <p:grpSp>
        <p:nvGrpSpPr>
          <p:cNvPr id="34" name="Group 33" descr="South Africa 52%">
            <a:extLst>
              <a:ext uri="{FF2B5EF4-FFF2-40B4-BE49-F238E27FC236}">
                <a16:creationId xmlns:a16="http://schemas.microsoft.com/office/drawing/2014/main" id="{023C6E38-7BCA-4E36-93D5-8FDEE3583D48}"/>
              </a:ext>
            </a:extLst>
          </p:cNvPr>
          <p:cNvGrpSpPr/>
          <p:nvPr/>
        </p:nvGrpSpPr>
        <p:grpSpPr>
          <a:xfrm>
            <a:off x="8311613" y="2989337"/>
            <a:ext cx="2004008" cy="461665"/>
            <a:chOff x="8311613" y="2989337"/>
            <a:chExt cx="2004008" cy="461665"/>
          </a:xfrm>
        </p:grpSpPr>
        <p:sp>
          <p:nvSpPr>
            <p:cNvPr id="103" name="Oval 102">
              <a:extLst>
                <a:ext uri="{FF2B5EF4-FFF2-40B4-BE49-F238E27FC236}">
                  <a16:creationId xmlns:a16="http://schemas.microsoft.com/office/drawing/2014/main" id="{EDB5AE07-E3B5-4633-92A7-A477075C695C}"/>
                </a:ext>
              </a:extLst>
            </p:cNvPr>
            <p:cNvSpPr>
              <a:spLocks noChangeAspect="1"/>
            </p:cNvSpPr>
            <p:nvPr/>
          </p:nvSpPr>
          <p:spPr bwMode="auto">
            <a:xfrm>
              <a:off x="8311613" y="3133194"/>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04" name="TextBox 103">
              <a:extLst>
                <a:ext uri="{FF2B5EF4-FFF2-40B4-BE49-F238E27FC236}">
                  <a16:creationId xmlns:a16="http://schemas.microsoft.com/office/drawing/2014/main" id="{0C43EE37-E4F8-4501-B786-560BCAFFA811}"/>
                </a:ext>
              </a:extLst>
            </p:cNvPr>
            <p:cNvSpPr txBox="1"/>
            <p:nvPr/>
          </p:nvSpPr>
          <p:spPr>
            <a:xfrm>
              <a:off x="8406829" y="2989337"/>
              <a:ext cx="1908792"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2. South Africa – 52%</a:t>
              </a:r>
            </a:p>
          </p:txBody>
        </p:sp>
      </p:grpSp>
      <p:grpSp>
        <p:nvGrpSpPr>
          <p:cNvPr id="21" name="Group 20" descr="Argentina 46%">
            <a:extLst>
              <a:ext uri="{FF2B5EF4-FFF2-40B4-BE49-F238E27FC236}">
                <a16:creationId xmlns:a16="http://schemas.microsoft.com/office/drawing/2014/main" id="{0FEA168D-F900-45CE-B711-7CECAAC22F78}"/>
              </a:ext>
            </a:extLst>
          </p:cNvPr>
          <p:cNvGrpSpPr/>
          <p:nvPr/>
        </p:nvGrpSpPr>
        <p:grpSpPr>
          <a:xfrm>
            <a:off x="6236479" y="3171800"/>
            <a:ext cx="1827505" cy="461665"/>
            <a:chOff x="6236479" y="3171800"/>
            <a:chExt cx="1827505" cy="461665"/>
          </a:xfrm>
        </p:grpSpPr>
        <p:sp>
          <p:nvSpPr>
            <p:cNvPr id="106" name="Oval 105">
              <a:extLst>
                <a:ext uri="{FF2B5EF4-FFF2-40B4-BE49-F238E27FC236}">
                  <a16:creationId xmlns:a16="http://schemas.microsoft.com/office/drawing/2014/main" id="{90006751-FB82-4EC2-A798-C1D1E512FEB3}"/>
                </a:ext>
              </a:extLst>
            </p:cNvPr>
            <p:cNvSpPr>
              <a:spLocks noChangeAspect="1"/>
            </p:cNvSpPr>
            <p:nvPr/>
          </p:nvSpPr>
          <p:spPr bwMode="auto">
            <a:xfrm>
              <a:off x="6236479" y="3314174"/>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07" name="TextBox 106">
              <a:extLst>
                <a:ext uri="{FF2B5EF4-FFF2-40B4-BE49-F238E27FC236}">
                  <a16:creationId xmlns:a16="http://schemas.microsoft.com/office/drawing/2014/main" id="{C6735845-503E-4D6C-B0B9-1D0891A525F1}"/>
                </a:ext>
              </a:extLst>
            </p:cNvPr>
            <p:cNvSpPr txBox="1"/>
            <p:nvPr/>
          </p:nvSpPr>
          <p:spPr>
            <a:xfrm>
              <a:off x="6334280" y="3171800"/>
              <a:ext cx="1729704"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8. Argentina – 46%</a:t>
              </a:r>
            </a:p>
          </p:txBody>
        </p:sp>
      </p:grpSp>
      <p:grpSp>
        <p:nvGrpSpPr>
          <p:cNvPr id="35" name="Group 34" descr="Vietnam 51%">
            <a:extLst>
              <a:ext uri="{FF2B5EF4-FFF2-40B4-BE49-F238E27FC236}">
                <a16:creationId xmlns:a16="http://schemas.microsoft.com/office/drawing/2014/main" id="{DD097786-8899-4C78-8AFC-EEC774E14886}"/>
              </a:ext>
            </a:extLst>
          </p:cNvPr>
          <p:cNvGrpSpPr/>
          <p:nvPr/>
        </p:nvGrpSpPr>
        <p:grpSpPr>
          <a:xfrm>
            <a:off x="10473948" y="2082575"/>
            <a:ext cx="1676927" cy="461665"/>
            <a:chOff x="10473948" y="2082575"/>
            <a:chExt cx="1676927" cy="461665"/>
          </a:xfrm>
        </p:grpSpPr>
        <p:sp>
          <p:nvSpPr>
            <p:cNvPr id="109" name="Oval 108">
              <a:extLst>
                <a:ext uri="{FF2B5EF4-FFF2-40B4-BE49-F238E27FC236}">
                  <a16:creationId xmlns:a16="http://schemas.microsoft.com/office/drawing/2014/main" id="{B6B633D0-FB7D-49D7-B25C-30BD54A3E3C3}"/>
                </a:ext>
              </a:extLst>
            </p:cNvPr>
            <p:cNvSpPr>
              <a:spLocks noChangeAspect="1"/>
            </p:cNvSpPr>
            <p:nvPr/>
          </p:nvSpPr>
          <p:spPr bwMode="auto">
            <a:xfrm>
              <a:off x="10473948" y="2224677"/>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10" name="TextBox 109">
              <a:extLst>
                <a:ext uri="{FF2B5EF4-FFF2-40B4-BE49-F238E27FC236}">
                  <a16:creationId xmlns:a16="http://schemas.microsoft.com/office/drawing/2014/main" id="{C5D5DE3A-804E-47DA-AB1F-7543DD0783A0}"/>
                </a:ext>
              </a:extLst>
            </p:cNvPr>
            <p:cNvSpPr txBox="1"/>
            <p:nvPr/>
          </p:nvSpPr>
          <p:spPr>
            <a:xfrm>
              <a:off x="10548833" y="2082575"/>
              <a:ext cx="1602042"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4. Vietnam - 51%</a:t>
              </a:r>
            </a:p>
          </p:txBody>
        </p:sp>
      </p:grpSp>
      <p:grpSp>
        <p:nvGrpSpPr>
          <p:cNvPr id="26" name="Group 25" descr="Colombia 50%">
            <a:extLst>
              <a:ext uri="{FF2B5EF4-FFF2-40B4-BE49-F238E27FC236}">
                <a16:creationId xmlns:a16="http://schemas.microsoft.com/office/drawing/2014/main" id="{63630B25-ECFA-41F9-A353-7A9886E517E8}"/>
              </a:ext>
            </a:extLst>
          </p:cNvPr>
          <p:cNvGrpSpPr/>
          <p:nvPr/>
        </p:nvGrpSpPr>
        <p:grpSpPr>
          <a:xfrm>
            <a:off x="5969190" y="2267749"/>
            <a:ext cx="1759021" cy="461665"/>
            <a:chOff x="5969190" y="2267749"/>
            <a:chExt cx="1759021" cy="461665"/>
          </a:xfrm>
        </p:grpSpPr>
        <p:sp>
          <p:nvSpPr>
            <p:cNvPr id="40" name="Oval 39">
              <a:extLst>
                <a:ext uri="{FF2B5EF4-FFF2-40B4-BE49-F238E27FC236}">
                  <a16:creationId xmlns:a16="http://schemas.microsoft.com/office/drawing/2014/main" id="{823A11DB-35DB-4891-8B6F-DB940C080737}"/>
                </a:ext>
              </a:extLst>
            </p:cNvPr>
            <p:cNvSpPr>
              <a:spLocks noChangeAspect="1"/>
            </p:cNvSpPr>
            <p:nvPr/>
          </p:nvSpPr>
          <p:spPr bwMode="auto">
            <a:xfrm>
              <a:off x="5969190" y="2409554"/>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41" name="TextBox 40">
              <a:extLst>
                <a:ext uri="{FF2B5EF4-FFF2-40B4-BE49-F238E27FC236}">
                  <a16:creationId xmlns:a16="http://schemas.microsoft.com/office/drawing/2014/main" id="{F723E390-9441-46C0-8F70-8F8549218C97}"/>
                </a:ext>
              </a:extLst>
            </p:cNvPr>
            <p:cNvSpPr txBox="1"/>
            <p:nvPr/>
          </p:nvSpPr>
          <p:spPr>
            <a:xfrm>
              <a:off x="6025181" y="2267749"/>
              <a:ext cx="1703030"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6. Colombia – 50%</a:t>
              </a:r>
            </a:p>
          </p:txBody>
        </p:sp>
      </p:grpSp>
      <p:grpSp>
        <p:nvGrpSpPr>
          <p:cNvPr id="31" name="Group 30" descr="Hungary 53%">
            <a:extLst>
              <a:ext uri="{FF2B5EF4-FFF2-40B4-BE49-F238E27FC236}">
                <a16:creationId xmlns:a16="http://schemas.microsoft.com/office/drawing/2014/main" id="{4F78D5B7-C547-49D0-996A-97B0D601441D}"/>
              </a:ext>
            </a:extLst>
          </p:cNvPr>
          <p:cNvGrpSpPr/>
          <p:nvPr/>
        </p:nvGrpSpPr>
        <p:grpSpPr>
          <a:xfrm>
            <a:off x="8199069" y="1207626"/>
            <a:ext cx="1755319" cy="461665"/>
            <a:chOff x="8199069" y="1207626"/>
            <a:chExt cx="1755319" cy="461665"/>
          </a:xfrm>
        </p:grpSpPr>
        <p:sp>
          <p:nvSpPr>
            <p:cNvPr id="43" name="Oval 42">
              <a:extLst>
                <a:ext uri="{FF2B5EF4-FFF2-40B4-BE49-F238E27FC236}">
                  <a16:creationId xmlns:a16="http://schemas.microsoft.com/office/drawing/2014/main" id="{994D785C-8DC4-4294-B8FB-370CBF9A82FF}"/>
                </a:ext>
              </a:extLst>
            </p:cNvPr>
            <p:cNvSpPr>
              <a:spLocks noChangeAspect="1"/>
            </p:cNvSpPr>
            <p:nvPr/>
          </p:nvSpPr>
          <p:spPr bwMode="auto">
            <a:xfrm>
              <a:off x="8199069" y="1352491"/>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44" name="TextBox 43">
              <a:extLst>
                <a:ext uri="{FF2B5EF4-FFF2-40B4-BE49-F238E27FC236}">
                  <a16:creationId xmlns:a16="http://schemas.microsoft.com/office/drawing/2014/main" id="{1358F16A-1BFD-4DAF-B7DA-9A571FCB330E}"/>
                </a:ext>
              </a:extLst>
            </p:cNvPr>
            <p:cNvSpPr txBox="1"/>
            <p:nvPr/>
          </p:nvSpPr>
          <p:spPr>
            <a:xfrm>
              <a:off x="8310925" y="1207626"/>
              <a:ext cx="1643463"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1. Hungary – 53%</a:t>
              </a:r>
            </a:p>
          </p:txBody>
        </p:sp>
      </p:grpSp>
      <p:grpSp>
        <p:nvGrpSpPr>
          <p:cNvPr id="47" name="Group 46" descr="Global average 40%">
            <a:extLst>
              <a:ext uri="{FF2B5EF4-FFF2-40B4-BE49-F238E27FC236}">
                <a16:creationId xmlns:a16="http://schemas.microsoft.com/office/drawing/2014/main" id="{AFC753D6-3F87-44BA-94D2-4E992D44E7DC}"/>
              </a:ext>
            </a:extLst>
          </p:cNvPr>
          <p:cNvGrpSpPr/>
          <p:nvPr/>
        </p:nvGrpSpPr>
        <p:grpSpPr>
          <a:xfrm>
            <a:off x="6358302" y="449772"/>
            <a:ext cx="2995104" cy="572464"/>
            <a:chOff x="6289421" y="125986"/>
            <a:chExt cx="2995104" cy="572464"/>
          </a:xfrm>
        </p:grpSpPr>
        <p:sp>
          <p:nvSpPr>
            <p:cNvPr id="48" name="TextBox 47">
              <a:extLst>
                <a:ext uri="{FF2B5EF4-FFF2-40B4-BE49-F238E27FC236}">
                  <a16:creationId xmlns:a16="http://schemas.microsoft.com/office/drawing/2014/main" id="{92E55233-C5AB-4C6E-9060-C340CDA68691}"/>
                </a:ext>
              </a:extLst>
            </p:cNvPr>
            <p:cNvSpPr txBox="1"/>
            <p:nvPr/>
          </p:nvSpPr>
          <p:spPr>
            <a:xfrm>
              <a:off x="6436629" y="125986"/>
              <a:ext cx="2847896" cy="572464"/>
            </a:xfrm>
            <a:prstGeom prst="rect">
              <a:avLst/>
            </a:prstGeom>
            <a:noFill/>
          </p:spPr>
          <p:txBody>
            <a:bodyPr wrap="none" lIns="182880" tIns="146304" rIns="182880" bIns="146304" rtlCol="0">
              <a:spAutoFit/>
            </a:bodyPr>
            <a:lstStyle/>
            <a:p>
              <a:pPr>
                <a:lnSpc>
                  <a:spcPct val="90000"/>
                </a:lnSpc>
              </a:pPr>
              <a:r>
                <a:rPr lang="en-US" sz="2000" b="1" i="1" dirty="0">
                  <a:solidFill>
                    <a:schemeClr val="bg1"/>
                  </a:solidFill>
                </a:rPr>
                <a:t>Global average: 40%</a:t>
              </a:r>
            </a:p>
          </p:txBody>
        </p:sp>
        <p:pic>
          <p:nvPicPr>
            <p:cNvPr id="49" name="Picture 2">
              <a:extLst>
                <a:ext uri="{FF2B5EF4-FFF2-40B4-BE49-F238E27FC236}">
                  <a16:creationId xmlns:a16="http://schemas.microsoft.com/office/drawing/2014/main" id="{8278BB1C-7DA6-41A6-B0F9-D86F63957677}"/>
                </a:ext>
                <a:ext uri="{C183D7F6-B498-43B3-948B-1728B52AA6E4}">
                  <adec:decorative xmlns:adec="http://schemas.microsoft.com/office/drawing/2017/decorative" val="1"/>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9421" y="249339"/>
              <a:ext cx="274320" cy="27432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59" name="Table 58">
            <a:extLst>
              <a:ext uri="{FF2B5EF4-FFF2-40B4-BE49-F238E27FC236}">
                <a16:creationId xmlns:a16="http://schemas.microsoft.com/office/drawing/2014/main" id="{24CCC534-2777-4FE6-AA48-A2F6C56EB67C}"/>
              </a:ext>
            </a:extLst>
          </p:cNvPr>
          <p:cNvGraphicFramePr>
            <a:graphicFrameLocks noGrp="1"/>
          </p:cNvGraphicFramePr>
          <p:nvPr>
            <p:extLst>
              <p:ext uri="{D42A27DB-BD31-4B8C-83A1-F6EECF244321}">
                <p14:modId xmlns:p14="http://schemas.microsoft.com/office/powerpoint/2010/main" val="3484222566"/>
              </p:ext>
            </p:extLst>
          </p:nvPr>
        </p:nvGraphicFramePr>
        <p:xfrm>
          <a:off x="1132100" y="3867904"/>
          <a:ext cx="10632763" cy="2865630"/>
        </p:xfrm>
        <a:graphic>
          <a:graphicData uri="http://schemas.openxmlformats.org/drawingml/2006/table">
            <a:tbl>
              <a:tblPr firstRow="1" bandRow="1">
                <a:tableStyleId>{EB9631B5-78F2-41C9-869B-9F39066F8104}</a:tableStyleId>
              </a:tblPr>
              <a:tblGrid>
                <a:gridCol w="4880610">
                  <a:extLst>
                    <a:ext uri="{9D8B030D-6E8A-4147-A177-3AD203B41FA5}">
                      <a16:colId xmlns:a16="http://schemas.microsoft.com/office/drawing/2014/main" val="2411631716"/>
                    </a:ext>
                  </a:extLst>
                </a:gridCol>
                <a:gridCol w="522923">
                  <a:extLst>
                    <a:ext uri="{9D8B030D-6E8A-4147-A177-3AD203B41FA5}">
                      <a16:colId xmlns:a16="http://schemas.microsoft.com/office/drawing/2014/main" val="3580011839"/>
                    </a:ext>
                  </a:extLst>
                </a:gridCol>
                <a:gridCol w="522923">
                  <a:extLst>
                    <a:ext uri="{9D8B030D-6E8A-4147-A177-3AD203B41FA5}">
                      <a16:colId xmlns:a16="http://schemas.microsoft.com/office/drawing/2014/main" val="1233587273"/>
                    </a:ext>
                  </a:extLst>
                </a:gridCol>
                <a:gridCol w="522923">
                  <a:extLst>
                    <a:ext uri="{9D8B030D-6E8A-4147-A177-3AD203B41FA5}">
                      <a16:colId xmlns:a16="http://schemas.microsoft.com/office/drawing/2014/main" val="2290844407"/>
                    </a:ext>
                  </a:extLst>
                </a:gridCol>
                <a:gridCol w="522923">
                  <a:extLst>
                    <a:ext uri="{9D8B030D-6E8A-4147-A177-3AD203B41FA5}">
                      <a16:colId xmlns:a16="http://schemas.microsoft.com/office/drawing/2014/main" val="2448762416"/>
                    </a:ext>
                  </a:extLst>
                </a:gridCol>
                <a:gridCol w="522923">
                  <a:extLst>
                    <a:ext uri="{9D8B030D-6E8A-4147-A177-3AD203B41FA5}">
                      <a16:colId xmlns:a16="http://schemas.microsoft.com/office/drawing/2014/main" val="2210256043"/>
                    </a:ext>
                  </a:extLst>
                </a:gridCol>
                <a:gridCol w="522923">
                  <a:extLst>
                    <a:ext uri="{9D8B030D-6E8A-4147-A177-3AD203B41FA5}">
                      <a16:colId xmlns:a16="http://schemas.microsoft.com/office/drawing/2014/main" val="3081190374"/>
                    </a:ext>
                  </a:extLst>
                </a:gridCol>
                <a:gridCol w="522923">
                  <a:extLst>
                    <a:ext uri="{9D8B030D-6E8A-4147-A177-3AD203B41FA5}">
                      <a16:colId xmlns:a16="http://schemas.microsoft.com/office/drawing/2014/main" val="3222054160"/>
                    </a:ext>
                  </a:extLst>
                </a:gridCol>
                <a:gridCol w="522923">
                  <a:extLst>
                    <a:ext uri="{9D8B030D-6E8A-4147-A177-3AD203B41FA5}">
                      <a16:colId xmlns:a16="http://schemas.microsoft.com/office/drawing/2014/main" val="665005312"/>
                    </a:ext>
                  </a:extLst>
                </a:gridCol>
                <a:gridCol w="522923">
                  <a:extLst>
                    <a:ext uri="{9D8B030D-6E8A-4147-A177-3AD203B41FA5}">
                      <a16:colId xmlns:a16="http://schemas.microsoft.com/office/drawing/2014/main" val="549204780"/>
                    </a:ext>
                  </a:extLst>
                </a:gridCol>
                <a:gridCol w="522923">
                  <a:extLst>
                    <a:ext uri="{9D8B030D-6E8A-4147-A177-3AD203B41FA5}">
                      <a16:colId xmlns:a16="http://schemas.microsoft.com/office/drawing/2014/main" val="490131773"/>
                    </a:ext>
                  </a:extLst>
                </a:gridCol>
                <a:gridCol w="522923">
                  <a:extLst>
                    <a:ext uri="{9D8B030D-6E8A-4147-A177-3AD203B41FA5}">
                      <a16:colId xmlns:a16="http://schemas.microsoft.com/office/drawing/2014/main" val="1645805542"/>
                    </a:ext>
                  </a:extLst>
                </a:gridCol>
              </a:tblGrid>
              <a:tr h="312930">
                <a:tc>
                  <a:txBody>
                    <a:bodyPr/>
                    <a:lstStyle/>
                    <a:p>
                      <a:r>
                        <a:rPr lang="en-US" sz="1200" dirty="0">
                          <a:latin typeface="+mn-lt"/>
                        </a:rPr>
                        <a:t>Types of  Unwanted contact</a:t>
                      </a:r>
                    </a:p>
                  </a:txBody>
                  <a:tcPr/>
                </a:tc>
                <a:tc>
                  <a:txBody>
                    <a:bodyPr/>
                    <a:lstStyle/>
                    <a:p>
                      <a:pPr algn="ctr" fontAlgn="b"/>
                      <a:r>
                        <a:rPr lang="en-US" sz="1200" b="1" i="0" u="none" strike="noStrike" dirty="0">
                          <a:solidFill>
                            <a:schemeClr val="tx1"/>
                          </a:solidFill>
                          <a:effectLst/>
                          <a:latin typeface="Segoe UI" panose="020B0502040204020203" pitchFamily="34" charset="0"/>
                        </a:rPr>
                        <a:t>Avg.</a:t>
                      </a:r>
                    </a:p>
                  </a:txBody>
                  <a:tcPr marL="7620" marR="7620" marT="7620" marB="0" anchor="ctr"/>
                </a:tc>
                <a:tc>
                  <a:txBody>
                    <a:bodyPr/>
                    <a:lstStyle/>
                    <a:p>
                      <a:pPr algn="ctr" fontAlgn="b"/>
                      <a:r>
                        <a:rPr lang="en-US" sz="1200" b="1" u="none" strike="noStrike" dirty="0">
                          <a:solidFill>
                            <a:schemeClr val="tx1"/>
                          </a:solidFill>
                          <a:effectLst/>
                        </a:rPr>
                        <a:t>1. HU</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2. SA</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3. PE</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4. VN</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5. CL</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6.CO</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7. BR</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8. AR</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9. IT</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10. MX</a:t>
                      </a:r>
                      <a:endParaRPr lang="en-US" sz="1200" b="1" i="0" u="none" strike="noStrike" dirty="0">
                        <a:solidFill>
                          <a:schemeClr val="tx1"/>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3038725012"/>
                  </a:ext>
                </a:extLst>
              </a:tr>
              <a:tr h="228600">
                <a:tc>
                  <a:txBody>
                    <a:bodyPr/>
                    <a:lstStyle/>
                    <a:p>
                      <a:pPr algn="l" fontAlgn="t"/>
                      <a:r>
                        <a:rPr lang="en-US" sz="1200" b="0" i="0" u="none" strike="noStrike" dirty="0">
                          <a:solidFill>
                            <a:schemeClr val="bg1"/>
                          </a:solidFill>
                          <a:effectLst/>
                          <a:latin typeface="Segoe UI" panose="020B0502040204020203" pitchFamily="34" charset="0"/>
                        </a:rPr>
                        <a:t>I was contacted by someone I didn't know to collect personal information</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42%</a:t>
                      </a:r>
                    </a:p>
                  </a:txBody>
                  <a:tcPr marL="7620" marR="7620" marT="7620" marB="0" anchor="ctr">
                    <a:solidFill>
                      <a:srgbClr val="E7E7E7"/>
                    </a:solidFill>
                  </a:tcPr>
                </a:tc>
                <a:tc>
                  <a:txBody>
                    <a:bodyPr/>
                    <a:lstStyle/>
                    <a:p>
                      <a:pPr algn="ctr" fontAlgn="ctr"/>
                      <a:r>
                        <a:rPr lang="en-US" sz="1200" b="0" i="0" u="none" strike="noStrike" dirty="0">
                          <a:solidFill>
                            <a:srgbClr val="000000"/>
                          </a:solidFill>
                          <a:effectLst/>
                          <a:latin typeface="Segoe UI" panose="020B0502040204020203" pitchFamily="34" charset="0"/>
                        </a:rPr>
                        <a:t>52%</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50%</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48%</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55%</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44%</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60%</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50%</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46%</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31%</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41%</a:t>
                      </a:r>
                    </a:p>
                  </a:txBody>
                  <a:tcPr marL="7620" marR="7620" marT="7620" marB="0" anchor="ctr"/>
                </a:tc>
                <a:extLst>
                  <a:ext uri="{0D108BD9-81ED-4DB2-BD59-A6C34878D82A}">
                    <a16:rowId xmlns:a16="http://schemas.microsoft.com/office/drawing/2014/main" val="2240464111"/>
                  </a:ext>
                </a:extLst>
              </a:tr>
              <a:tr h="228600">
                <a:tc>
                  <a:txBody>
                    <a:bodyPr/>
                    <a:lstStyle/>
                    <a:p>
                      <a:pPr algn="l" fontAlgn="t"/>
                      <a:r>
                        <a:rPr lang="en-US" sz="1200" b="0" i="0" u="none" strike="noStrike" dirty="0">
                          <a:solidFill>
                            <a:schemeClr val="bg1"/>
                          </a:solidFill>
                          <a:effectLst/>
                          <a:latin typeface="Segoe UI" panose="020B0502040204020203" pitchFamily="34" charset="0"/>
                        </a:rPr>
                        <a:t>I was repeatedly asked by someone to socialize after I indicated I wasn't interested or said no</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36%</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44%</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47%</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43%</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36%</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37%</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41%</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50%</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35%</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48%</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31%</a:t>
                      </a:r>
                    </a:p>
                  </a:txBody>
                  <a:tcPr marL="7620" marR="7620" marT="7620" marB="0" anchor="ctr"/>
                </a:tc>
                <a:extLst>
                  <a:ext uri="{0D108BD9-81ED-4DB2-BD59-A6C34878D82A}">
                    <a16:rowId xmlns:a16="http://schemas.microsoft.com/office/drawing/2014/main" val="312220192"/>
                  </a:ext>
                </a:extLst>
              </a:tr>
              <a:tr h="228600">
                <a:tc>
                  <a:txBody>
                    <a:bodyPr/>
                    <a:lstStyle/>
                    <a:p>
                      <a:pPr algn="l" fontAlgn="t"/>
                      <a:r>
                        <a:rPr lang="en-US" sz="1200" b="0" i="0" u="none" strike="noStrike" dirty="0">
                          <a:solidFill>
                            <a:schemeClr val="bg1"/>
                          </a:solidFill>
                          <a:effectLst/>
                          <a:latin typeface="Segoe UI" panose="020B0502040204020203" pitchFamily="34" charset="0"/>
                        </a:rPr>
                        <a:t>I was asked inappropriate or personal questions by someone I did not know</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33%</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25%</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41%</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36%</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50%</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32%</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36%</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49%</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26%</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27%</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25%</a:t>
                      </a:r>
                    </a:p>
                  </a:txBody>
                  <a:tcPr marL="7620" marR="7620" marT="7620" marB="0" anchor="ctr"/>
                </a:tc>
                <a:extLst>
                  <a:ext uri="{0D108BD9-81ED-4DB2-BD59-A6C34878D82A}">
                    <a16:rowId xmlns:a16="http://schemas.microsoft.com/office/drawing/2014/main" val="2384937020"/>
                  </a:ext>
                </a:extLst>
              </a:tr>
              <a:tr h="228600">
                <a:tc>
                  <a:txBody>
                    <a:bodyPr/>
                    <a:lstStyle/>
                    <a:p>
                      <a:pPr algn="l" fontAlgn="t"/>
                      <a:r>
                        <a:rPr lang="en-US" sz="1200" b="0" i="0" u="none" strike="noStrike" dirty="0">
                          <a:solidFill>
                            <a:schemeClr val="bg1"/>
                          </a:solidFill>
                          <a:effectLst/>
                          <a:latin typeface="Segoe UI" panose="020B0502040204020203" pitchFamily="34" charset="0"/>
                        </a:rPr>
                        <a:t>I was repeatedly contacted through electronic means after I made clear the contact was unwelcome</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32%</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23%</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48%</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35%</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40%</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35%</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30%</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36%</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26%</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32%</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31%</a:t>
                      </a:r>
                    </a:p>
                  </a:txBody>
                  <a:tcPr marL="7620" marR="7620" marT="7620" marB="0" anchor="ctr"/>
                </a:tc>
                <a:extLst>
                  <a:ext uri="{0D108BD9-81ED-4DB2-BD59-A6C34878D82A}">
                    <a16:rowId xmlns:a16="http://schemas.microsoft.com/office/drawing/2014/main" val="202596825"/>
                  </a:ext>
                </a:extLst>
              </a:tr>
              <a:tr h="228600">
                <a:tc>
                  <a:txBody>
                    <a:bodyPr/>
                    <a:lstStyle/>
                    <a:p>
                      <a:pPr algn="l" fontAlgn="t"/>
                      <a:r>
                        <a:rPr lang="en-US" sz="1200" b="0" i="0" u="none" strike="noStrike" dirty="0">
                          <a:solidFill>
                            <a:schemeClr val="bg1"/>
                          </a:solidFill>
                          <a:effectLst/>
                          <a:latin typeface="Segoe UI" panose="020B0502040204020203" pitchFamily="34" charset="0"/>
                        </a:rPr>
                        <a:t>I received offensive, confronting or obscene content</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25%</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25%</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17%</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35%</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28%</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25%</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27%</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27%</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25%</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13%</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24%</a:t>
                      </a:r>
                    </a:p>
                  </a:txBody>
                  <a:tcPr marL="7620" marR="7620" marT="7620" marB="0" anchor="ctr"/>
                </a:tc>
                <a:extLst>
                  <a:ext uri="{0D108BD9-81ED-4DB2-BD59-A6C34878D82A}">
                    <a16:rowId xmlns:a16="http://schemas.microsoft.com/office/drawing/2014/main" val="1570867589"/>
                  </a:ext>
                </a:extLst>
              </a:tr>
              <a:tr h="228600">
                <a:tc>
                  <a:txBody>
                    <a:bodyPr/>
                    <a:lstStyle/>
                    <a:p>
                      <a:pPr algn="l" fontAlgn="t"/>
                      <a:r>
                        <a:rPr lang="en-US" sz="1200" b="0" i="0" u="none" strike="noStrike" dirty="0">
                          <a:solidFill>
                            <a:schemeClr val="bg1"/>
                          </a:solidFill>
                          <a:effectLst/>
                          <a:latin typeface="Segoe UI" panose="020B0502040204020203" pitchFamily="34" charset="0"/>
                        </a:rPr>
                        <a:t>I received persistent unwelcomed efforts to develop a romantic or sexual relationship</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21%</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11%</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36%</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29%</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21%</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27%</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24%</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15%</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21%</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19%</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28%</a:t>
                      </a:r>
                    </a:p>
                  </a:txBody>
                  <a:tcPr marL="7620" marR="7620" marT="7620" marB="0" anchor="ctr">
                    <a:solidFill>
                      <a:srgbClr val="FFB900"/>
                    </a:solidFill>
                  </a:tcPr>
                </a:tc>
                <a:extLst>
                  <a:ext uri="{0D108BD9-81ED-4DB2-BD59-A6C34878D82A}">
                    <a16:rowId xmlns:a16="http://schemas.microsoft.com/office/drawing/2014/main" val="2667041981"/>
                  </a:ext>
                </a:extLst>
              </a:tr>
              <a:tr h="228600">
                <a:tc>
                  <a:txBody>
                    <a:bodyPr/>
                    <a:lstStyle/>
                    <a:p>
                      <a:pPr algn="l" fontAlgn="t"/>
                      <a:r>
                        <a:rPr lang="en-US" sz="1200" b="0" i="0" u="none" strike="noStrike" dirty="0">
                          <a:solidFill>
                            <a:schemeClr val="bg1"/>
                          </a:solidFill>
                          <a:effectLst/>
                          <a:latin typeface="Segoe UI" panose="020B0502040204020203" pitchFamily="34" charset="0"/>
                        </a:rPr>
                        <a:t>I was asked to do something that made me feel uncomfortable</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14%</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8%</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16%</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15%</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31%</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15%</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13%</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12%</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16%</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8%</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15%</a:t>
                      </a:r>
                    </a:p>
                  </a:txBody>
                  <a:tcPr marL="7620" marR="7620" marT="7620" marB="0" anchor="ctr"/>
                </a:tc>
                <a:extLst>
                  <a:ext uri="{0D108BD9-81ED-4DB2-BD59-A6C34878D82A}">
                    <a16:rowId xmlns:a16="http://schemas.microsoft.com/office/drawing/2014/main" val="4215034791"/>
                  </a:ext>
                </a:extLst>
              </a:tr>
              <a:tr h="228600">
                <a:tc>
                  <a:txBody>
                    <a:bodyPr/>
                    <a:lstStyle/>
                    <a:p>
                      <a:pPr algn="l" fontAlgn="t"/>
                      <a:r>
                        <a:rPr lang="en-US" sz="1200" b="0" i="0" u="none" strike="noStrike" dirty="0">
                          <a:solidFill>
                            <a:schemeClr val="bg1"/>
                          </a:solidFill>
                          <a:effectLst/>
                          <a:latin typeface="Segoe UI" panose="020B0502040204020203" pitchFamily="34" charset="0"/>
                        </a:rPr>
                        <a:t>Other types of Unwanted contact</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20%</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17%</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22%</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13%</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26%</a:t>
                      </a:r>
                    </a:p>
                  </a:txBody>
                  <a:tcPr marL="7620" marR="7620" marT="7620" marB="0" anchor="ctr">
                    <a:solidFill>
                      <a:srgbClr val="FFB900"/>
                    </a:solidFill>
                  </a:tcPr>
                </a:tc>
                <a:tc>
                  <a:txBody>
                    <a:bodyPr/>
                    <a:lstStyle/>
                    <a:p>
                      <a:pPr algn="ctr" fontAlgn="ctr"/>
                      <a:r>
                        <a:rPr lang="en-US" sz="1200" b="0" i="0" u="none" strike="noStrike" dirty="0">
                          <a:solidFill>
                            <a:srgbClr val="000000"/>
                          </a:solidFill>
                          <a:effectLst/>
                          <a:latin typeface="Segoe UI" panose="020B0502040204020203" pitchFamily="34" charset="0"/>
                        </a:rPr>
                        <a:t>15%</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13%</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15%</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21%</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23%</a:t>
                      </a:r>
                    </a:p>
                  </a:txBody>
                  <a:tcPr marL="7620" marR="7620" marT="7620" marB="0" anchor="ctr"/>
                </a:tc>
                <a:tc>
                  <a:txBody>
                    <a:bodyPr/>
                    <a:lstStyle/>
                    <a:p>
                      <a:pPr algn="ctr" fontAlgn="ctr"/>
                      <a:r>
                        <a:rPr lang="en-US" sz="1200" b="0" i="0" u="none" strike="noStrike" dirty="0">
                          <a:solidFill>
                            <a:srgbClr val="000000"/>
                          </a:solidFill>
                          <a:effectLst/>
                          <a:latin typeface="Segoe UI" panose="020B0502040204020203" pitchFamily="34" charset="0"/>
                        </a:rPr>
                        <a:t>13%</a:t>
                      </a:r>
                    </a:p>
                  </a:txBody>
                  <a:tcPr marL="7620" marR="7620" marT="7620" marB="0" anchor="ctr"/>
                </a:tc>
                <a:extLst>
                  <a:ext uri="{0D108BD9-81ED-4DB2-BD59-A6C34878D82A}">
                    <a16:rowId xmlns:a16="http://schemas.microsoft.com/office/drawing/2014/main" val="3213761074"/>
                  </a:ext>
                </a:extLst>
              </a:tr>
            </a:tbl>
          </a:graphicData>
        </a:graphic>
      </p:graphicFrame>
      <p:grpSp>
        <p:nvGrpSpPr>
          <p:cNvPr id="45" name="Group 44">
            <a:extLst>
              <a:ext uri="{FF2B5EF4-FFF2-40B4-BE49-F238E27FC236}">
                <a16:creationId xmlns:a16="http://schemas.microsoft.com/office/drawing/2014/main" id="{193C5DE7-656B-43DD-9703-0A149D5EFDC0}"/>
              </a:ext>
              <a:ext uri="{C183D7F6-B498-43B3-948B-1728B52AA6E4}">
                <adec:decorative xmlns:adec="http://schemas.microsoft.com/office/drawing/2017/decorative" val="1"/>
              </a:ext>
            </a:extLst>
          </p:cNvPr>
          <p:cNvGrpSpPr/>
          <p:nvPr/>
        </p:nvGrpSpPr>
        <p:grpSpPr>
          <a:xfrm>
            <a:off x="9031329" y="3492161"/>
            <a:ext cx="2933016" cy="461665"/>
            <a:chOff x="8710269" y="859841"/>
            <a:chExt cx="2963195" cy="461665"/>
          </a:xfrm>
        </p:grpSpPr>
        <p:sp>
          <p:nvSpPr>
            <p:cNvPr id="46" name="TextBox 45">
              <a:extLst>
                <a:ext uri="{FF2B5EF4-FFF2-40B4-BE49-F238E27FC236}">
                  <a16:creationId xmlns:a16="http://schemas.microsoft.com/office/drawing/2014/main" id="{B385ABC9-3F34-4DB5-A0F0-4B2EDCD0CC87}"/>
                </a:ext>
              </a:extLst>
            </p:cNvPr>
            <p:cNvSpPr txBox="1"/>
            <p:nvPr/>
          </p:nvSpPr>
          <p:spPr>
            <a:xfrm>
              <a:off x="8949318" y="859841"/>
              <a:ext cx="2724146" cy="461665"/>
            </a:xfrm>
            <a:prstGeom prst="rect">
              <a:avLst/>
            </a:prstGeom>
            <a:noFill/>
          </p:spPr>
          <p:txBody>
            <a:bodyPr wrap="square" lIns="182880" tIns="146304" rIns="182880" bIns="146304" rtlCol="0">
              <a:spAutoFit/>
            </a:bodyPr>
            <a:lstStyle/>
            <a:p>
              <a:pPr>
                <a:lnSpc>
                  <a:spcPct val="90000"/>
                </a:lnSpc>
              </a:pPr>
              <a:r>
                <a:rPr lang="en-US" sz="1200" dirty="0">
                  <a:solidFill>
                    <a:schemeClr val="bg1"/>
                  </a:solidFill>
                </a:rPr>
                <a:t>Significantly above the global avg. </a:t>
              </a:r>
            </a:p>
          </p:txBody>
        </p:sp>
        <p:sp>
          <p:nvSpPr>
            <p:cNvPr id="50" name="Rectangle 49">
              <a:extLst>
                <a:ext uri="{FF2B5EF4-FFF2-40B4-BE49-F238E27FC236}">
                  <a16:creationId xmlns:a16="http://schemas.microsoft.com/office/drawing/2014/main" id="{7017377E-14B5-476C-BF09-9B4CB0CBCBCF}"/>
                </a:ext>
              </a:extLst>
            </p:cNvPr>
            <p:cNvSpPr/>
            <p:nvPr/>
          </p:nvSpPr>
          <p:spPr bwMode="auto">
            <a:xfrm>
              <a:off x="8710269" y="966587"/>
              <a:ext cx="342900" cy="18428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375442768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1512" y="247773"/>
            <a:ext cx="11889564" cy="917575"/>
          </a:xfrm>
        </p:spPr>
        <p:txBody>
          <a:bodyPr/>
          <a:lstStyle/>
          <a:p>
            <a:r>
              <a:rPr lang="en-US" dirty="0"/>
              <a:t>Study overview</a:t>
            </a:r>
          </a:p>
        </p:txBody>
      </p:sp>
      <p:sp>
        <p:nvSpPr>
          <p:cNvPr id="2" name="Slide Number Placeholder 1"/>
          <p:cNvSpPr>
            <a:spLocks noGrp="1"/>
          </p:cNvSpPr>
          <p:nvPr>
            <p:ph type="sldNum" sz="quarter" idx="4"/>
          </p:nvPr>
        </p:nvSpPr>
        <p:spPr/>
        <p:txBody>
          <a:bodyPr/>
          <a:lstStyle/>
          <a:p>
            <a:fld id="{7EFC24D6-DB8F-6B44-BA5A-9BEC68C15CAA}" type="slidenum">
              <a:rPr lang="en-US" smtClean="0"/>
              <a:pPr/>
              <a:t>3</a:t>
            </a:fld>
            <a:endParaRPr lang="en-US" dirty="0"/>
          </a:p>
        </p:txBody>
      </p:sp>
      <p:sp>
        <p:nvSpPr>
          <p:cNvPr id="3" name="Text Placeholder 2"/>
          <p:cNvSpPr>
            <a:spLocks noGrp="1"/>
          </p:cNvSpPr>
          <p:nvPr>
            <p:ph type="body" sz="quarter" idx="10"/>
          </p:nvPr>
        </p:nvSpPr>
        <p:spPr>
          <a:xfrm>
            <a:off x="2208525" y="1356258"/>
            <a:ext cx="9530916" cy="849463"/>
          </a:xfrm>
          <a:solidFill>
            <a:srgbClr val="000080"/>
          </a:solidFill>
        </p:spPr>
        <p:txBody>
          <a:bodyPr/>
          <a:lstStyle/>
          <a:p>
            <a:pPr marL="0" indent="0">
              <a:buNone/>
            </a:pPr>
            <a:r>
              <a:rPr lang="en-US" sz="1600" dirty="0">
                <a:solidFill>
                  <a:schemeClr val="tx1"/>
                </a:solidFill>
                <a:latin typeface="+mn-lt"/>
              </a:rPr>
              <a:t>The goal of this research is to shine a spotlight on the dark side of online behavior. Monitor risks over time to people’s reputations, privacy, relationships and physical safety online and offline. Results will be used to inform narratives about how to stay safe and secure online.</a:t>
            </a:r>
            <a:endParaRPr lang="en-US" sz="1600" dirty="0">
              <a:gradFill>
                <a:gsLst>
                  <a:gs pos="2917">
                    <a:schemeClr val="tx1"/>
                  </a:gs>
                  <a:gs pos="30000">
                    <a:schemeClr val="tx1"/>
                  </a:gs>
                </a:gsLst>
                <a:lin ang="5400000" scaled="0"/>
              </a:gradFill>
              <a:latin typeface="+mn-lt"/>
            </a:endParaRPr>
          </a:p>
        </p:txBody>
      </p:sp>
      <p:sp>
        <p:nvSpPr>
          <p:cNvPr id="9" name="Rectangle 8"/>
          <p:cNvSpPr/>
          <p:nvPr/>
        </p:nvSpPr>
        <p:spPr bwMode="auto">
          <a:xfrm>
            <a:off x="541725" y="1356260"/>
            <a:ext cx="1595120" cy="914400"/>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Why</a:t>
            </a:r>
          </a:p>
        </p:txBody>
      </p:sp>
      <p:sp>
        <p:nvSpPr>
          <p:cNvPr id="15" name="Rectangle 14"/>
          <p:cNvSpPr/>
          <p:nvPr/>
        </p:nvSpPr>
        <p:spPr bwMode="auto">
          <a:xfrm>
            <a:off x="541725" y="2323588"/>
            <a:ext cx="1595120" cy="947952"/>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Who</a:t>
            </a:r>
          </a:p>
        </p:txBody>
      </p:sp>
      <p:sp>
        <p:nvSpPr>
          <p:cNvPr id="17" name="Text Placeholder 2"/>
          <p:cNvSpPr txBox="1">
            <a:spLocks/>
          </p:cNvSpPr>
          <p:nvPr/>
        </p:nvSpPr>
        <p:spPr>
          <a:xfrm>
            <a:off x="2208525" y="3341268"/>
            <a:ext cx="9530916" cy="849463"/>
          </a:xfrm>
          <a:prstGeom prst="rect">
            <a:avLst/>
          </a:prstGeom>
          <a:solidFill>
            <a:srgbClr val="000080"/>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600">
                <a:gradFill>
                  <a:gsLst>
                    <a:gs pos="2917">
                      <a:schemeClr val="tx1"/>
                    </a:gs>
                    <a:gs pos="30000">
                      <a:schemeClr val="tx1"/>
                    </a:gs>
                  </a:gsLst>
                  <a:lin ang="5400000" scaled="0"/>
                </a:gradFill>
                <a:latin typeface="+mn-lt"/>
              </a:rPr>
              <a:t>22 countries:, Argentina, Belgium, Brazil, Canada, Chile, Colombia, France, Germany, Hungary, India, Ireland, Italy, Malaysia, Mexico, Peru, Russia, Singapore, South Africa, Turkey, Vietnam, United Kingdom, United States</a:t>
            </a:r>
          </a:p>
        </p:txBody>
      </p:sp>
      <p:sp>
        <p:nvSpPr>
          <p:cNvPr id="18" name="Rectangle 17"/>
          <p:cNvSpPr/>
          <p:nvPr/>
        </p:nvSpPr>
        <p:spPr bwMode="auto">
          <a:xfrm>
            <a:off x="541725" y="3331108"/>
            <a:ext cx="1595120" cy="859623"/>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Where</a:t>
            </a:r>
          </a:p>
        </p:txBody>
      </p:sp>
      <p:sp>
        <p:nvSpPr>
          <p:cNvPr id="19" name="Text Placeholder 2"/>
          <p:cNvSpPr txBox="1">
            <a:spLocks/>
          </p:cNvSpPr>
          <p:nvPr/>
        </p:nvSpPr>
        <p:spPr>
          <a:xfrm>
            <a:off x="2208525" y="2323588"/>
            <a:ext cx="9530916" cy="947952"/>
          </a:xfrm>
          <a:prstGeom prst="rect">
            <a:avLst/>
          </a:prstGeom>
          <a:solidFill>
            <a:srgbClr val="000080"/>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solidFill>
                  <a:schemeClr val="tx1"/>
                </a:solidFill>
                <a:latin typeface="+mn-lt"/>
              </a:rPr>
              <a:t>Internet users with quota groups for Adults ages 18-74, Teens ages 13-17</a:t>
            </a:r>
          </a:p>
          <a:p>
            <a:pPr marL="0" indent="0">
              <a:buNone/>
            </a:pPr>
            <a:r>
              <a:rPr lang="en-US" sz="1600" dirty="0">
                <a:solidFill>
                  <a:schemeClr val="tx1"/>
                </a:solidFill>
                <a:latin typeface="+mn-lt"/>
              </a:rPr>
              <a:t>Worldwide total of 11,157 interviews. Sample size of 500 per country (N=250 for each quota group). </a:t>
            </a:r>
          </a:p>
          <a:p>
            <a:pPr marL="0" indent="0">
              <a:buNone/>
            </a:pPr>
            <a:r>
              <a:rPr lang="en-US" sz="1600" dirty="0">
                <a:solidFill>
                  <a:schemeClr val="tx1"/>
                </a:solidFill>
                <a:latin typeface="+mn-lt"/>
              </a:rPr>
              <a:t>Sample was weighted 50% male, 50% female. </a:t>
            </a:r>
            <a:endParaRPr lang="en-US" sz="1600" dirty="0">
              <a:solidFill>
                <a:schemeClr val="tx1"/>
              </a:solidFill>
            </a:endParaRPr>
          </a:p>
        </p:txBody>
      </p:sp>
      <p:sp>
        <p:nvSpPr>
          <p:cNvPr id="20" name="Rectangle 19"/>
          <p:cNvSpPr/>
          <p:nvPr/>
        </p:nvSpPr>
        <p:spPr bwMode="auto">
          <a:xfrm>
            <a:off x="541725" y="4260024"/>
            <a:ext cx="1595120" cy="914400"/>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What</a:t>
            </a:r>
          </a:p>
        </p:txBody>
      </p:sp>
      <p:sp>
        <p:nvSpPr>
          <p:cNvPr id="21" name="Rectangle 20"/>
          <p:cNvSpPr/>
          <p:nvPr/>
        </p:nvSpPr>
        <p:spPr bwMode="auto">
          <a:xfrm>
            <a:off x="541725" y="5253358"/>
            <a:ext cx="1595120" cy="950948"/>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When</a:t>
            </a:r>
          </a:p>
        </p:txBody>
      </p:sp>
      <p:sp>
        <p:nvSpPr>
          <p:cNvPr id="22" name="Text Placeholder 2"/>
          <p:cNvSpPr txBox="1">
            <a:spLocks/>
          </p:cNvSpPr>
          <p:nvPr/>
        </p:nvSpPr>
        <p:spPr>
          <a:xfrm>
            <a:off x="2208525" y="4260024"/>
            <a:ext cx="9530916" cy="914400"/>
          </a:xfrm>
          <a:prstGeom prst="rect">
            <a:avLst/>
          </a:prstGeom>
          <a:solidFill>
            <a:srgbClr val="000080"/>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gradFill>
                  <a:gsLst>
                    <a:gs pos="2917">
                      <a:schemeClr val="tx1"/>
                    </a:gs>
                    <a:gs pos="30000">
                      <a:schemeClr val="tx1"/>
                    </a:gs>
                  </a:gsLst>
                  <a:lin ang="5400000" scaled="0"/>
                </a:gradFill>
                <a:latin typeface="+mn-lt"/>
              </a:rPr>
              <a:t>Web-based survey methodology (CAWI)</a:t>
            </a:r>
          </a:p>
          <a:p>
            <a:pPr marL="0" indent="0">
              <a:buNone/>
            </a:pPr>
            <a:r>
              <a:rPr lang="en-US" sz="1600" dirty="0">
                <a:gradFill>
                  <a:gsLst>
                    <a:gs pos="2917">
                      <a:schemeClr val="tx1"/>
                    </a:gs>
                    <a:gs pos="30000">
                      <a:schemeClr val="tx1"/>
                    </a:gs>
                  </a:gsLst>
                  <a:lin ang="5400000" scaled="0"/>
                </a:gradFill>
                <a:latin typeface="+mn-lt"/>
              </a:rPr>
              <a:t>Average survey length 12 minutes</a:t>
            </a:r>
          </a:p>
          <a:p>
            <a:pPr marL="0" indent="0">
              <a:buNone/>
            </a:pPr>
            <a:r>
              <a:rPr lang="en-US" sz="1600" dirty="0">
                <a:gradFill>
                  <a:gsLst>
                    <a:gs pos="2917">
                      <a:schemeClr val="tx1"/>
                    </a:gs>
                    <a:gs pos="30000">
                      <a:schemeClr val="tx1"/>
                    </a:gs>
                  </a:gsLst>
                  <a:lin ang="5400000" scaled="0"/>
                </a:gradFill>
                <a:latin typeface="+mn-lt"/>
              </a:rPr>
              <a:t>Survey could be taken on a PC or mobile device</a:t>
            </a:r>
          </a:p>
        </p:txBody>
      </p:sp>
      <p:sp>
        <p:nvSpPr>
          <p:cNvPr id="24" name="Text Placeholder 2"/>
          <p:cNvSpPr txBox="1">
            <a:spLocks/>
          </p:cNvSpPr>
          <p:nvPr/>
        </p:nvSpPr>
        <p:spPr>
          <a:xfrm>
            <a:off x="2208525" y="5256354"/>
            <a:ext cx="9530916" cy="947952"/>
          </a:xfrm>
          <a:prstGeom prst="rect">
            <a:avLst/>
          </a:prstGeom>
          <a:solidFill>
            <a:srgbClr val="000080"/>
          </a:solidFill>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it-IT" sz="1600">
                <a:gradFill>
                  <a:gsLst>
                    <a:gs pos="2917">
                      <a:schemeClr val="tx1"/>
                    </a:gs>
                    <a:gs pos="30000">
                      <a:schemeClr val="tx1"/>
                    </a:gs>
                  </a:gsLst>
                  <a:lin ang="5400000" scaled="0"/>
                </a:gradFill>
                <a:latin typeface="+mn-lt"/>
              </a:rPr>
              <a:t>May 4 –  May 31, 2018</a:t>
            </a:r>
          </a:p>
          <a:p>
            <a:pPr marL="0" indent="0">
              <a:buNone/>
            </a:pPr>
            <a:endParaRPr lang="it-IT" sz="1600">
              <a:gradFill>
                <a:gsLst>
                  <a:gs pos="2917">
                    <a:schemeClr val="tx1"/>
                  </a:gs>
                  <a:gs pos="30000">
                    <a:schemeClr val="tx1"/>
                  </a:gs>
                </a:gsLst>
                <a:lin ang="5400000" scaled="0"/>
              </a:gradFill>
              <a:latin typeface="+mn-lt"/>
            </a:endParaRPr>
          </a:p>
          <a:p>
            <a:pPr marL="0" indent="0">
              <a:buNone/>
            </a:pPr>
            <a:endParaRPr lang="it-IT" sz="1600">
              <a:gradFill>
                <a:gsLst>
                  <a:gs pos="2917">
                    <a:schemeClr val="tx1"/>
                  </a:gs>
                  <a:gs pos="30000">
                    <a:schemeClr val="tx1"/>
                  </a:gs>
                </a:gsLst>
                <a:lin ang="5400000" scaled="0"/>
              </a:gradFill>
              <a:latin typeface="+mn-lt"/>
            </a:endParaRPr>
          </a:p>
        </p:txBody>
      </p:sp>
    </p:spTree>
    <p:extLst>
      <p:ext uri="{BB962C8B-B14F-4D97-AF65-F5344CB8AC3E}">
        <p14:creationId xmlns:p14="http://schemas.microsoft.com/office/powerpoint/2010/main" val="3139358360"/>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A001-DC95-4C3A-9C1F-2B6EA707F6A0}"/>
              </a:ext>
            </a:extLst>
          </p:cNvPr>
          <p:cNvSpPr>
            <a:spLocks noGrp="1"/>
          </p:cNvSpPr>
          <p:nvPr>
            <p:ph type="title"/>
          </p:nvPr>
        </p:nvSpPr>
        <p:spPr/>
        <p:txBody>
          <a:bodyPr/>
          <a:lstStyle/>
          <a:p>
            <a:r>
              <a:rPr lang="en-US" dirty="0"/>
              <a:t>Bad information was the most common type of hoaxes, scams &amp; frauds</a:t>
            </a:r>
          </a:p>
        </p:txBody>
      </p:sp>
      <p:sp>
        <p:nvSpPr>
          <p:cNvPr id="3" name="Slide Number Placeholder 2">
            <a:extLst>
              <a:ext uri="{FF2B5EF4-FFF2-40B4-BE49-F238E27FC236}">
                <a16:creationId xmlns:a16="http://schemas.microsoft.com/office/drawing/2014/main" id="{EB002302-1373-4B13-95D1-3F3A88A41A8B}"/>
              </a:ext>
            </a:extLst>
          </p:cNvPr>
          <p:cNvSpPr>
            <a:spLocks noGrp="1"/>
          </p:cNvSpPr>
          <p:nvPr>
            <p:ph type="sldNum" sz="quarter" idx="4"/>
          </p:nvPr>
        </p:nvSpPr>
        <p:spPr/>
        <p:txBody>
          <a:bodyPr/>
          <a:lstStyle/>
          <a:p>
            <a:fld id="{7EFC24D6-DB8F-6B44-BA5A-9BEC68C15CAA}" type="slidenum">
              <a:rPr lang="en-US" smtClean="0"/>
              <a:pPr/>
              <a:t>30</a:t>
            </a:fld>
            <a:endParaRPr lang="en-US" dirty="0"/>
          </a:p>
        </p:txBody>
      </p:sp>
      <p:graphicFrame>
        <p:nvGraphicFramePr>
          <p:cNvPr id="4" name="Table 3">
            <a:extLst>
              <a:ext uri="{FF2B5EF4-FFF2-40B4-BE49-F238E27FC236}">
                <a16:creationId xmlns:a16="http://schemas.microsoft.com/office/drawing/2014/main" id="{C0A2B595-F27F-4417-A92D-6A2EA987C51F}"/>
              </a:ext>
            </a:extLst>
          </p:cNvPr>
          <p:cNvGraphicFramePr>
            <a:graphicFrameLocks noGrp="1"/>
          </p:cNvGraphicFramePr>
          <p:nvPr>
            <p:extLst>
              <p:ext uri="{D42A27DB-BD31-4B8C-83A1-F6EECF244321}">
                <p14:modId xmlns:p14="http://schemas.microsoft.com/office/powerpoint/2010/main" val="2670661309"/>
              </p:ext>
            </p:extLst>
          </p:nvPr>
        </p:nvGraphicFramePr>
        <p:xfrm>
          <a:off x="2764223" y="1052447"/>
          <a:ext cx="7420301" cy="5250180"/>
        </p:xfrm>
        <a:graphic>
          <a:graphicData uri="http://schemas.openxmlformats.org/drawingml/2006/table">
            <a:tbl>
              <a:tblPr firstRow="1" bandRow="1">
                <a:tableStyleId>{74C1A8A3-306A-4EB7-A6B1-4F7E0EB9C5D6}</a:tableStyleId>
              </a:tblPr>
              <a:tblGrid>
                <a:gridCol w="6668657">
                  <a:extLst>
                    <a:ext uri="{9D8B030D-6E8A-4147-A177-3AD203B41FA5}">
                      <a16:colId xmlns:a16="http://schemas.microsoft.com/office/drawing/2014/main" val="2424568670"/>
                    </a:ext>
                  </a:extLst>
                </a:gridCol>
                <a:gridCol w="751644">
                  <a:extLst>
                    <a:ext uri="{9D8B030D-6E8A-4147-A177-3AD203B41FA5}">
                      <a16:colId xmlns:a16="http://schemas.microsoft.com/office/drawing/2014/main" val="3815822789"/>
                    </a:ext>
                  </a:extLst>
                </a:gridCol>
              </a:tblGrid>
              <a:tr h="293258">
                <a:tc>
                  <a:txBody>
                    <a:bodyPr/>
                    <a:lstStyle/>
                    <a:p>
                      <a:r>
                        <a:rPr lang="en-US" dirty="0"/>
                        <a:t>Types of Hoaxes, scams &amp; frauds</a:t>
                      </a:r>
                    </a:p>
                  </a:txBody>
                  <a:tcPr anchor="ctr"/>
                </a:tc>
                <a:tc>
                  <a:txBody>
                    <a:bodyPr/>
                    <a:lstStyle/>
                    <a:p>
                      <a:pPr algn="ctr"/>
                      <a:r>
                        <a:rPr lang="en-US" dirty="0"/>
                        <a:t>%</a:t>
                      </a:r>
                      <a:endParaRPr lang="en-US" b="0" dirty="0"/>
                    </a:p>
                  </a:txBody>
                  <a:tcPr anchor="ctr"/>
                </a:tc>
                <a:extLst>
                  <a:ext uri="{0D108BD9-81ED-4DB2-BD59-A6C34878D82A}">
                    <a16:rowId xmlns:a16="http://schemas.microsoft.com/office/drawing/2014/main" val="2458701010"/>
                  </a:ext>
                </a:extLst>
              </a:tr>
              <a:tr h="365760">
                <a:tc>
                  <a:txBody>
                    <a:bodyPr/>
                    <a:lstStyle/>
                    <a:p>
                      <a:pPr algn="l" fontAlgn="t"/>
                      <a:r>
                        <a:rPr lang="en-US" sz="1600" u="none" strike="noStrike" dirty="0">
                          <a:effectLst/>
                        </a:rPr>
                        <a:t>Fake news</a:t>
                      </a:r>
                      <a:endParaRPr lang="en-US" sz="1600" b="0" i="0" u="none" strike="noStrike" dirty="0">
                        <a:solidFill>
                          <a:srgbClr val="000000"/>
                        </a:solidFill>
                        <a:effectLst/>
                        <a:latin typeface="+mn-lt"/>
                      </a:endParaRPr>
                    </a:p>
                  </a:txBody>
                  <a:tcPr marL="7620" marR="7620" marT="7620" marB="0" anchor="ctr"/>
                </a:tc>
                <a:tc>
                  <a:txBody>
                    <a:bodyPr/>
                    <a:lstStyle/>
                    <a:p>
                      <a:pPr algn="ctr" fontAlgn="t"/>
                      <a:r>
                        <a:rPr lang="en-US" sz="1800" u="none" strike="noStrike" dirty="0">
                          <a:effectLst/>
                        </a:rPr>
                        <a:t>57</a:t>
                      </a:r>
                      <a:endParaRPr lang="en-US" sz="18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791208905"/>
                  </a:ext>
                </a:extLst>
              </a:tr>
              <a:tr h="365760">
                <a:tc>
                  <a:txBody>
                    <a:bodyPr/>
                    <a:lstStyle/>
                    <a:p>
                      <a:pPr algn="l" fontAlgn="t"/>
                      <a:r>
                        <a:rPr lang="en-US" sz="1600" u="none" strike="noStrike" dirty="0">
                          <a:effectLst/>
                        </a:rPr>
                        <a:t>Internet hoaxes</a:t>
                      </a:r>
                      <a:endParaRPr lang="en-US" sz="1600" b="0" i="0" u="none" strike="noStrike" dirty="0">
                        <a:solidFill>
                          <a:srgbClr val="000000"/>
                        </a:solidFill>
                        <a:effectLst/>
                        <a:latin typeface="+mn-lt"/>
                      </a:endParaRPr>
                    </a:p>
                  </a:txBody>
                  <a:tcPr marL="7620" marR="7620" marT="7620" marB="0" anchor="ctr"/>
                </a:tc>
                <a:tc>
                  <a:txBody>
                    <a:bodyPr/>
                    <a:lstStyle/>
                    <a:p>
                      <a:pPr algn="ctr" fontAlgn="t"/>
                      <a:r>
                        <a:rPr lang="en-US" sz="1800" u="none" strike="noStrike" dirty="0">
                          <a:effectLst/>
                        </a:rPr>
                        <a:t>50</a:t>
                      </a:r>
                      <a:endParaRPr lang="en-US" sz="18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010965446"/>
                  </a:ext>
                </a:extLst>
              </a:tr>
              <a:tr h="365760">
                <a:tc>
                  <a:txBody>
                    <a:bodyPr/>
                    <a:lstStyle/>
                    <a:p>
                      <a:pPr algn="l" fontAlgn="t"/>
                      <a:r>
                        <a:rPr lang="en-US" sz="1600" u="none" strike="noStrike" dirty="0">
                          <a:effectLst/>
                        </a:rPr>
                        <a:t>Fake anti-virus scam</a:t>
                      </a:r>
                      <a:endParaRPr lang="en-US" sz="1600" b="0" i="0" u="none" strike="noStrike" dirty="0">
                        <a:solidFill>
                          <a:srgbClr val="000000"/>
                        </a:solidFill>
                        <a:effectLst/>
                        <a:latin typeface="+mn-lt"/>
                      </a:endParaRPr>
                    </a:p>
                  </a:txBody>
                  <a:tcPr marL="7620" marR="7620" marT="7620" marB="0" anchor="ctr"/>
                </a:tc>
                <a:tc>
                  <a:txBody>
                    <a:bodyPr/>
                    <a:lstStyle/>
                    <a:p>
                      <a:pPr algn="ctr" fontAlgn="t"/>
                      <a:r>
                        <a:rPr lang="en-US" sz="1800" u="none" strike="noStrike" dirty="0">
                          <a:effectLst/>
                        </a:rPr>
                        <a:t>35</a:t>
                      </a:r>
                      <a:endParaRPr lang="en-US" sz="18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000124058"/>
                  </a:ext>
                </a:extLst>
              </a:tr>
              <a:tr h="365760">
                <a:tc>
                  <a:txBody>
                    <a:bodyPr/>
                    <a:lstStyle/>
                    <a:p>
                      <a:pPr algn="l" fontAlgn="t"/>
                      <a:r>
                        <a:rPr lang="en-US" sz="1600" u="none" strike="noStrike" dirty="0">
                          <a:effectLst/>
                        </a:rPr>
                        <a:t>Phishing/Spoofing</a:t>
                      </a:r>
                      <a:endParaRPr lang="en-US" sz="1600" b="0" i="0" u="none" strike="noStrike" dirty="0">
                        <a:solidFill>
                          <a:srgbClr val="000000"/>
                        </a:solidFill>
                        <a:effectLst/>
                        <a:latin typeface="+mn-lt"/>
                      </a:endParaRPr>
                    </a:p>
                  </a:txBody>
                  <a:tcPr marL="7620" marR="7620" marT="7620" marB="0" anchor="ctr"/>
                </a:tc>
                <a:tc>
                  <a:txBody>
                    <a:bodyPr/>
                    <a:lstStyle/>
                    <a:p>
                      <a:pPr algn="ctr" fontAlgn="t"/>
                      <a:r>
                        <a:rPr lang="en-US" sz="1800" u="none" strike="noStrike" dirty="0">
                          <a:effectLst/>
                        </a:rPr>
                        <a:t>29</a:t>
                      </a:r>
                      <a:endParaRPr lang="en-US" sz="18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3031535292"/>
                  </a:ext>
                </a:extLst>
              </a:tr>
              <a:tr h="365760">
                <a:tc>
                  <a:txBody>
                    <a:bodyPr/>
                    <a:lstStyle/>
                    <a:p>
                      <a:pPr algn="l" fontAlgn="t"/>
                      <a:r>
                        <a:rPr lang="en-US" sz="1600" u="none" strike="noStrike" dirty="0">
                          <a:effectLst/>
                        </a:rPr>
                        <a:t>Other types of hoaxes, scams and frauds</a:t>
                      </a:r>
                      <a:endParaRPr lang="en-US" sz="1600" b="0" i="0" u="none" strike="noStrike" dirty="0">
                        <a:solidFill>
                          <a:srgbClr val="000000"/>
                        </a:solidFill>
                        <a:effectLst/>
                        <a:latin typeface="+mn-lt"/>
                      </a:endParaRPr>
                    </a:p>
                  </a:txBody>
                  <a:tcPr marL="7620" marR="7620" marT="7620" marB="0" anchor="ctr"/>
                </a:tc>
                <a:tc>
                  <a:txBody>
                    <a:bodyPr/>
                    <a:lstStyle/>
                    <a:p>
                      <a:pPr algn="ctr" fontAlgn="t"/>
                      <a:r>
                        <a:rPr lang="en-US" sz="1800" u="none" strike="noStrike" dirty="0">
                          <a:effectLst/>
                        </a:rPr>
                        <a:t>26</a:t>
                      </a:r>
                      <a:endParaRPr lang="en-US" sz="18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3502868345"/>
                  </a:ext>
                </a:extLst>
              </a:tr>
              <a:tr h="365760">
                <a:tc>
                  <a:txBody>
                    <a:bodyPr/>
                    <a:lstStyle/>
                    <a:p>
                      <a:pPr algn="l" fontAlgn="t"/>
                      <a:r>
                        <a:rPr lang="en-US" sz="1600" u="none" strike="noStrike" dirty="0">
                          <a:effectLst/>
                        </a:rPr>
                        <a:t>Internet auction/shopping fraud</a:t>
                      </a:r>
                      <a:endParaRPr lang="en-US" sz="1600" b="0" i="0" u="none" strike="noStrike" dirty="0">
                        <a:solidFill>
                          <a:srgbClr val="000000"/>
                        </a:solidFill>
                        <a:effectLst/>
                        <a:latin typeface="+mn-lt"/>
                      </a:endParaRPr>
                    </a:p>
                  </a:txBody>
                  <a:tcPr marL="7620" marR="7620" marT="7620" marB="0" anchor="ctr"/>
                </a:tc>
                <a:tc>
                  <a:txBody>
                    <a:bodyPr/>
                    <a:lstStyle/>
                    <a:p>
                      <a:pPr algn="ctr" fontAlgn="t"/>
                      <a:r>
                        <a:rPr lang="en-US" sz="1800" u="none" strike="noStrike" dirty="0">
                          <a:effectLst/>
                        </a:rPr>
                        <a:t>26</a:t>
                      </a:r>
                      <a:endParaRPr lang="en-US" sz="18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604694341"/>
                  </a:ext>
                </a:extLst>
              </a:tr>
              <a:tr h="365760">
                <a:tc>
                  <a:txBody>
                    <a:bodyPr/>
                    <a:lstStyle/>
                    <a:p>
                      <a:pPr algn="l" fontAlgn="t"/>
                      <a:r>
                        <a:rPr lang="en-US" sz="1600" u="none" strike="noStrike" dirty="0">
                          <a:effectLst/>
                        </a:rPr>
                        <a:t>Someone illegally accessed my accounts to collect personal information or impersonate me</a:t>
                      </a:r>
                      <a:endParaRPr lang="en-US" sz="1600" b="0" i="0" u="none" strike="noStrike" dirty="0">
                        <a:solidFill>
                          <a:srgbClr val="000000"/>
                        </a:solidFill>
                        <a:effectLst/>
                        <a:latin typeface="+mn-lt"/>
                      </a:endParaRPr>
                    </a:p>
                  </a:txBody>
                  <a:tcPr marL="7620" marR="7620" marT="7620" marB="0" anchor="ctr"/>
                </a:tc>
                <a:tc>
                  <a:txBody>
                    <a:bodyPr/>
                    <a:lstStyle/>
                    <a:p>
                      <a:pPr algn="ctr" fontAlgn="t"/>
                      <a:r>
                        <a:rPr lang="en-US" sz="1800" u="none" strike="noStrike" dirty="0">
                          <a:effectLst/>
                        </a:rPr>
                        <a:t>21</a:t>
                      </a:r>
                      <a:endParaRPr lang="en-US" sz="18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62691827"/>
                  </a:ext>
                </a:extLst>
              </a:tr>
              <a:tr h="365760">
                <a:tc>
                  <a:txBody>
                    <a:bodyPr/>
                    <a:lstStyle/>
                    <a:p>
                      <a:pPr algn="l" fontAlgn="t"/>
                      <a:r>
                        <a:rPr lang="en-US" sz="1600" u="none" strike="noStrike" dirty="0">
                          <a:effectLst/>
                        </a:rPr>
                        <a:t>Advanced fee fraud</a:t>
                      </a:r>
                      <a:endParaRPr lang="en-US" sz="1600" b="0" i="0" u="none" strike="noStrike" dirty="0">
                        <a:solidFill>
                          <a:srgbClr val="000000"/>
                        </a:solidFill>
                        <a:effectLst/>
                        <a:latin typeface="+mn-lt"/>
                      </a:endParaRPr>
                    </a:p>
                  </a:txBody>
                  <a:tcPr marL="7620" marR="7620" marT="7620" marB="0" anchor="ctr"/>
                </a:tc>
                <a:tc>
                  <a:txBody>
                    <a:bodyPr/>
                    <a:lstStyle/>
                    <a:p>
                      <a:pPr algn="ctr" fontAlgn="t"/>
                      <a:r>
                        <a:rPr lang="en-US" sz="1800" u="none" strike="noStrike" dirty="0">
                          <a:effectLst/>
                        </a:rPr>
                        <a:t>18</a:t>
                      </a:r>
                      <a:endParaRPr lang="en-US" sz="18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65983741"/>
                  </a:ext>
                </a:extLst>
              </a:tr>
              <a:tr h="365760">
                <a:tc>
                  <a:txBody>
                    <a:bodyPr/>
                    <a:lstStyle/>
                    <a:p>
                      <a:pPr algn="l" fontAlgn="t"/>
                      <a:r>
                        <a:rPr lang="en-US" sz="1600" u="none" strike="noStrike" dirty="0">
                          <a:effectLst/>
                        </a:rPr>
                        <a:t>Someone contacted me posing as a debt collector</a:t>
                      </a:r>
                      <a:endParaRPr lang="en-US" sz="1600" b="0" i="0" u="none" strike="noStrike" dirty="0">
                        <a:solidFill>
                          <a:srgbClr val="000000"/>
                        </a:solidFill>
                        <a:effectLst/>
                        <a:latin typeface="+mn-lt"/>
                      </a:endParaRPr>
                    </a:p>
                  </a:txBody>
                  <a:tcPr marL="7620" marR="7620" marT="7620" marB="0" anchor="ctr"/>
                </a:tc>
                <a:tc>
                  <a:txBody>
                    <a:bodyPr/>
                    <a:lstStyle/>
                    <a:p>
                      <a:pPr algn="ctr" fontAlgn="t"/>
                      <a:r>
                        <a:rPr lang="en-US" sz="1800" u="none" strike="noStrike" dirty="0">
                          <a:effectLst/>
                        </a:rPr>
                        <a:t>15</a:t>
                      </a:r>
                      <a:endParaRPr lang="en-US" sz="18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321092890"/>
                  </a:ext>
                </a:extLst>
              </a:tr>
              <a:tr h="365760">
                <a:tc>
                  <a:txBody>
                    <a:bodyPr/>
                    <a:lstStyle/>
                    <a:p>
                      <a:pPr algn="l" fontAlgn="t"/>
                      <a:r>
                        <a:rPr lang="en-US" sz="1600" u="none" strike="noStrike" dirty="0">
                          <a:effectLst/>
                        </a:rPr>
                        <a:t>Someone contacted me posing as a government official</a:t>
                      </a:r>
                      <a:endParaRPr lang="en-US" sz="1600" b="0" i="0" u="none" strike="noStrike" dirty="0">
                        <a:solidFill>
                          <a:srgbClr val="000000"/>
                        </a:solidFill>
                        <a:effectLst/>
                        <a:latin typeface="+mn-lt"/>
                      </a:endParaRPr>
                    </a:p>
                  </a:txBody>
                  <a:tcPr marL="7620" marR="7620" marT="7620" marB="0" anchor="ctr"/>
                </a:tc>
                <a:tc>
                  <a:txBody>
                    <a:bodyPr/>
                    <a:lstStyle/>
                    <a:p>
                      <a:pPr algn="ctr" fontAlgn="t"/>
                      <a:r>
                        <a:rPr lang="en-US" sz="1800" u="none" strike="noStrike" dirty="0">
                          <a:effectLst/>
                        </a:rPr>
                        <a:t>14</a:t>
                      </a:r>
                      <a:endParaRPr lang="en-US" sz="18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33097400"/>
                  </a:ext>
                </a:extLst>
              </a:tr>
              <a:tr h="365760">
                <a:tc>
                  <a:txBody>
                    <a:bodyPr/>
                    <a:lstStyle/>
                    <a:p>
                      <a:pPr algn="l" fontAlgn="t"/>
                      <a:r>
                        <a:rPr lang="en-US" sz="1600" u="none" strike="noStrike" dirty="0">
                          <a:effectLst/>
                        </a:rPr>
                        <a:t>Identity Theft</a:t>
                      </a:r>
                      <a:endParaRPr lang="en-US" sz="1600" b="0" i="0" u="none" strike="noStrike" dirty="0">
                        <a:solidFill>
                          <a:srgbClr val="000000"/>
                        </a:solidFill>
                        <a:effectLst/>
                        <a:latin typeface="+mn-lt"/>
                      </a:endParaRPr>
                    </a:p>
                  </a:txBody>
                  <a:tcPr marL="7620" marR="7620" marT="7620" marB="0" anchor="ctr"/>
                </a:tc>
                <a:tc>
                  <a:txBody>
                    <a:bodyPr/>
                    <a:lstStyle/>
                    <a:p>
                      <a:pPr algn="ctr" fontAlgn="t"/>
                      <a:r>
                        <a:rPr lang="en-US" sz="1800" u="none" strike="noStrike" dirty="0">
                          <a:effectLst/>
                        </a:rPr>
                        <a:t>11</a:t>
                      </a:r>
                      <a:endParaRPr lang="en-US" sz="18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1524750378"/>
                  </a:ext>
                </a:extLst>
              </a:tr>
              <a:tr h="365760">
                <a:tc>
                  <a:txBody>
                    <a:bodyPr/>
                    <a:lstStyle/>
                    <a:p>
                      <a:pPr algn="l" fontAlgn="t"/>
                      <a:r>
                        <a:rPr lang="en-US" sz="1600" u="none" strike="noStrike" dirty="0">
                          <a:effectLst/>
                        </a:rPr>
                        <a:t>I was subject to an online dating scam</a:t>
                      </a:r>
                      <a:endParaRPr lang="en-US" sz="1600" b="0" i="0" u="none" strike="noStrike" dirty="0">
                        <a:solidFill>
                          <a:srgbClr val="000000"/>
                        </a:solidFill>
                        <a:effectLst/>
                        <a:latin typeface="+mn-lt"/>
                      </a:endParaRPr>
                    </a:p>
                  </a:txBody>
                  <a:tcPr marL="7620" marR="7620" marT="7620" marB="0" anchor="ctr"/>
                </a:tc>
                <a:tc>
                  <a:txBody>
                    <a:bodyPr/>
                    <a:lstStyle/>
                    <a:p>
                      <a:pPr algn="ctr" fontAlgn="t"/>
                      <a:r>
                        <a:rPr lang="en-US" sz="1800" u="none" strike="noStrike" dirty="0">
                          <a:effectLst/>
                        </a:rPr>
                        <a:t>10</a:t>
                      </a:r>
                      <a:endParaRPr lang="en-US" sz="18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3753608002"/>
                  </a:ext>
                </a:extLst>
              </a:tr>
              <a:tr h="365760">
                <a:tc>
                  <a:txBody>
                    <a:bodyPr/>
                    <a:lstStyle/>
                    <a:p>
                      <a:pPr algn="l" fontAlgn="t"/>
                      <a:r>
                        <a:rPr lang="en-US" sz="1600" u="none" strike="noStrike" dirty="0">
                          <a:effectLst/>
                        </a:rPr>
                        <a:t>Ransomware</a:t>
                      </a:r>
                      <a:endParaRPr lang="en-US" sz="1600" b="0" i="0" u="none" strike="noStrike" dirty="0">
                        <a:solidFill>
                          <a:srgbClr val="000000"/>
                        </a:solidFill>
                        <a:effectLst/>
                        <a:latin typeface="+mn-lt"/>
                      </a:endParaRPr>
                    </a:p>
                  </a:txBody>
                  <a:tcPr marL="7620" marR="7620" marT="7620" marB="0" anchor="ctr"/>
                </a:tc>
                <a:tc>
                  <a:txBody>
                    <a:bodyPr/>
                    <a:lstStyle/>
                    <a:p>
                      <a:pPr algn="ctr" fontAlgn="t"/>
                      <a:r>
                        <a:rPr lang="en-US" sz="1800" u="none" strike="noStrike" dirty="0">
                          <a:effectLst/>
                        </a:rPr>
                        <a:t>9</a:t>
                      </a:r>
                      <a:endParaRPr lang="en-US" sz="18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val="2031118996"/>
                  </a:ext>
                </a:extLst>
              </a:tr>
            </a:tbl>
          </a:graphicData>
        </a:graphic>
      </p:graphicFrame>
      <p:sp>
        <p:nvSpPr>
          <p:cNvPr id="7" name="Rectangle 6">
            <a:extLst>
              <a:ext uri="{FF2B5EF4-FFF2-40B4-BE49-F238E27FC236}">
                <a16:creationId xmlns:a16="http://schemas.microsoft.com/office/drawing/2014/main" id="{7D457DE9-781B-4B11-98C0-22369FD36C37}"/>
              </a:ext>
              <a:ext uri="{C183D7F6-B498-43B3-948B-1728B52AA6E4}">
                <adec:decorative xmlns:adec="http://schemas.microsoft.com/office/drawing/2017/decorative" val="1"/>
              </a:ext>
            </a:extLst>
          </p:cNvPr>
          <p:cNvSpPr>
            <a:spLocks noChangeAspect="1"/>
          </p:cNvSpPr>
          <p:nvPr/>
        </p:nvSpPr>
        <p:spPr bwMode="auto">
          <a:xfrm>
            <a:off x="541902" y="1313704"/>
            <a:ext cx="1828800" cy="1828800"/>
          </a:xfrm>
          <a:prstGeom prst="rect">
            <a:avLst/>
          </a:prstGeom>
          <a:blipFill>
            <a:blip r:embed="rId2"/>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8" name="TextBox 7">
            <a:extLst>
              <a:ext uri="{FF2B5EF4-FFF2-40B4-BE49-F238E27FC236}">
                <a16:creationId xmlns:a16="http://schemas.microsoft.com/office/drawing/2014/main" id="{C4C7EB32-264D-4561-B665-8051BB835E9D}"/>
              </a:ext>
            </a:extLst>
          </p:cNvPr>
          <p:cNvSpPr txBox="1"/>
          <p:nvPr/>
        </p:nvSpPr>
        <p:spPr>
          <a:xfrm>
            <a:off x="-20095" y="6646400"/>
            <a:ext cx="10920297"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Q2.02. You mentioned that you had experienced Hoaxes, scams or frauds online in the past. Please choose which of the following TYPES of Hoaxes, scams or, frauds you have ever experienced.</a:t>
            </a:r>
          </a:p>
        </p:txBody>
      </p:sp>
      <p:sp>
        <p:nvSpPr>
          <p:cNvPr id="10" name="Speech Bubble: Rectangle with Corners Rounded 9">
            <a:extLst>
              <a:ext uri="{FF2B5EF4-FFF2-40B4-BE49-F238E27FC236}">
                <a16:creationId xmlns:a16="http://schemas.microsoft.com/office/drawing/2014/main" id="{4BE3D313-39BE-4C9D-8F35-660FA20092EC}"/>
              </a:ext>
            </a:extLst>
          </p:cNvPr>
          <p:cNvSpPr/>
          <p:nvPr/>
        </p:nvSpPr>
        <p:spPr bwMode="auto">
          <a:xfrm>
            <a:off x="10472014" y="1313704"/>
            <a:ext cx="1782893" cy="813197"/>
          </a:xfrm>
          <a:prstGeom prst="wedgeRoundRectCallout">
            <a:avLst>
              <a:gd name="adj1" fmla="val -59844"/>
              <a:gd name="adj2" fmla="val 10567"/>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68% involved false or misleading information</a:t>
            </a:r>
          </a:p>
        </p:txBody>
      </p:sp>
      <p:sp>
        <p:nvSpPr>
          <p:cNvPr id="9" name="TextBox 8">
            <a:extLst>
              <a:ext uri="{FF2B5EF4-FFF2-40B4-BE49-F238E27FC236}">
                <a16:creationId xmlns:a16="http://schemas.microsoft.com/office/drawing/2014/main" id="{59525417-911C-4FFB-9C0A-897578A43F65}"/>
              </a:ext>
            </a:extLst>
          </p:cNvPr>
          <p:cNvSpPr txBox="1"/>
          <p:nvPr/>
        </p:nvSpPr>
        <p:spPr>
          <a:xfrm>
            <a:off x="7300486" y="6217221"/>
            <a:ext cx="2972383" cy="572464"/>
          </a:xfrm>
          <a:prstGeom prst="rect">
            <a:avLst/>
          </a:prstGeom>
          <a:noFill/>
        </p:spPr>
        <p:txBody>
          <a:bodyPr wrap="square" lIns="182880" tIns="146304" rIns="182880" bIns="146304" rtlCol="0">
            <a:spAutoFit/>
          </a:bodyPr>
          <a:lstStyle/>
          <a:p>
            <a:pPr>
              <a:lnSpc>
                <a:spcPct val="90000"/>
              </a:lnSpc>
            </a:pPr>
            <a:r>
              <a:rPr lang="en-US" sz="2000" dirty="0">
                <a:solidFill>
                  <a:schemeClr val="bg1">
                    <a:lumMod val="50000"/>
                    <a:lumOff val="50000"/>
                  </a:schemeClr>
                </a:solidFill>
              </a:rPr>
              <a:t>Average number = 3.3</a:t>
            </a:r>
          </a:p>
        </p:txBody>
      </p:sp>
      <p:sp>
        <p:nvSpPr>
          <p:cNvPr id="11" name="Right Brace 10">
            <a:extLst>
              <a:ext uri="{FF2B5EF4-FFF2-40B4-BE49-F238E27FC236}">
                <a16:creationId xmlns:a16="http://schemas.microsoft.com/office/drawing/2014/main" id="{BCD87585-46C3-4848-83D1-8025B0A4FE06}"/>
              </a:ext>
              <a:ext uri="{C183D7F6-B498-43B3-948B-1728B52AA6E4}">
                <adec:decorative xmlns:adec="http://schemas.microsoft.com/office/drawing/2017/decorative" val="1"/>
              </a:ext>
            </a:extLst>
          </p:cNvPr>
          <p:cNvSpPr/>
          <p:nvPr/>
        </p:nvSpPr>
        <p:spPr>
          <a:xfrm>
            <a:off x="10060363" y="1556622"/>
            <a:ext cx="179947" cy="465399"/>
          </a:xfrm>
          <a:prstGeom prst="rightBrac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690982094"/>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A001-DC95-4C3A-9C1F-2B6EA707F6A0}"/>
              </a:ext>
            </a:extLst>
          </p:cNvPr>
          <p:cNvSpPr>
            <a:spLocks noGrp="1"/>
          </p:cNvSpPr>
          <p:nvPr>
            <p:ph type="title"/>
          </p:nvPr>
        </p:nvSpPr>
        <p:spPr/>
        <p:txBody>
          <a:bodyPr/>
          <a:lstStyle/>
          <a:p>
            <a:r>
              <a:rPr lang="en-US" dirty="0"/>
              <a:t>Profile of hoaxes, scams &amp; frauds</a:t>
            </a:r>
          </a:p>
        </p:txBody>
      </p:sp>
      <p:sp>
        <p:nvSpPr>
          <p:cNvPr id="3" name="Slide Number Placeholder 2">
            <a:extLst>
              <a:ext uri="{FF2B5EF4-FFF2-40B4-BE49-F238E27FC236}">
                <a16:creationId xmlns:a16="http://schemas.microsoft.com/office/drawing/2014/main" id="{EB002302-1373-4B13-95D1-3F3A88A41A8B}"/>
              </a:ext>
            </a:extLst>
          </p:cNvPr>
          <p:cNvSpPr>
            <a:spLocks noGrp="1"/>
          </p:cNvSpPr>
          <p:nvPr>
            <p:ph type="sldNum" sz="quarter" idx="4"/>
          </p:nvPr>
        </p:nvSpPr>
        <p:spPr/>
        <p:txBody>
          <a:bodyPr/>
          <a:lstStyle/>
          <a:p>
            <a:fld id="{7EFC24D6-DB8F-6B44-BA5A-9BEC68C15CAA}" type="slidenum">
              <a:rPr lang="en-US" smtClean="0"/>
              <a:pPr/>
              <a:t>31</a:t>
            </a:fld>
            <a:endParaRPr lang="en-US" dirty="0"/>
          </a:p>
        </p:txBody>
      </p:sp>
      <p:graphicFrame>
        <p:nvGraphicFramePr>
          <p:cNvPr id="17" name="Chart 16" descr="36% had moderate to severe pain">
            <a:extLst>
              <a:ext uri="{FF2B5EF4-FFF2-40B4-BE49-F238E27FC236}">
                <a16:creationId xmlns:a16="http://schemas.microsoft.com/office/drawing/2014/main" id="{CDD4AC8B-3628-4FFE-BDCE-1EAC8F8B10B6}"/>
              </a:ext>
            </a:extLst>
          </p:cNvPr>
          <p:cNvGraphicFramePr/>
          <p:nvPr>
            <p:extLst>
              <p:ext uri="{D42A27DB-BD31-4B8C-83A1-F6EECF244321}">
                <p14:modId xmlns:p14="http://schemas.microsoft.com/office/powerpoint/2010/main" val="2244816136"/>
              </p:ext>
            </p:extLst>
          </p:nvPr>
        </p:nvGraphicFramePr>
        <p:xfrm>
          <a:off x="464193" y="1009040"/>
          <a:ext cx="566928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descr="73% considered hoaxes, scams and frauds a big problem.">
            <a:extLst>
              <a:ext uri="{FF2B5EF4-FFF2-40B4-BE49-F238E27FC236}">
                <a16:creationId xmlns:a16="http://schemas.microsoft.com/office/drawing/2014/main" id="{CAE024E7-34A6-4116-9D2A-FB423F31112F}"/>
              </a:ext>
            </a:extLst>
          </p:cNvPr>
          <p:cNvGraphicFramePr/>
          <p:nvPr>
            <p:extLst>
              <p:ext uri="{D42A27DB-BD31-4B8C-83A1-F6EECF244321}">
                <p14:modId xmlns:p14="http://schemas.microsoft.com/office/powerpoint/2010/main" val="2924810661"/>
              </p:ext>
            </p:extLst>
          </p:nvPr>
        </p:nvGraphicFramePr>
        <p:xfrm>
          <a:off x="6259965" y="1009040"/>
          <a:ext cx="566928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 9">
            <a:extLst>
              <a:ext uri="{FF2B5EF4-FFF2-40B4-BE49-F238E27FC236}">
                <a16:creationId xmlns:a16="http://schemas.microsoft.com/office/drawing/2014/main" id="{B0931E5F-1C9B-4AD3-B2FE-1EDDBBA1E5B7}"/>
              </a:ext>
              <a:ext uri="{C183D7F6-B498-43B3-948B-1728B52AA6E4}">
                <adec:decorative xmlns:adec="http://schemas.microsoft.com/office/drawing/2017/decorative" val="1"/>
              </a:ext>
            </a:extLst>
          </p:cNvPr>
          <p:cNvSpPr/>
          <p:nvPr/>
        </p:nvSpPr>
        <p:spPr bwMode="auto">
          <a:xfrm>
            <a:off x="8500906" y="2817235"/>
            <a:ext cx="1135464" cy="525516"/>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2" name="Chart 11" descr="Targets were mostly identified by age and economic status for hoaxes.">
            <a:extLst>
              <a:ext uri="{FF2B5EF4-FFF2-40B4-BE49-F238E27FC236}">
                <a16:creationId xmlns:a16="http://schemas.microsoft.com/office/drawing/2014/main" id="{AA0EDD4C-3D0C-4F5C-86D2-AB3333819B98}"/>
              </a:ext>
            </a:extLst>
          </p:cNvPr>
          <p:cNvGraphicFramePr/>
          <p:nvPr>
            <p:extLst>
              <p:ext uri="{D42A27DB-BD31-4B8C-83A1-F6EECF244321}">
                <p14:modId xmlns:p14="http://schemas.microsoft.com/office/powerpoint/2010/main" val="4206230086"/>
              </p:ext>
            </p:extLst>
          </p:nvPr>
        </p:nvGraphicFramePr>
        <p:xfrm>
          <a:off x="6259965" y="3819166"/>
          <a:ext cx="566928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descr="Anger was almost twice as high as the second ranked emotion of emotion related to hoaxes.">
            <a:extLst>
              <a:ext uri="{FF2B5EF4-FFF2-40B4-BE49-F238E27FC236}">
                <a16:creationId xmlns:a16="http://schemas.microsoft.com/office/drawing/2014/main" id="{A3715FBF-367F-4CEB-9266-5D9492F02B66}"/>
              </a:ext>
            </a:extLst>
          </p:cNvPr>
          <p:cNvGraphicFramePr/>
          <p:nvPr>
            <p:extLst>
              <p:ext uri="{D42A27DB-BD31-4B8C-83A1-F6EECF244321}">
                <p14:modId xmlns:p14="http://schemas.microsoft.com/office/powerpoint/2010/main" val="362387240"/>
              </p:ext>
            </p:extLst>
          </p:nvPr>
        </p:nvGraphicFramePr>
        <p:xfrm>
          <a:off x="464193" y="3819166"/>
          <a:ext cx="566928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5595644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A001-DC95-4C3A-9C1F-2B6EA707F6A0}"/>
              </a:ext>
            </a:extLst>
          </p:cNvPr>
          <p:cNvSpPr>
            <a:spLocks noGrp="1"/>
          </p:cNvSpPr>
          <p:nvPr>
            <p:ph type="title"/>
          </p:nvPr>
        </p:nvSpPr>
        <p:spPr/>
        <p:txBody>
          <a:bodyPr/>
          <a:lstStyle/>
          <a:p>
            <a:r>
              <a:rPr lang="en-US" dirty="0"/>
              <a:t>Fake news was higher among teens vs. adults</a:t>
            </a:r>
            <a:br>
              <a:rPr lang="en-US" dirty="0"/>
            </a:br>
            <a:r>
              <a:rPr lang="en-US" sz="2000" dirty="0"/>
              <a:t>Males reported greater exposure to hoaxes, scams &amp; frauds than females </a:t>
            </a:r>
            <a:endParaRPr lang="en-US" dirty="0"/>
          </a:p>
        </p:txBody>
      </p:sp>
      <p:sp>
        <p:nvSpPr>
          <p:cNvPr id="3" name="Slide Number Placeholder 2">
            <a:extLst>
              <a:ext uri="{FF2B5EF4-FFF2-40B4-BE49-F238E27FC236}">
                <a16:creationId xmlns:a16="http://schemas.microsoft.com/office/drawing/2014/main" id="{EB002302-1373-4B13-95D1-3F3A88A41A8B}"/>
              </a:ext>
            </a:extLst>
          </p:cNvPr>
          <p:cNvSpPr>
            <a:spLocks noGrp="1"/>
          </p:cNvSpPr>
          <p:nvPr>
            <p:ph type="sldNum" sz="quarter" idx="4"/>
          </p:nvPr>
        </p:nvSpPr>
        <p:spPr/>
        <p:txBody>
          <a:bodyPr/>
          <a:lstStyle/>
          <a:p>
            <a:fld id="{7EFC24D6-DB8F-6B44-BA5A-9BEC68C15CAA}" type="slidenum">
              <a:rPr lang="en-US" smtClean="0"/>
              <a:pPr/>
              <a:t>32</a:t>
            </a:fld>
            <a:endParaRPr lang="en-US" dirty="0"/>
          </a:p>
        </p:txBody>
      </p:sp>
      <p:sp>
        <p:nvSpPr>
          <p:cNvPr id="8" name="TextBox 7">
            <a:extLst>
              <a:ext uri="{FF2B5EF4-FFF2-40B4-BE49-F238E27FC236}">
                <a16:creationId xmlns:a16="http://schemas.microsoft.com/office/drawing/2014/main" id="{B99AEA21-5E49-4FD6-A5BA-C68E92CC735B}"/>
              </a:ext>
            </a:extLst>
          </p:cNvPr>
          <p:cNvSpPr txBox="1"/>
          <p:nvPr/>
        </p:nvSpPr>
        <p:spPr>
          <a:xfrm>
            <a:off x="-20095" y="6646400"/>
            <a:ext cx="11402802"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Q2.01. You mentioned that you had experienced incidents involving Unwanted Contact online in the past. Please choose which of the following TYPES of Unwanted Contact you have ever experienced. </a:t>
            </a:r>
          </a:p>
        </p:txBody>
      </p:sp>
      <p:graphicFrame>
        <p:nvGraphicFramePr>
          <p:cNvPr id="4" name="Table 3">
            <a:extLst>
              <a:ext uri="{FF2B5EF4-FFF2-40B4-BE49-F238E27FC236}">
                <a16:creationId xmlns:a16="http://schemas.microsoft.com/office/drawing/2014/main" id="{0A5D7F1E-B041-4325-9157-9E68C21038D6}"/>
              </a:ext>
            </a:extLst>
          </p:cNvPr>
          <p:cNvGraphicFramePr>
            <a:graphicFrameLocks noGrp="1"/>
          </p:cNvGraphicFramePr>
          <p:nvPr>
            <p:extLst>
              <p:ext uri="{D42A27DB-BD31-4B8C-83A1-F6EECF244321}">
                <p14:modId xmlns:p14="http://schemas.microsoft.com/office/powerpoint/2010/main" val="757790150"/>
              </p:ext>
            </p:extLst>
          </p:nvPr>
        </p:nvGraphicFramePr>
        <p:xfrm>
          <a:off x="1035232" y="1457011"/>
          <a:ext cx="8680235" cy="4777797"/>
        </p:xfrm>
        <a:graphic>
          <a:graphicData uri="http://schemas.openxmlformats.org/drawingml/2006/table">
            <a:tbl>
              <a:tblPr firstRow="1" bandRow="1">
                <a:tableStyleId>{EB9631B5-78F2-41C9-869B-9F39066F8104}</a:tableStyleId>
              </a:tblPr>
              <a:tblGrid>
                <a:gridCol w="5022635">
                  <a:extLst>
                    <a:ext uri="{9D8B030D-6E8A-4147-A177-3AD203B41FA5}">
                      <a16:colId xmlns:a16="http://schemas.microsoft.com/office/drawing/2014/main" val="2411631716"/>
                    </a:ext>
                  </a:extLst>
                </a:gridCol>
                <a:gridCol w="914400">
                  <a:extLst>
                    <a:ext uri="{9D8B030D-6E8A-4147-A177-3AD203B41FA5}">
                      <a16:colId xmlns:a16="http://schemas.microsoft.com/office/drawing/2014/main" val="1233587273"/>
                    </a:ext>
                  </a:extLst>
                </a:gridCol>
                <a:gridCol w="914400">
                  <a:extLst>
                    <a:ext uri="{9D8B030D-6E8A-4147-A177-3AD203B41FA5}">
                      <a16:colId xmlns:a16="http://schemas.microsoft.com/office/drawing/2014/main" val="2290844407"/>
                    </a:ext>
                  </a:extLst>
                </a:gridCol>
                <a:gridCol w="914400">
                  <a:extLst>
                    <a:ext uri="{9D8B030D-6E8A-4147-A177-3AD203B41FA5}">
                      <a16:colId xmlns:a16="http://schemas.microsoft.com/office/drawing/2014/main" val="2448762416"/>
                    </a:ext>
                  </a:extLst>
                </a:gridCol>
                <a:gridCol w="914400">
                  <a:extLst>
                    <a:ext uri="{9D8B030D-6E8A-4147-A177-3AD203B41FA5}">
                      <a16:colId xmlns:a16="http://schemas.microsoft.com/office/drawing/2014/main" val="2210256043"/>
                    </a:ext>
                  </a:extLst>
                </a:gridCol>
              </a:tblGrid>
              <a:tr h="308106">
                <a:tc>
                  <a:txBody>
                    <a:bodyPr/>
                    <a:lstStyle/>
                    <a:p>
                      <a:r>
                        <a:rPr lang="en-US" sz="1300" dirty="0"/>
                        <a:t>Types of Hoaxes, scams &amp; frauds</a:t>
                      </a:r>
                    </a:p>
                  </a:txBody>
                  <a:tcPr/>
                </a:tc>
                <a:tc>
                  <a:txBody>
                    <a:bodyPr/>
                    <a:lstStyle/>
                    <a:p>
                      <a:pPr algn="ctr"/>
                      <a:r>
                        <a:rPr lang="en-US" sz="1300" dirty="0"/>
                        <a:t>Male</a:t>
                      </a:r>
                    </a:p>
                  </a:txBody>
                  <a:tcPr/>
                </a:tc>
                <a:tc>
                  <a:txBody>
                    <a:bodyPr/>
                    <a:lstStyle/>
                    <a:p>
                      <a:pPr algn="ctr"/>
                      <a:r>
                        <a:rPr lang="en-US" sz="1300" dirty="0"/>
                        <a:t>Female</a:t>
                      </a:r>
                    </a:p>
                  </a:txBody>
                  <a:tcPr/>
                </a:tc>
                <a:tc>
                  <a:txBody>
                    <a:bodyPr/>
                    <a:lstStyle/>
                    <a:p>
                      <a:pPr algn="ctr"/>
                      <a:r>
                        <a:rPr lang="en-US" sz="1300" dirty="0"/>
                        <a:t>Adults</a:t>
                      </a:r>
                    </a:p>
                  </a:txBody>
                  <a:tcPr/>
                </a:tc>
                <a:tc>
                  <a:txBody>
                    <a:bodyPr/>
                    <a:lstStyle/>
                    <a:p>
                      <a:pPr algn="ctr"/>
                      <a:r>
                        <a:rPr lang="en-US" sz="1300" dirty="0"/>
                        <a:t>Teens</a:t>
                      </a:r>
                    </a:p>
                  </a:txBody>
                  <a:tcPr/>
                </a:tc>
                <a:extLst>
                  <a:ext uri="{0D108BD9-81ED-4DB2-BD59-A6C34878D82A}">
                    <a16:rowId xmlns:a16="http://schemas.microsoft.com/office/drawing/2014/main" val="3038725012"/>
                  </a:ext>
                </a:extLst>
              </a:tr>
              <a:tr h="308106">
                <a:tc>
                  <a:txBody>
                    <a:bodyPr/>
                    <a:lstStyle/>
                    <a:p>
                      <a:pPr algn="l" fontAlgn="t"/>
                      <a:r>
                        <a:rPr lang="en-US" sz="1400" u="none" strike="noStrike" dirty="0">
                          <a:effectLst/>
                          <a:latin typeface="+mn-lt"/>
                        </a:rPr>
                        <a:t>Fake news</a:t>
                      </a:r>
                      <a:endParaRPr lang="en-US" sz="1400" b="0" i="0" u="none" strike="noStrike" dirty="0">
                        <a:solidFill>
                          <a:srgbClr val="000000"/>
                        </a:solidFill>
                        <a:effectLst/>
                        <a:latin typeface="+mn-lt"/>
                      </a:endParaRPr>
                    </a:p>
                  </a:txBody>
                  <a:tcPr marL="228600" marR="7620" marT="7620" marB="0" anchor="ctr"/>
                </a:tc>
                <a:tc>
                  <a:txBody>
                    <a:bodyPr/>
                    <a:lstStyle/>
                    <a:p>
                      <a:pPr algn="ctr" fontAlgn="t"/>
                      <a:r>
                        <a:rPr lang="en-US" sz="1400" b="0" i="0" u="none" strike="noStrike" dirty="0">
                          <a:solidFill>
                            <a:srgbClr val="000000"/>
                          </a:solidFill>
                          <a:effectLst/>
                          <a:latin typeface="+mn-lt"/>
                        </a:rPr>
                        <a:t>56%</a:t>
                      </a:r>
                    </a:p>
                  </a:txBody>
                  <a:tcPr marL="7620" marR="7620" marT="7620" marB="0" anchor="ctr"/>
                </a:tc>
                <a:tc>
                  <a:txBody>
                    <a:bodyPr/>
                    <a:lstStyle/>
                    <a:p>
                      <a:pPr algn="ctr" fontAlgn="t"/>
                      <a:r>
                        <a:rPr lang="en-US" sz="1400" b="0" i="0" u="none" strike="noStrike" dirty="0">
                          <a:solidFill>
                            <a:srgbClr val="000000"/>
                          </a:solidFill>
                          <a:effectLst/>
                          <a:latin typeface="+mn-lt"/>
                        </a:rPr>
                        <a:t>59%</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52%</a:t>
                      </a:r>
                    </a:p>
                  </a:txBody>
                  <a:tcPr marL="7620" marR="7620" marT="7620" marB="0" anchor="ctr"/>
                </a:tc>
                <a:tc>
                  <a:txBody>
                    <a:bodyPr/>
                    <a:lstStyle/>
                    <a:p>
                      <a:pPr algn="ctr" fontAlgn="t"/>
                      <a:r>
                        <a:rPr lang="en-US" sz="1400" b="0" i="0" u="none" strike="noStrike" dirty="0">
                          <a:solidFill>
                            <a:srgbClr val="000000"/>
                          </a:solidFill>
                          <a:effectLst/>
                          <a:latin typeface="+mn-lt"/>
                        </a:rPr>
                        <a:t>65%</a:t>
                      </a:r>
                    </a:p>
                  </a:txBody>
                  <a:tcPr marL="7620" marR="7620" marT="7620" marB="0" anchor="ctr">
                    <a:solidFill>
                      <a:srgbClr val="FFB900"/>
                    </a:solidFill>
                  </a:tcPr>
                </a:tc>
                <a:extLst>
                  <a:ext uri="{0D108BD9-81ED-4DB2-BD59-A6C34878D82A}">
                    <a16:rowId xmlns:a16="http://schemas.microsoft.com/office/drawing/2014/main" val="2240464111"/>
                  </a:ext>
                </a:extLst>
              </a:tr>
              <a:tr h="308106">
                <a:tc>
                  <a:txBody>
                    <a:bodyPr/>
                    <a:lstStyle/>
                    <a:p>
                      <a:pPr algn="l" fontAlgn="t"/>
                      <a:r>
                        <a:rPr lang="en-US" sz="1400" u="none" strike="noStrike" dirty="0">
                          <a:effectLst/>
                          <a:latin typeface="+mn-lt"/>
                        </a:rPr>
                        <a:t>Internet hoaxes</a:t>
                      </a:r>
                      <a:endParaRPr lang="en-US" sz="1400" b="0" i="0" u="none" strike="noStrike" dirty="0">
                        <a:solidFill>
                          <a:srgbClr val="000000"/>
                        </a:solidFill>
                        <a:effectLst/>
                        <a:latin typeface="+mn-lt"/>
                      </a:endParaRPr>
                    </a:p>
                  </a:txBody>
                  <a:tcPr marL="228600" marR="7620" marT="7620" marB="0" anchor="ctr"/>
                </a:tc>
                <a:tc>
                  <a:txBody>
                    <a:bodyPr/>
                    <a:lstStyle/>
                    <a:p>
                      <a:pPr algn="ctr" fontAlgn="t"/>
                      <a:r>
                        <a:rPr lang="en-US" sz="1400" b="0" i="0" u="none" strike="noStrike" dirty="0">
                          <a:solidFill>
                            <a:srgbClr val="000000"/>
                          </a:solidFill>
                          <a:effectLst/>
                          <a:latin typeface="+mn-lt"/>
                        </a:rPr>
                        <a:t>48%</a:t>
                      </a:r>
                    </a:p>
                  </a:txBody>
                  <a:tcPr marL="7620" marR="7620" marT="7620" marB="0" anchor="ctr"/>
                </a:tc>
                <a:tc>
                  <a:txBody>
                    <a:bodyPr/>
                    <a:lstStyle/>
                    <a:p>
                      <a:pPr algn="ctr" fontAlgn="t"/>
                      <a:r>
                        <a:rPr lang="en-US" sz="1400" b="0" i="0" u="none" strike="noStrike" dirty="0">
                          <a:solidFill>
                            <a:srgbClr val="000000"/>
                          </a:solidFill>
                          <a:effectLst/>
                          <a:latin typeface="+mn-lt"/>
                        </a:rPr>
                        <a:t>53%</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43%</a:t>
                      </a:r>
                    </a:p>
                  </a:txBody>
                  <a:tcPr marL="7620" marR="7620" marT="7620" marB="0" anchor="ctr"/>
                </a:tc>
                <a:tc>
                  <a:txBody>
                    <a:bodyPr/>
                    <a:lstStyle/>
                    <a:p>
                      <a:pPr algn="ctr" fontAlgn="t"/>
                      <a:r>
                        <a:rPr lang="en-US" sz="1400" b="0" i="0" u="none" strike="noStrike" dirty="0">
                          <a:solidFill>
                            <a:srgbClr val="000000"/>
                          </a:solidFill>
                          <a:effectLst/>
                          <a:latin typeface="+mn-lt"/>
                        </a:rPr>
                        <a:t>59%</a:t>
                      </a:r>
                    </a:p>
                  </a:txBody>
                  <a:tcPr marL="7620" marR="7620" marT="7620" marB="0" anchor="ctr">
                    <a:solidFill>
                      <a:srgbClr val="FFB900"/>
                    </a:solidFill>
                  </a:tcPr>
                </a:tc>
                <a:extLst>
                  <a:ext uri="{0D108BD9-81ED-4DB2-BD59-A6C34878D82A}">
                    <a16:rowId xmlns:a16="http://schemas.microsoft.com/office/drawing/2014/main" val="312220192"/>
                  </a:ext>
                </a:extLst>
              </a:tr>
              <a:tr h="308106">
                <a:tc>
                  <a:txBody>
                    <a:bodyPr/>
                    <a:lstStyle/>
                    <a:p>
                      <a:pPr algn="l" fontAlgn="t"/>
                      <a:r>
                        <a:rPr lang="en-US" sz="1400" u="none" strike="noStrike" dirty="0">
                          <a:effectLst/>
                          <a:latin typeface="+mn-lt"/>
                        </a:rPr>
                        <a:t>Fake anti-virus scam</a:t>
                      </a:r>
                      <a:endParaRPr lang="en-US" sz="1400" b="0" i="0" u="none" strike="noStrike" dirty="0">
                        <a:solidFill>
                          <a:srgbClr val="000000"/>
                        </a:solidFill>
                        <a:effectLst/>
                        <a:latin typeface="+mn-lt"/>
                      </a:endParaRPr>
                    </a:p>
                  </a:txBody>
                  <a:tcPr marL="228600" marR="7620" marT="7620" marB="0" anchor="ctr"/>
                </a:tc>
                <a:tc>
                  <a:txBody>
                    <a:bodyPr/>
                    <a:lstStyle/>
                    <a:p>
                      <a:pPr algn="ctr" fontAlgn="t"/>
                      <a:r>
                        <a:rPr lang="en-US" sz="1400" b="0" i="0" u="none" strike="noStrike" dirty="0">
                          <a:solidFill>
                            <a:srgbClr val="000000"/>
                          </a:solidFill>
                          <a:effectLst/>
                          <a:latin typeface="+mn-lt"/>
                        </a:rPr>
                        <a:t>37%</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34%</a:t>
                      </a:r>
                    </a:p>
                  </a:txBody>
                  <a:tcPr marL="7620" marR="7620" marT="7620" marB="0" anchor="ctr"/>
                </a:tc>
                <a:tc>
                  <a:txBody>
                    <a:bodyPr/>
                    <a:lstStyle/>
                    <a:p>
                      <a:pPr algn="ctr" fontAlgn="t"/>
                      <a:r>
                        <a:rPr lang="en-US" sz="1400" b="0" i="0" u="none" strike="noStrike" dirty="0">
                          <a:solidFill>
                            <a:srgbClr val="000000"/>
                          </a:solidFill>
                          <a:effectLst/>
                          <a:latin typeface="+mn-lt"/>
                        </a:rPr>
                        <a:t>32%</a:t>
                      </a:r>
                    </a:p>
                  </a:txBody>
                  <a:tcPr marL="7620" marR="7620" marT="7620" marB="0" anchor="ctr"/>
                </a:tc>
                <a:tc>
                  <a:txBody>
                    <a:bodyPr/>
                    <a:lstStyle/>
                    <a:p>
                      <a:pPr algn="ctr" fontAlgn="t"/>
                      <a:r>
                        <a:rPr lang="en-US" sz="1400" b="0" i="0" u="none" strike="noStrike" dirty="0">
                          <a:solidFill>
                            <a:srgbClr val="000000"/>
                          </a:solidFill>
                          <a:effectLst/>
                          <a:latin typeface="+mn-lt"/>
                        </a:rPr>
                        <a:t>40%</a:t>
                      </a:r>
                    </a:p>
                  </a:txBody>
                  <a:tcPr marL="7620" marR="7620" marT="7620" marB="0" anchor="ctr">
                    <a:solidFill>
                      <a:srgbClr val="FFB900"/>
                    </a:solidFill>
                  </a:tcPr>
                </a:tc>
                <a:extLst>
                  <a:ext uri="{0D108BD9-81ED-4DB2-BD59-A6C34878D82A}">
                    <a16:rowId xmlns:a16="http://schemas.microsoft.com/office/drawing/2014/main" val="2384937020"/>
                  </a:ext>
                </a:extLst>
              </a:tr>
              <a:tr h="308106">
                <a:tc>
                  <a:txBody>
                    <a:bodyPr/>
                    <a:lstStyle/>
                    <a:p>
                      <a:pPr algn="l" fontAlgn="t"/>
                      <a:r>
                        <a:rPr lang="en-US" sz="1400" u="none" strike="noStrike" dirty="0">
                          <a:effectLst/>
                          <a:latin typeface="+mn-lt"/>
                        </a:rPr>
                        <a:t>Phishing/Spoofing</a:t>
                      </a:r>
                      <a:endParaRPr lang="en-US" sz="1400" b="0" i="0" u="none" strike="noStrike" dirty="0">
                        <a:solidFill>
                          <a:srgbClr val="000000"/>
                        </a:solidFill>
                        <a:effectLst/>
                        <a:latin typeface="+mn-lt"/>
                      </a:endParaRPr>
                    </a:p>
                  </a:txBody>
                  <a:tcPr marL="228600" marR="7620" marT="7620" marB="0" anchor="ctr"/>
                </a:tc>
                <a:tc>
                  <a:txBody>
                    <a:bodyPr/>
                    <a:lstStyle/>
                    <a:p>
                      <a:pPr algn="ctr" fontAlgn="t"/>
                      <a:r>
                        <a:rPr lang="en-US" sz="1400" b="0" i="0" u="none" strike="noStrike" dirty="0">
                          <a:solidFill>
                            <a:srgbClr val="000000"/>
                          </a:solidFill>
                          <a:effectLst/>
                          <a:latin typeface="+mn-lt"/>
                        </a:rPr>
                        <a:t>30%</a:t>
                      </a:r>
                    </a:p>
                  </a:txBody>
                  <a:tcPr marL="7620" marR="7620" marT="7620" marB="0" anchor="ctr"/>
                </a:tc>
                <a:tc>
                  <a:txBody>
                    <a:bodyPr/>
                    <a:lstStyle/>
                    <a:p>
                      <a:pPr algn="ctr" fontAlgn="t"/>
                      <a:r>
                        <a:rPr lang="en-US" sz="1400" b="0" i="0" u="none" strike="noStrike" dirty="0">
                          <a:solidFill>
                            <a:srgbClr val="000000"/>
                          </a:solidFill>
                          <a:effectLst/>
                          <a:latin typeface="+mn-lt"/>
                        </a:rPr>
                        <a:t>28%</a:t>
                      </a:r>
                    </a:p>
                  </a:txBody>
                  <a:tcPr marL="7620" marR="7620" marT="7620" marB="0" anchor="ctr"/>
                </a:tc>
                <a:tc>
                  <a:txBody>
                    <a:bodyPr/>
                    <a:lstStyle/>
                    <a:p>
                      <a:pPr algn="ctr" fontAlgn="t"/>
                      <a:r>
                        <a:rPr lang="en-US" sz="1400" b="0" i="0" u="none" strike="noStrike" dirty="0">
                          <a:solidFill>
                            <a:srgbClr val="000000"/>
                          </a:solidFill>
                          <a:effectLst/>
                          <a:latin typeface="+mn-lt"/>
                        </a:rPr>
                        <a:t>34%</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23%</a:t>
                      </a:r>
                    </a:p>
                  </a:txBody>
                  <a:tcPr marL="7620" marR="7620" marT="7620" marB="0" anchor="ctr"/>
                </a:tc>
                <a:extLst>
                  <a:ext uri="{0D108BD9-81ED-4DB2-BD59-A6C34878D82A}">
                    <a16:rowId xmlns:a16="http://schemas.microsoft.com/office/drawing/2014/main" val="202596825"/>
                  </a:ext>
                </a:extLst>
              </a:tr>
              <a:tr h="308106">
                <a:tc>
                  <a:txBody>
                    <a:bodyPr/>
                    <a:lstStyle/>
                    <a:p>
                      <a:pPr algn="l" fontAlgn="t"/>
                      <a:r>
                        <a:rPr lang="en-US" sz="1400" u="none" strike="noStrike" dirty="0">
                          <a:effectLst/>
                          <a:latin typeface="+mn-lt"/>
                        </a:rPr>
                        <a:t>Internet auction/shopping fraud</a:t>
                      </a:r>
                      <a:endParaRPr lang="en-US" sz="1400" b="0" i="0" u="none" strike="noStrike" dirty="0">
                        <a:solidFill>
                          <a:srgbClr val="000000"/>
                        </a:solidFill>
                        <a:effectLst/>
                        <a:latin typeface="+mn-lt"/>
                      </a:endParaRPr>
                    </a:p>
                  </a:txBody>
                  <a:tcPr marL="228600" marR="7620" marT="7620" marB="0" anchor="ctr"/>
                </a:tc>
                <a:tc>
                  <a:txBody>
                    <a:bodyPr/>
                    <a:lstStyle/>
                    <a:p>
                      <a:pPr algn="ctr" fontAlgn="t"/>
                      <a:r>
                        <a:rPr lang="en-US" sz="1400" b="0" i="0" u="none" strike="noStrike" dirty="0">
                          <a:solidFill>
                            <a:srgbClr val="000000"/>
                          </a:solidFill>
                          <a:effectLst/>
                          <a:latin typeface="+mn-lt"/>
                        </a:rPr>
                        <a:t>27%</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23%</a:t>
                      </a:r>
                    </a:p>
                  </a:txBody>
                  <a:tcPr marL="7620" marR="7620" marT="7620" marB="0" anchor="ctr"/>
                </a:tc>
                <a:tc>
                  <a:txBody>
                    <a:bodyPr/>
                    <a:lstStyle/>
                    <a:p>
                      <a:pPr algn="ctr" fontAlgn="t"/>
                      <a:r>
                        <a:rPr lang="en-US" sz="1400" b="0" i="0" u="none" strike="noStrike" dirty="0">
                          <a:solidFill>
                            <a:srgbClr val="000000"/>
                          </a:solidFill>
                          <a:effectLst/>
                          <a:latin typeface="+mn-lt"/>
                        </a:rPr>
                        <a:t>27%</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24%</a:t>
                      </a:r>
                    </a:p>
                  </a:txBody>
                  <a:tcPr marL="7620" marR="7620" marT="7620" marB="0" anchor="ctr"/>
                </a:tc>
                <a:extLst>
                  <a:ext uri="{0D108BD9-81ED-4DB2-BD59-A6C34878D82A}">
                    <a16:rowId xmlns:a16="http://schemas.microsoft.com/office/drawing/2014/main" val="1570867589"/>
                  </a:ext>
                </a:extLst>
              </a:tr>
              <a:tr h="453896">
                <a:tc>
                  <a:txBody>
                    <a:bodyPr/>
                    <a:lstStyle/>
                    <a:p>
                      <a:pPr algn="l" fontAlgn="t"/>
                      <a:r>
                        <a:rPr lang="en-US" sz="1400" u="none" strike="noStrike" dirty="0">
                          <a:effectLst/>
                          <a:latin typeface="+mn-lt"/>
                        </a:rPr>
                        <a:t>Someone illegally accessed my accounts to collect personal information or impersonate me</a:t>
                      </a:r>
                      <a:endParaRPr lang="en-US" sz="1400" b="0" i="0" u="none" strike="noStrike" dirty="0">
                        <a:solidFill>
                          <a:srgbClr val="000000"/>
                        </a:solidFill>
                        <a:effectLst/>
                        <a:latin typeface="+mn-lt"/>
                      </a:endParaRPr>
                    </a:p>
                  </a:txBody>
                  <a:tcPr marL="228600" marR="7620" marT="7620" marB="0" anchor="ctr"/>
                </a:tc>
                <a:tc>
                  <a:txBody>
                    <a:bodyPr/>
                    <a:lstStyle/>
                    <a:p>
                      <a:pPr algn="ctr" fontAlgn="t"/>
                      <a:r>
                        <a:rPr lang="en-US" sz="1400" b="0" i="0" u="none" strike="noStrike" dirty="0">
                          <a:solidFill>
                            <a:srgbClr val="000000"/>
                          </a:solidFill>
                          <a:effectLst/>
                          <a:latin typeface="+mn-lt"/>
                        </a:rPr>
                        <a:t>22%</a:t>
                      </a:r>
                    </a:p>
                  </a:txBody>
                  <a:tcPr marL="7620" marR="7620" marT="7620" marB="0" anchor="ctr"/>
                </a:tc>
                <a:tc>
                  <a:txBody>
                    <a:bodyPr/>
                    <a:lstStyle/>
                    <a:p>
                      <a:pPr algn="ctr" fontAlgn="t"/>
                      <a:r>
                        <a:rPr lang="en-US" sz="1400" b="0" i="0" u="none" strike="noStrike" dirty="0">
                          <a:solidFill>
                            <a:srgbClr val="000000"/>
                          </a:solidFill>
                          <a:effectLst/>
                          <a:latin typeface="+mn-lt"/>
                        </a:rPr>
                        <a:t>20%</a:t>
                      </a:r>
                    </a:p>
                  </a:txBody>
                  <a:tcPr marL="7620" marR="7620" marT="7620" marB="0" anchor="ctr"/>
                </a:tc>
                <a:tc>
                  <a:txBody>
                    <a:bodyPr/>
                    <a:lstStyle/>
                    <a:p>
                      <a:pPr algn="ctr" fontAlgn="t"/>
                      <a:r>
                        <a:rPr lang="en-US" sz="1400" b="0" i="0" u="none" strike="noStrike" dirty="0">
                          <a:solidFill>
                            <a:srgbClr val="000000"/>
                          </a:solidFill>
                          <a:effectLst/>
                          <a:latin typeface="+mn-lt"/>
                        </a:rPr>
                        <a:t>20%</a:t>
                      </a:r>
                    </a:p>
                  </a:txBody>
                  <a:tcPr marL="7620" marR="7620" marT="7620" marB="0" anchor="ctr"/>
                </a:tc>
                <a:tc>
                  <a:txBody>
                    <a:bodyPr/>
                    <a:lstStyle/>
                    <a:p>
                      <a:pPr algn="ctr" fontAlgn="t"/>
                      <a:r>
                        <a:rPr lang="en-US" sz="1400" b="0" i="0" u="none" strike="noStrike" dirty="0">
                          <a:solidFill>
                            <a:srgbClr val="000000"/>
                          </a:solidFill>
                          <a:effectLst/>
                          <a:latin typeface="+mn-lt"/>
                        </a:rPr>
                        <a:t>23%</a:t>
                      </a:r>
                    </a:p>
                  </a:txBody>
                  <a:tcPr marL="7620" marR="7620" marT="7620" marB="0" anchor="ctr">
                    <a:solidFill>
                      <a:srgbClr val="FFB900"/>
                    </a:solidFill>
                  </a:tcPr>
                </a:tc>
                <a:extLst>
                  <a:ext uri="{0D108BD9-81ED-4DB2-BD59-A6C34878D82A}">
                    <a16:rowId xmlns:a16="http://schemas.microsoft.com/office/drawing/2014/main" val="2667041981"/>
                  </a:ext>
                </a:extLst>
              </a:tr>
              <a:tr h="308106">
                <a:tc>
                  <a:txBody>
                    <a:bodyPr/>
                    <a:lstStyle/>
                    <a:p>
                      <a:pPr algn="l" fontAlgn="t"/>
                      <a:r>
                        <a:rPr lang="en-US" sz="1400" u="none" strike="noStrike" dirty="0">
                          <a:effectLst/>
                          <a:latin typeface="+mn-lt"/>
                        </a:rPr>
                        <a:t>Advanced fee fraud</a:t>
                      </a:r>
                      <a:endParaRPr lang="en-US" sz="1400" b="0" i="0" u="none" strike="noStrike" dirty="0">
                        <a:solidFill>
                          <a:srgbClr val="000000"/>
                        </a:solidFill>
                        <a:effectLst/>
                        <a:latin typeface="+mn-lt"/>
                      </a:endParaRPr>
                    </a:p>
                  </a:txBody>
                  <a:tcPr marL="228600" marR="7620" marT="7620" marB="0" anchor="ctr"/>
                </a:tc>
                <a:tc>
                  <a:txBody>
                    <a:bodyPr/>
                    <a:lstStyle/>
                    <a:p>
                      <a:pPr algn="ctr" fontAlgn="t"/>
                      <a:r>
                        <a:rPr lang="en-US" sz="1400" b="0" i="0" u="none" strike="noStrike" dirty="0">
                          <a:solidFill>
                            <a:srgbClr val="000000"/>
                          </a:solidFill>
                          <a:effectLst/>
                          <a:latin typeface="+mn-lt"/>
                        </a:rPr>
                        <a:t>19%</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16%</a:t>
                      </a:r>
                    </a:p>
                  </a:txBody>
                  <a:tcPr marL="7620" marR="7620" marT="7620" marB="0" anchor="ctr"/>
                </a:tc>
                <a:tc>
                  <a:txBody>
                    <a:bodyPr/>
                    <a:lstStyle/>
                    <a:p>
                      <a:pPr algn="ctr" fontAlgn="t"/>
                      <a:r>
                        <a:rPr lang="en-US" sz="1400" b="0" i="0" u="none" strike="noStrike" dirty="0">
                          <a:solidFill>
                            <a:srgbClr val="000000"/>
                          </a:solidFill>
                          <a:effectLst/>
                          <a:latin typeface="+mn-lt"/>
                        </a:rPr>
                        <a:t>19%</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15%</a:t>
                      </a:r>
                    </a:p>
                  </a:txBody>
                  <a:tcPr marL="7620" marR="7620" marT="7620" marB="0" anchor="ctr"/>
                </a:tc>
                <a:extLst>
                  <a:ext uri="{0D108BD9-81ED-4DB2-BD59-A6C34878D82A}">
                    <a16:rowId xmlns:a16="http://schemas.microsoft.com/office/drawing/2014/main" val="4215034791"/>
                  </a:ext>
                </a:extLst>
              </a:tr>
              <a:tr h="308106">
                <a:tc>
                  <a:txBody>
                    <a:bodyPr/>
                    <a:lstStyle/>
                    <a:p>
                      <a:pPr algn="l" fontAlgn="t"/>
                      <a:r>
                        <a:rPr lang="en-US" sz="1400" u="none" strike="noStrike" dirty="0">
                          <a:effectLst/>
                          <a:latin typeface="+mn-lt"/>
                        </a:rPr>
                        <a:t>Someone contacted me posing as a debt collector</a:t>
                      </a:r>
                      <a:endParaRPr lang="en-US" sz="1400" b="0" i="0" u="none" strike="noStrike" dirty="0">
                        <a:solidFill>
                          <a:srgbClr val="000000"/>
                        </a:solidFill>
                        <a:effectLst/>
                        <a:latin typeface="+mn-lt"/>
                      </a:endParaRPr>
                    </a:p>
                  </a:txBody>
                  <a:tcPr marL="228600" marR="7620" marT="7620" marB="0" anchor="ctr"/>
                </a:tc>
                <a:tc>
                  <a:txBody>
                    <a:bodyPr/>
                    <a:lstStyle/>
                    <a:p>
                      <a:pPr algn="ctr" fontAlgn="t"/>
                      <a:r>
                        <a:rPr lang="en-US" sz="1400" b="0" i="0" u="none" strike="noStrike" dirty="0">
                          <a:solidFill>
                            <a:srgbClr val="000000"/>
                          </a:solidFill>
                          <a:effectLst/>
                          <a:latin typeface="+mn-lt"/>
                        </a:rPr>
                        <a:t>17%</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13%</a:t>
                      </a:r>
                    </a:p>
                  </a:txBody>
                  <a:tcPr marL="7620" marR="7620" marT="7620" marB="0" anchor="ctr"/>
                </a:tc>
                <a:tc>
                  <a:txBody>
                    <a:bodyPr/>
                    <a:lstStyle/>
                    <a:p>
                      <a:pPr algn="ctr" fontAlgn="t"/>
                      <a:r>
                        <a:rPr lang="en-US" sz="1400" b="0" i="0" u="none" strike="noStrike" dirty="0">
                          <a:solidFill>
                            <a:srgbClr val="000000"/>
                          </a:solidFill>
                          <a:effectLst/>
                          <a:latin typeface="+mn-lt"/>
                        </a:rPr>
                        <a:t>16%</a:t>
                      </a:r>
                    </a:p>
                  </a:txBody>
                  <a:tcPr marL="7620" marR="7620" marT="7620" marB="0" anchor="ctr">
                    <a:noFill/>
                  </a:tcPr>
                </a:tc>
                <a:tc>
                  <a:txBody>
                    <a:bodyPr/>
                    <a:lstStyle/>
                    <a:p>
                      <a:pPr algn="ctr" fontAlgn="t"/>
                      <a:r>
                        <a:rPr lang="en-US" sz="1400" b="0" i="0" u="none" strike="noStrike" dirty="0">
                          <a:solidFill>
                            <a:srgbClr val="000000"/>
                          </a:solidFill>
                          <a:effectLst/>
                          <a:latin typeface="+mn-lt"/>
                        </a:rPr>
                        <a:t>14%</a:t>
                      </a:r>
                    </a:p>
                  </a:txBody>
                  <a:tcPr marL="7620" marR="7620" marT="7620" marB="0" anchor="ctr"/>
                </a:tc>
                <a:extLst>
                  <a:ext uri="{0D108BD9-81ED-4DB2-BD59-A6C34878D82A}">
                    <a16:rowId xmlns:a16="http://schemas.microsoft.com/office/drawing/2014/main" val="1014008572"/>
                  </a:ext>
                </a:extLst>
              </a:tr>
              <a:tr h="308106">
                <a:tc>
                  <a:txBody>
                    <a:bodyPr/>
                    <a:lstStyle/>
                    <a:p>
                      <a:pPr algn="l" fontAlgn="t"/>
                      <a:r>
                        <a:rPr lang="en-US" sz="1400" u="none" strike="noStrike" dirty="0">
                          <a:effectLst/>
                          <a:latin typeface="+mn-lt"/>
                        </a:rPr>
                        <a:t>Someone contacted me posing as a government official</a:t>
                      </a:r>
                      <a:endParaRPr lang="en-US" sz="1400" b="0" i="0" u="none" strike="noStrike" dirty="0">
                        <a:solidFill>
                          <a:srgbClr val="000000"/>
                        </a:solidFill>
                        <a:effectLst/>
                        <a:latin typeface="+mn-lt"/>
                      </a:endParaRPr>
                    </a:p>
                  </a:txBody>
                  <a:tcPr marL="228600" marR="7620" marT="7620" marB="0" anchor="ctr"/>
                </a:tc>
                <a:tc>
                  <a:txBody>
                    <a:bodyPr/>
                    <a:lstStyle/>
                    <a:p>
                      <a:pPr algn="ctr" fontAlgn="t"/>
                      <a:r>
                        <a:rPr lang="en-US" sz="1400" b="0" i="0" u="none" strike="noStrike" dirty="0">
                          <a:solidFill>
                            <a:srgbClr val="000000"/>
                          </a:solidFill>
                          <a:effectLst/>
                          <a:latin typeface="+mn-lt"/>
                        </a:rPr>
                        <a:t>16%</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13%</a:t>
                      </a:r>
                    </a:p>
                  </a:txBody>
                  <a:tcPr marL="7620" marR="7620" marT="7620" marB="0" anchor="ctr"/>
                </a:tc>
                <a:tc>
                  <a:txBody>
                    <a:bodyPr/>
                    <a:lstStyle/>
                    <a:p>
                      <a:pPr algn="ctr" fontAlgn="t"/>
                      <a:r>
                        <a:rPr lang="en-US" sz="1400" b="0" i="0" u="none" strike="noStrike" dirty="0">
                          <a:solidFill>
                            <a:srgbClr val="000000"/>
                          </a:solidFill>
                          <a:effectLst/>
                          <a:latin typeface="+mn-lt"/>
                        </a:rPr>
                        <a:t>16%</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12%</a:t>
                      </a:r>
                    </a:p>
                  </a:txBody>
                  <a:tcPr marL="7620" marR="7620" marT="7620" marB="0" anchor="ctr"/>
                </a:tc>
                <a:extLst>
                  <a:ext uri="{0D108BD9-81ED-4DB2-BD59-A6C34878D82A}">
                    <a16:rowId xmlns:a16="http://schemas.microsoft.com/office/drawing/2014/main" val="4114652769"/>
                  </a:ext>
                </a:extLst>
              </a:tr>
              <a:tr h="308106">
                <a:tc>
                  <a:txBody>
                    <a:bodyPr/>
                    <a:lstStyle/>
                    <a:p>
                      <a:pPr algn="l" fontAlgn="t"/>
                      <a:r>
                        <a:rPr lang="en-US" sz="1400" u="none" strike="noStrike" dirty="0">
                          <a:effectLst/>
                          <a:latin typeface="+mn-lt"/>
                        </a:rPr>
                        <a:t>Identity Theft</a:t>
                      </a:r>
                      <a:endParaRPr lang="en-US" sz="1400" b="0" i="0" u="none" strike="noStrike" dirty="0">
                        <a:solidFill>
                          <a:srgbClr val="000000"/>
                        </a:solidFill>
                        <a:effectLst/>
                        <a:latin typeface="+mn-lt"/>
                      </a:endParaRPr>
                    </a:p>
                  </a:txBody>
                  <a:tcPr marL="228600" marR="7620" marT="7620" marB="0" anchor="ctr"/>
                </a:tc>
                <a:tc>
                  <a:txBody>
                    <a:bodyPr/>
                    <a:lstStyle/>
                    <a:p>
                      <a:pPr algn="ctr" fontAlgn="t"/>
                      <a:r>
                        <a:rPr lang="en-US" sz="1400" b="0" i="0" u="none" strike="noStrike" dirty="0">
                          <a:solidFill>
                            <a:srgbClr val="000000"/>
                          </a:solidFill>
                          <a:effectLst/>
                          <a:latin typeface="+mn-lt"/>
                        </a:rPr>
                        <a:t>12%</a:t>
                      </a:r>
                    </a:p>
                  </a:txBody>
                  <a:tcPr marL="7620" marR="7620" marT="7620" marB="0" anchor="ctr"/>
                </a:tc>
                <a:tc>
                  <a:txBody>
                    <a:bodyPr/>
                    <a:lstStyle/>
                    <a:p>
                      <a:pPr algn="ctr" fontAlgn="t"/>
                      <a:r>
                        <a:rPr lang="en-US" sz="1400" b="0" i="0" u="none" strike="noStrike" dirty="0">
                          <a:solidFill>
                            <a:srgbClr val="000000"/>
                          </a:solidFill>
                          <a:effectLst/>
                          <a:latin typeface="+mn-lt"/>
                        </a:rPr>
                        <a:t>10%</a:t>
                      </a:r>
                    </a:p>
                  </a:txBody>
                  <a:tcPr marL="7620" marR="7620" marT="7620" marB="0" anchor="ctr"/>
                </a:tc>
                <a:tc>
                  <a:txBody>
                    <a:bodyPr/>
                    <a:lstStyle/>
                    <a:p>
                      <a:pPr algn="ctr" fontAlgn="t"/>
                      <a:r>
                        <a:rPr lang="en-US" sz="1400" b="0" i="0" u="none" strike="noStrike" dirty="0">
                          <a:solidFill>
                            <a:srgbClr val="000000"/>
                          </a:solidFill>
                          <a:effectLst/>
                          <a:latin typeface="+mn-lt"/>
                        </a:rPr>
                        <a:t>11%</a:t>
                      </a:r>
                    </a:p>
                  </a:txBody>
                  <a:tcPr marL="7620" marR="7620" marT="7620" marB="0" anchor="ctr"/>
                </a:tc>
                <a:tc>
                  <a:txBody>
                    <a:bodyPr/>
                    <a:lstStyle/>
                    <a:p>
                      <a:pPr algn="ctr" fontAlgn="t"/>
                      <a:r>
                        <a:rPr lang="en-US" sz="1400" b="0" i="0" u="none" strike="noStrike" dirty="0">
                          <a:solidFill>
                            <a:srgbClr val="000000"/>
                          </a:solidFill>
                          <a:effectLst/>
                          <a:latin typeface="+mn-lt"/>
                        </a:rPr>
                        <a:t>11%</a:t>
                      </a:r>
                    </a:p>
                  </a:txBody>
                  <a:tcPr marL="7620" marR="7620" marT="7620" marB="0" anchor="ctr"/>
                </a:tc>
                <a:extLst>
                  <a:ext uri="{0D108BD9-81ED-4DB2-BD59-A6C34878D82A}">
                    <a16:rowId xmlns:a16="http://schemas.microsoft.com/office/drawing/2014/main" val="3660625752"/>
                  </a:ext>
                </a:extLst>
              </a:tr>
              <a:tr h="308106">
                <a:tc>
                  <a:txBody>
                    <a:bodyPr/>
                    <a:lstStyle/>
                    <a:p>
                      <a:pPr algn="l" fontAlgn="t"/>
                      <a:r>
                        <a:rPr lang="en-US" sz="1400" u="none" strike="noStrike" dirty="0">
                          <a:effectLst/>
                          <a:latin typeface="+mn-lt"/>
                        </a:rPr>
                        <a:t>I was subject to an online dating scam</a:t>
                      </a:r>
                      <a:endParaRPr lang="en-US" sz="1400" b="0" i="0" u="none" strike="noStrike" dirty="0">
                        <a:solidFill>
                          <a:srgbClr val="000000"/>
                        </a:solidFill>
                        <a:effectLst/>
                        <a:latin typeface="+mn-lt"/>
                      </a:endParaRPr>
                    </a:p>
                  </a:txBody>
                  <a:tcPr marL="228600" marR="7620" marT="7620" marB="0" anchor="ctr"/>
                </a:tc>
                <a:tc>
                  <a:txBody>
                    <a:bodyPr/>
                    <a:lstStyle/>
                    <a:p>
                      <a:pPr algn="ctr" fontAlgn="t"/>
                      <a:r>
                        <a:rPr lang="en-US" sz="1400" b="0" i="0" u="none" strike="noStrike" dirty="0">
                          <a:solidFill>
                            <a:srgbClr val="000000"/>
                          </a:solidFill>
                          <a:effectLst/>
                          <a:latin typeface="+mn-lt"/>
                        </a:rPr>
                        <a:t>11%</a:t>
                      </a:r>
                    </a:p>
                  </a:txBody>
                  <a:tcPr marL="7620" marR="7620" marT="7620" marB="0" anchor="ctr"/>
                </a:tc>
                <a:tc>
                  <a:txBody>
                    <a:bodyPr/>
                    <a:lstStyle/>
                    <a:p>
                      <a:pPr algn="ctr" fontAlgn="t"/>
                      <a:r>
                        <a:rPr lang="en-US" sz="1400" b="0" i="0" u="none" strike="noStrike" dirty="0">
                          <a:solidFill>
                            <a:srgbClr val="000000"/>
                          </a:solidFill>
                          <a:effectLst/>
                          <a:latin typeface="+mn-lt"/>
                        </a:rPr>
                        <a:t>9%</a:t>
                      </a:r>
                    </a:p>
                  </a:txBody>
                  <a:tcPr marL="7620" marR="7620" marT="7620" marB="0" anchor="ctr"/>
                </a:tc>
                <a:tc>
                  <a:txBody>
                    <a:bodyPr/>
                    <a:lstStyle/>
                    <a:p>
                      <a:pPr algn="ctr" fontAlgn="t"/>
                      <a:r>
                        <a:rPr lang="en-US" sz="1400" b="0" i="0" u="none" strike="noStrike" dirty="0">
                          <a:solidFill>
                            <a:srgbClr val="000000"/>
                          </a:solidFill>
                          <a:effectLst/>
                          <a:latin typeface="+mn-lt"/>
                        </a:rPr>
                        <a:t>10%</a:t>
                      </a:r>
                    </a:p>
                  </a:txBody>
                  <a:tcPr marL="7620" marR="7620" marT="7620" marB="0" anchor="ctr"/>
                </a:tc>
                <a:tc>
                  <a:txBody>
                    <a:bodyPr/>
                    <a:lstStyle/>
                    <a:p>
                      <a:pPr algn="ctr" fontAlgn="t"/>
                      <a:r>
                        <a:rPr lang="en-US" sz="1400" b="0" i="0" u="none" strike="noStrike" dirty="0">
                          <a:solidFill>
                            <a:srgbClr val="000000"/>
                          </a:solidFill>
                          <a:effectLst/>
                          <a:latin typeface="+mn-lt"/>
                        </a:rPr>
                        <a:t>10%</a:t>
                      </a:r>
                    </a:p>
                  </a:txBody>
                  <a:tcPr marL="7620" marR="7620" marT="7620" marB="0" anchor="ctr"/>
                </a:tc>
                <a:extLst>
                  <a:ext uri="{0D108BD9-81ED-4DB2-BD59-A6C34878D82A}">
                    <a16:rowId xmlns:a16="http://schemas.microsoft.com/office/drawing/2014/main" val="1960472341"/>
                  </a:ext>
                </a:extLst>
              </a:tr>
              <a:tr h="308106">
                <a:tc>
                  <a:txBody>
                    <a:bodyPr/>
                    <a:lstStyle/>
                    <a:p>
                      <a:pPr algn="l" fontAlgn="t"/>
                      <a:r>
                        <a:rPr lang="en-US" sz="1400" u="none" strike="noStrike" dirty="0">
                          <a:effectLst/>
                          <a:latin typeface="+mn-lt"/>
                        </a:rPr>
                        <a:t>Ransomware</a:t>
                      </a:r>
                      <a:endParaRPr lang="en-US" sz="1400" b="0" i="0" u="none" strike="noStrike" dirty="0">
                        <a:solidFill>
                          <a:srgbClr val="000000"/>
                        </a:solidFill>
                        <a:effectLst/>
                        <a:latin typeface="+mn-lt"/>
                      </a:endParaRPr>
                    </a:p>
                  </a:txBody>
                  <a:tcPr marL="228600" marR="7620" marT="7620" marB="0" anchor="ctr"/>
                </a:tc>
                <a:tc>
                  <a:txBody>
                    <a:bodyPr/>
                    <a:lstStyle/>
                    <a:p>
                      <a:pPr algn="ctr" fontAlgn="t"/>
                      <a:r>
                        <a:rPr lang="en-US" sz="1400" b="0" i="0" u="none" strike="noStrike" dirty="0">
                          <a:solidFill>
                            <a:srgbClr val="000000"/>
                          </a:solidFill>
                          <a:effectLst/>
                          <a:latin typeface="+mn-lt"/>
                        </a:rPr>
                        <a:t>10%</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7%</a:t>
                      </a:r>
                    </a:p>
                  </a:txBody>
                  <a:tcPr marL="7620" marR="7620" marT="7620" marB="0" anchor="ctr"/>
                </a:tc>
                <a:tc>
                  <a:txBody>
                    <a:bodyPr/>
                    <a:lstStyle/>
                    <a:p>
                      <a:pPr algn="ctr" fontAlgn="t"/>
                      <a:r>
                        <a:rPr lang="en-US" sz="1400" b="0" i="0" u="none" strike="noStrike" dirty="0">
                          <a:solidFill>
                            <a:srgbClr val="000000"/>
                          </a:solidFill>
                          <a:effectLst/>
                          <a:latin typeface="+mn-lt"/>
                        </a:rPr>
                        <a:t>9%</a:t>
                      </a:r>
                    </a:p>
                  </a:txBody>
                  <a:tcPr marL="7620" marR="7620" marT="7620" marB="0" anchor="ctr"/>
                </a:tc>
                <a:tc>
                  <a:txBody>
                    <a:bodyPr/>
                    <a:lstStyle/>
                    <a:p>
                      <a:pPr algn="ctr" fontAlgn="t"/>
                      <a:r>
                        <a:rPr lang="en-US" sz="1400" b="0" i="0" u="none" strike="noStrike" dirty="0">
                          <a:solidFill>
                            <a:srgbClr val="000000"/>
                          </a:solidFill>
                          <a:effectLst/>
                          <a:latin typeface="+mn-lt"/>
                        </a:rPr>
                        <a:t>8%</a:t>
                      </a:r>
                    </a:p>
                  </a:txBody>
                  <a:tcPr marL="7620" marR="7620" marT="7620" marB="0" anchor="ctr"/>
                </a:tc>
                <a:extLst>
                  <a:ext uri="{0D108BD9-81ED-4DB2-BD59-A6C34878D82A}">
                    <a16:rowId xmlns:a16="http://schemas.microsoft.com/office/drawing/2014/main" val="153081949"/>
                  </a:ext>
                </a:extLst>
              </a:tr>
              <a:tr h="308106">
                <a:tc>
                  <a:txBody>
                    <a:bodyPr/>
                    <a:lstStyle/>
                    <a:p>
                      <a:pPr algn="l" fontAlgn="t"/>
                      <a:r>
                        <a:rPr lang="en-US" sz="1400" u="none" strike="noStrike" dirty="0">
                          <a:effectLst/>
                          <a:latin typeface="+mn-lt"/>
                        </a:rPr>
                        <a:t>Healthcare or health insurance fraud</a:t>
                      </a:r>
                      <a:endParaRPr lang="en-US" sz="1400" b="0" i="0" u="none" strike="noStrike" dirty="0">
                        <a:solidFill>
                          <a:srgbClr val="000000"/>
                        </a:solidFill>
                        <a:effectLst/>
                        <a:latin typeface="+mn-lt"/>
                      </a:endParaRPr>
                    </a:p>
                  </a:txBody>
                  <a:tcPr marL="228600" marR="7620" marT="7620" marB="0" anchor="ctr"/>
                </a:tc>
                <a:tc>
                  <a:txBody>
                    <a:bodyPr/>
                    <a:lstStyle/>
                    <a:p>
                      <a:pPr algn="ctr" fontAlgn="t"/>
                      <a:r>
                        <a:rPr lang="en-US" sz="1400" b="0" i="0" u="none" strike="noStrike" dirty="0">
                          <a:solidFill>
                            <a:srgbClr val="000000"/>
                          </a:solidFill>
                          <a:effectLst/>
                          <a:latin typeface="+mn-lt"/>
                        </a:rPr>
                        <a:t>6%</a:t>
                      </a:r>
                    </a:p>
                  </a:txBody>
                  <a:tcPr marL="7620" marR="7620" marT="7620" marB="0" anchor="ctr"/>
                </a:tc>
                <a:tc>
                  <a:txBody>
                    <a:bodyPr/>
                    <a:lstStyle/>
                    <a:p>
                      <a:pPr algn="ctr" fontAlgn="t"/>
                      <a:r>
                        <a:rPr lang="en-US" sz="1400" b="0" i="0" u="none" strike="noStrike" dirty="0">
                          <a:solidFill>
                            <a:srgbClr val="000000"/>
                          </a:solidFill>
                          <a:effectLst/>
                          <a:latin typeface="+mn-lt"/>
                        </a:rPr>
                        <a:t>6%</a:t>
                      </a:r>
                    </a:p>
                  </a:txBody>
                  <a:tcPr marL="7620" marR="7620" marT="7620" marB="0" anchor="ctr"/>
                </a:tc>
                <a:tc>
                  <a:txBody>
                    <a:bodyPr/>
                    <a:lstStyle/>
                    <a:p>
                      <a:pPr algn="ctr" fontAlgn="t"/>
                      <a:r>
                        <a:rPr lang="en-US" sz="1400" b="0" i="0" u="none" strike="noStrike" dirty="0">
                          <a:solidFill>
                            <a:srgbClr val="000000"/>
                          </a:solidFill>
                          <a:effectLst/>
                          <a:latin typeface="+mn-lt"/>
                        </a:rPr>
                        <a:t>6%</a:t>
                      </a:r>
                    </a:p>
                  </a:txBody>
                  <a:tcPr marL="7620" marR="7620" marT="7620" marB="0" anchor="ctr"/>
                </a:tc>
                <a:tc>
                  <a:txBody>
                    <a:bodyPr/>
                    <a:lstStyle/>
                    <a:p>
                      <a:pPr algn="ctr" fontAlgn="t"/>
                      <a:r>
                        <a:rPr lang="en-US" sz="1400" b="0" i="0" u="none" strike="noStrike" dirty="0">
                          <a:solidFill>
                            <a:srgbClr val="000000"/>
                          </a:solidFill>
                          <a:effectLst/>
                          <a:latin typeface="+mn-lt"/>
                        </a:rPr>
                        <a:t>6%</a:t>
                      </a:r>
                    </a:p>
                  </a:txBody>
                  <a:tcPr marL="7620" marR="7620" marT="7620" marB="0" anchor="ctr"/>
                </a:tc>
                <a:extLst>
                  <a:ext uri="{0D108BD9-81ED-4DB2-BD59-A6C34878D82A}">
                    <a16:rowId xmlns:a16="http://schemas.microsoft.com/office/drawing/2014/main" val="3397563424"/>
                  </a:ext>
                </a:extLst>
              </a:tr>
              <a:tr h="318523">
                <a:tc>
                  <a:txBody>
                    <a:bodyPr/>
                    <a:lstStyle/>
                    <a:p>
                      <a:pPr algn="l" fontAlgn="t"/>
                      <a:r>
                        <a:rPr lang="en-US" sz="1400" u="none" strike="noStrike" dirty="0">
                          <a:effectLst/>
                          <a:latin typeface="+mn-lt"/>
                        </a:rPr>
                        <a:t>   Other</a:t>
                      </a:r>
                      <a:endParaRPr lang="en-US" sz="1400" b="0" i="0" u="none" strike="noStrike" dirty="0">
                        <a:solidFill>
                          <a:srgbClr val="000000"/>
                        </a:solidFill>
                        <a:effectLst/>
                        <a:latin typeface="+mn-lt"/>
                      </a:endParaRPr>
                    </a:p>
                  </a:txBody>
                  <a:tcPr/>
                </a:tc>
                <a:tc>
                  <a:txBody>
                    <a:bodyPr/>
                    <a:lstStyle/>
                    <a:p>
                      <a:pPr algn="ctr" fontAlgn="t"/>
                      <a:r>
                        <a:rPr lang="en-US" sz="1300" b="0" i="0" u="none" strike="noStrike" dirty="0">
                          <a:solidFill>
                            <a:srgbClr val="000000"/>
                          </a:solidFill>
                          <a:effectLst/>
                          <a:latin typeface="+mn-lt"/>
                        </a:rPr>
                        <a:t>26%</a:t>
                      </a:r>
                    </a:p>
                  </a:txBody>
                  <a:tcPr marL="7620" marR="7620" marT="7620" marB="0" anchor="ctr"/>
                </a:tc>
                <a:tc>
                  <a:txBody>
                    <a:bodyPr/>
                    <a:lstStyle/>
                    <a:p>
                      <a:pPr algn="ctr" fontAlgn="t"/>
                      <a:r>
                        <a:rPr lang="en-US" sz="1300" b="0" i="0" u="none" strike="noStrike" dirty="0">
                          <a:solidFill>
                            <a:srgbClr val="000000"/>
                          </a:solidFill>
                          <a:effectLst/>
                          <a:latin typeface="+mn-lt"/>
                        </a:rPr>
                        <a:t>27%</a:t>
                      </a:r>
                    </a:p>
                  </a:txBody>
                  <a:tcPr marL="7620" marR="7620" marT="7620" marB="0" anchor="ctr"/>
                </a:tc>
                <a:tc>
                  <a:txBody>
                    <a:bodyPr/>
                    <a:lstStyle/>
                    <a:p>
                      <a:pPr algn="ctr" fontAlgn="t"/>
                      <a:r>
                        <a:rPr lang="en-US" sz="1300" b="0" i="0" u="none" strike="noStrike" dirty="0">
                          <a:solidFill>
                            <a:srgbClr val="000000"/>
                          </a:solidFill>
                          <a:effectLst/>
                          <a:latin typeface="+mn-lt"/>
                        </a:rPr>
                        <a:t>28%</a:t>
                      </a:r>
                    </a:p>
                  </a:txBody>
                  <a:tcPr marL="7620" marR="7620" marT="7620" marB="0" anchor="ctr">
                    <a:solidFill>
                      <a:srgbClr val="FFB900"/>
                    </a:solidFill>
                  </a:tcPr>
                </a:tc>
                <a:tc>
                  <a:txBody>
                    <a:bodyPr/>
                    <a:lstStyle/>
                    <a:p>
                      <a:pPr algn="ctr" fontAlgn="t"/>
                      <a:r>
                        <a:rPr lang="en-US" sz="1300" b="0" i="0" u="none" strike="noStrike" dirty="0">
                          <a:solidFill>
                            <a:srgbClr val="000000"/>
                          </a:solidFill>
                          <a:effectLst/>
                          <a:latin typeface="+mn-lt"/>
                        </a:rPr>
                        <a:t>24%</a:t>
                      </a:r>
                    </a:p>
                  </a:txBody>
                  <a:tcPr marL="7620" marR="7620" marT="7620" marB="0" anchor="ctr"/>
                </a:tc>
                <a:extLst>
                  <a:ext uri="{0D108BD9-81ED-4DB2-BD59-A6C34878D82A}">
                    <a16:rowId xmlns:a16="http://schemas.microsoft.com/office/drawing/2014/main" val="3017014679"/>
                  </a:ext>
                </a:extLst>
              </a:tr>
            </a:tbl>
          </a:graphicData>
        </a:graphic>
      </p:graphicFrame>
      <p:grpSp>
        <p:nvGrpSpPr>
          <p:cNvPr id="6" name="Group 5">
            <a:extLst>
              <a:ext uri="{FF2B5EF4-FFF2-40B4-BE49-F238E27FC236}">
                <a16:creationId xmlns:a16="http://schemas.microsoft.com/office/drawing/2014/main" id="{13DA3486-2B45-4AFE-B0BF-8789F002148D}"/>
              </a:ext>
              <a:ext uri="{C183D7F6-B498-43B3-948B-1728B52AA6E4}">
                <adec:decorative xmlns:adec="http://schemas.microsoft.com/office/drawing/2017/decorative" val="1"/>
              </a:ext>
            </a:extLst>
          </p:cNvPr>
          <p:cNvGrpSpPr/>
          <p:nvPr/>
        </p:nvGrpSpPr>
        <p:grpSpPr>
          <a:xfrm>
            <a:off x="7108704" y="6220799"/>
            <a:ext cx="2792634" cy="627864"/>
            <a:chOff x="8710269" y="859841"/>
            <a:chExt cx="2963195" cy="627864"/>
          </a:xfrm>
        </p:grpSpPr>
        <p:sp>
          <p:nvSpPr>
            <p:cNvPr id="7" name="TextBox 6">
              <a:extLst>
                <a:ext uri="{FF2B5EF4-FFF2-40B4-BE49-F238E27FC236}">
                  <a16:creationId xmlns:a16="http://schemas.microsoft.com/office/drawing/2014/main" id="{BEE5454F-77DA-4E42-920E-03EB58D3DBDC}"/>
                </a:ext>
              </a:extLst>
            </p:cNvPr>
            <p:cNvSpPr txBox="1"/>
            <p:nvPr/>
          </p:nvSpPr>
          <p:spPr>
            <a:xfrm>
              <a:off x="8949318" y="859841"/>
              <a:ext cx="2724146" cy="627864"/>
            </a:xfrm>
            <a:prstGeom prst="rect">
              <a:avLst/>
            </a:prstGeom>
            <a:noFill/>
          </p:spPr>
          <p:txBody>
            <a:bodyPr wrap="square" lIns="182880" tIns="146304" rIns="182880" bIns="146304" rtlCol="0">
              <a:spAutoFit/>
            </a:bodyPr>
            <a:lstStyle/>
            <a:p>
              <a:pPr>
                <a:lnSpc>
                  <a:spcPct val="90000"/>
                </a:lnSpc>
              </a:pPr>
              <a:r>
                <a:rPr lang="en-US" sz="1200" dirty="0">
                  <a:solidFill>
                    <a:schemeClr val="tx1">
                      <a:lumMod val="50000"/>
                    </a:schemeClr>
                  </a:solidFill>
                </a:rPr>
                <a:t>Statistically significant @95% CI </a:t>
              </a:r>
            </a:p>
          </p:txBody>
        </p:sp>
        <p:sp>
          <p:nvSpPr>
            <p:cNvPr id="9" name="Rectangle 8">
              <a:extLst>
                <a:ext uri="{FF2B5EF4-FFF2-40B4-BE49-F238E27FC236}">
                  <a16:creationId xmlns:a16="http://schemas.microsoft.com/office/drawing/2014/main" id="{B1B087AD-23FC-4ABC-8498-42A62799217C}"/>
                </a:ext>
              </a:extLst>
            </p:cNvPr>
            <p:cNvSpPr/>
            <p:nvPr/>
          </p:nvSpPr>
          <p:spPr bwMode="auto">
            <a:xfrm>
              <a:off x="8710269" y="966587"/>
              <a:ext cx="342900" cy="18428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61655315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6">
                <a:tint val="45000"/>
                <a:satMod val="400000"/>
              </a:schemeClr>
            </a:duotone>
            <a:extLst>
              <a:ext uri="{BEBA8EAE-BF5A-486C-A8C5-ECC9F3942E4B}">
                <a14:imgProps xmlns:a14="http://schemas.microsoft.com/office/drawing/2010/main">
                  <a14:imgLayer r:embed="rId4">
                    <a14:imgEffect>
                      <a14:artisticLineDrawing/>
                    </a14:imgEffect>
                  </a14:imgLayer>
                </a14:imgProps>
              </a:ext>
            </a:extLst>
          </a:blip>
          <a:srcRect/>
          <a:stretch>
            <a:fillRect l="30000" t="-35000" b="17000"/>
          </a:stretch>
        </a:blip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F9DBCE86-7F6C-4226-9393-9B88490B9347}"/>
              </a:ext>
              <a:ext uri="{C183D7F6-B498-43B3-948B-1728B52AA6E4}">
                <adec:decorative xmlns:adec="http://schemas.microsoft.com/office/drawing/2017/decorative" val="1"/>
              </a:ext>
            </a:extLst>
          </p:cNvPr>
          <p:cNvSpPr/>
          <p:nvPr/>
        </p:nvSpPr>
        <p:spPr bwMode="auto">
          <a:xfrm>
            <a:off x="-29821" y="-28532"/>
            <a:ext cx="3752131" cy="681132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3" name="Slide Number Placeholder 2"/>
          <p:cNvSpPr>
            <a:spLocks noGrp="1"/>
          </p:cNvSpPr>
          <p:nvPr>
            <p:ph type="sldNum" sz="quarter" idx="4"/>
          </p:nvPr>
        </p:nvSpPr>
        <p:spPr/>
        <p:txBody>
          <a:bodyPr/>
          <a:lstStyle/>
          <a:p>
            <a:fld id="{7EFC24D6-DB8F-6B44-BA5A-9BEC68C15CAA}" type="slidenum">
              <a:rPr lang="en-US" smtClean="0">
                <a:solidFill>
                  <a:schemeClr val="bg1"/>
                </a:solidFill>
              </a:rPr>
              <a:pPr/>
              <a:t>33</a:t>
            </a:fld>
            <a:endParaRPr lang="en-US" dirty="0">
              <a:solidFill>
                <a:schemeClr val="bg1"/>
              </a:solidFill>
            </a:endParaRPr>
          </a:p>
        </p:txBody>
      </p:sp>
      <p:sp>
        <p:nvSpPr>
          <p:cNvPr id="28" name="Title 27">
            <a:extLst>
              <a:ext uri="{FF2B5EF4-FFF2-40B4-BE49-F238E27FC236}">
                <a16:creationId xmlns:a16="http://schemas.microsoft.com/office/drawing/2014/main" id="{F0B4A0E2-6752-42DF-8E36-AEC2C4EC1947}"/>
              </a:ext>
            </a:extLst>
          </p:cNvPr>
          <p:cNvSpPr>
            <a:spLocks noGrp="1"/>
          </p:cNvSpPr>
          <p:nvPr>
            <p:ph type="title"/>
          </p:nvPr>
        </p:nvSpPr>
        <p:spPr>
          <a:xfrm>
            <a:off x="-29821" y="-28531"/>
            <a:ext cx="3752131" cy="1633411"/>
          </a:xfrm>
          <a:solidFill>
            <a:srgbClr val="0072C6"/>
          </a:solidFill>
        </p:spPr>
        <p:txBody>
          <a:bodyPr/>
          <a:lstStyle/>
          <a:p>
            <a:r>
              <a:rPr lang="en-US" dirty="0">
                <a:solidFill>
                  <a:schemeClr val="tx1"/>
                </a:solidFill>
              </a:rPr>
              <a:t>Hoaxes, scams &amp; frauds</a:t>
            </a:r>
            <a:br>
              <a:rPr lang="en-US" dirty="0">
                <a:solidFill>
                  <a:schemeClr val="tx1"/>
                </a:solidFill>
              </a:rPr>
            </a:br>
            <a:r>
              <a:rPr lang="en-US" sz="2000" dirty="0">
                <a:solidFill>
                  <a:schemeClr val="tx1"/>
                </a:solidFill>
              </a:rPr>
              <a:t>Phishing and identify theft were significantly higher in Vietnam</a:t>
            </a:r>
          </a:p>
        </p:txBody>
      </p:sp>
      <p:graphicFrame>
        <p:nvGraphicFramePr>
          <p:cNvPr id="45" name="Table 44">
            <a:extLst>
              <a:ext uri="{FF2B5EF4-FFF2-40B4-BE49-F238E27FC236}">
                <a16:creationId xmlns:a16="http://schemas.microsoft.com/office/drawing/2014/main" id="{A7077C4F-7E48-4DEF-A9E1-10276EC10A24}"/>
              </a:ext>
            </a:extLst>
          </p:cNvPr>
          <p:cNvGraphicFramePr>
            <a:graphicFrameLocks noGrp="1"/>
          </p:cNvGraphicFramePr>
          <p:nvPr>
            <p:extLst>
              <p:ext uri="{D42A27DB-BD31-4B8C-83A1-F6EECF244321}">
                <p14:modId xmlns:p14="http://schemas.microsoft.com/office/powerpoint/2010/main" val="3157151359"/>
              </p:ext>
            </p:extLst>
          </p:nvPr>
        </p:nvGraphicFramePr>
        <p:xfrm>
          <a:off x="1090737" y="3721409"/>
          <a:ext cx="10774555" cy="2941320"/>
        </p:xfrm>
        <a:graphic>
          <a:graphicData uri="http://schemas.openxmlformats.org/drawingml/2006/table">
            <a:tbl>
              <a:tblPr firstRow="1" bandRow="1">
                <a:tableStyleId>{EB9631B5-78F2-41C9-869B-9F39066F8104}</a:tableStyleId>
              </a:tblPr>
              <a:tblGrid>
                <a:gridCol w="5029200">
                  <a:extLst>
                    <a:ext uri="{9D8B030D-6E8A-4147-A177-3AD203B41FA5}">
                      <a16:colId xmlns:a16="http://schemas.microsoft.com/office/drawing/2014/main" val="2411631716"/>
                    </a:ext>
                  </a:extLst>
                </a:gridCol>
                <a:gridCol w="522305">
                  <a:extLst>
                    <a:ext uri="{9D8B030D-6E8A-4147-A177-3AD203B41FA5}">
                      <a16:colId xmlns:a16="http://schemas.microsoft.com/office/drawing/2014/main" val="3339423964"/>
                    </a:ext>
                  </a:extLst>
                </a:gridCol>
                <a:gridCol w="522305">
                  <a:extLst>
                    <a:ext uri="{9D8B030D-6E8A-4147-A177-3AD203B41FA5}">
                      <a16:colId xmlns:a16="http://schemas.microsoft.com/office/drawing/2014/main" val="1233587273"/>
                    </a:ext>
                  </a:extLst>
                </a:gridCol>
                <a:gridCol w="522305">
                  <a:extLst>
                    <a:ext uri="{9D8B030D-6E8A-4147-A177-3AD203B41FA5}">
                      <a16:colId xmlns:a16="http://schemas.microsoft.com/office/drawing/2014/main" val="2290844407"/>
                    </a:ext>
                  </a:extLst>
                </a:gridCol>
                <a:gridCol w="522305">
                  <a:extLst>
                    <a:ext uri="{9D8B030D-6E8A-4147-A177-3AD203B41FA5}">
                      <a16:colId xmlns:a16="http://schemas.microsoft.com/office/drawing/2014/main" val="2448762416"/>
                    </a:ext>
                  </a:extLst>
                </a:gridCol>
                <a:gridCol w="522305">
                  <a:extLst>
                    <a:ext uri="{9D8B030D-6E8A-4147-A177-3AD203B41FA5}">
                      <a16:colId xmlns:a16="http://schemas.microsoft.com/office/drawing/2014/main" val="2210256043"/>
                    </a:ext>
                  </a:extLst>
                </a:gridCol>
                <a:gridCol w="522305">
                  <a:extLst>
                    <a:ext uri="{9D8B030D-6E8A-4147-A177-3AD203B41FA5}">
                      <a16:colId xmlns:a16="http://schemas.microsoft.com/office/drawing/2014/main" val="3081190374"/>
                    </a:ext>
                  </a:extLst>
                </a:gridCol>
                <a:gridCol w="522305">
                  <a:extLst>
                    <a:ext uri="{9D8B030D-6E8A-4147-A177-3AD203B41FA5}">
                      <a16:colId xmlns:a16="http://schemas.microsoft.com/office/drawing/2014/main" val="3222054160"/>
                    </a:ext>
                  </a:extLst>
                </a:gridCol>
                <a:gridCol w="522305">
                  <a:extLst>
                    <a:ext uri="{9D8B030D-6E8A-4147-A177-3AD203B41FA5}">
                      <a16:colId xmlns:a16="http://schemas.microsoft.com/office/drawing/2014/main" val="665005312"/>
                    </a:ext>
                  </a:extLst>
                </a:gridCol>
                <a:gridCol w="522305">
                  <a:extLst>
                    <a:ext uri="{9D8B030D-6E8A-4147-A177-3AD203B41FA5}">
                      <a16:colId xmlns:a16="http://schemas.microsoft.com/office/drawing/2014/main" val="549204780"/>
                    </a:ext>
                  </a:extLst>
                </a:gridCol>
                <a:gridCol w="522305">
                  <a:extLst>
                    <a:ext uri="{9D8B030D-6E8A-4147-A177-3AD203B41FA5}">
                      <a16:colId xmlns:a16="http://schemas.microsoft.com/office/drawing/2014/main" val="490131773"/>
                    </a:ext>
                  </a:extLst>
                </a:gridCol>
                <a:gridCol w="522305">
                  <a:extLst>
                    <a:ext uri="{9D8B030D-6E8A-4147-A177-3AD203B41FA5}">
                      <a16:colId xmlns:a16="http://schemas.microsoft.com/office/drawing/2014/main" val="1645805542"/>
                    </a:ext>
                  </a:extLst>
                </a:gridCol>
              </a:tblGrid>
              <a:tr h="182880">
                <a:tc>
                  <a:txBody>
                    <a:bodyPr/>
                    <a:lstStyle/>
                    <a:p>
                      <a:r>
                        <a:rPr lang="en-US" sz="1200" dirty="0"/>
                        <a:t>Types of  Hoaxes, scams &amp; frauds</a:t>
                      </a:r>
                      <a:endParaRPr lang="en-US" sz="1200" dirty="0">
                        <a:latin typeface="+mn-lt"/>
                      </a:endParaRPr>
                    </a:p>
                  </a:txBody>
                  <a:tcPr anchor="ctr"/>
                </a:tc>
                <a:tc>
                  <a:txBody>
                    <a:bodyPr/>
                    <a:lstStyle/>
                    <a:p>
                      <a:pPr algn="ctr" fontAlgn="b"/>
                      <a:r>
                        <a:rPr lang="en-US" sz="1200" b="1" i="0" u="none" strike="noStrike" dirty="0">
                          <a:solidFill>
                            <a:schemeClr val="tx1"/>
                          </a:solidFill>
                          <a:effectLst/>
                          <a:latin typeface="Segoe UI" panose="020B0502040204020203" pitchFamily="34" charset="0"/>
                        </a:rPr>
                        <a:t>Avg.</a:t>
                      </a:r>
                    </a:p>
                  </a:txBody>
                  <a:tcPr marL="7620" marR="7620" marT="7620" marB="0" anchor="ctr"/>
                </a:tc>
                <a:tc>
                  <a:txBody>
                    <a:bodyPr/>
                    <a:lstStyle/>
                    <a:p>
                      <a:pPr algn="ctr" fontAlgn="b"/>
                      <a:r>
                        <a:rPr lang="en-US" sz="1200" u="none" strike="noStrike" dirty="0">
                          <a:effectLst/>
                        </a:rPr>
                        <a:t>1. RU</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u="none" strike="noStrike" dirty="0">
                          <a:effectLst/>
                        </a:rPr>
                        <a:t>2. SA</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u="none" strike="noStrike" dirty="0">
                          <a:effectLst/>
                        </a:rPr>
                        <a:t>3. PE</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u="none" strike="noStrike" dirty="0">
                          <a:effectLst/>
                        </a:rPr>
                        <a:t>4. IE</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u="none" strike="noStrike" dirty="0">
                          <a:effectLst/>
                        </a:rPr>
                        <a:t>5. CL</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u="none" strike="noStrike" dirty="0">
                          <a:effectLst/>
                        </a:rPr>
                        <a:t>6. VN</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u="none" strike="noStrike" dirty="0">
                          <a:effectLst/>
                        </a:rPr>
                        <a:t>7. AR</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u="none" strike="noStrike" dirty="0">
                          <a:effectLst/>
                        </a:rPr>
                        <a:t>8. CO</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u="none" strike="noStrike" dirty="0">
                          <a:effectLst/>
                        </a:rPr>
                        <a:t>9. HU</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u="none" strike="noStrike" dirty="0">
                          <a:effectLst/>
                        </a:rPr>
                        <a:t>10. MX</a:t>
                      </a:r>
                      <a:endParaRPr lang="en-US" sz="1200" b="1" i="0" u="none" strike="noStrike" dirty="0">
                        <a:solidFill>
                          <a:schemeClr val="tx1"/>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3038725012"/>
                  </a:ext>
                </a:extLst>
              </a:tr>
              <a:tr h="182880">
                <a:tc>
                  <a:txBody>
                    <a:bodyPr/>
                    <a:lstStyle/>
                    <a:p>
                      <a:pPr algn="l" fontAlgn="b"/>
                      <a:r>
                        <a:rPr lang="en-US" sz="1200" b="0" i="0" u="none" strike="noStrike" dirty="0">
                          <a:solidFill>
                            <a:srgbClr val="000000"/>
                          </a:solidFill>
                          <a:effectLst/>
                          <a:latin typeface="+mn-lt"/>
                        </a:rPr>
                        <a:t>Fake news</a:t>
                      </a:r>
                    </a:p>
                  </a:txBody>
                  <a:tcPr marL="7620" marR="7620" marT="7620" marB="0" anchor="b"/>
                </a:tc>
                <a:tc>
                  <a:txBody>
                    <a:bodyPr/>
                    <a:lstStyle/>
                    <a:p>
                      <a:pPr algn="ctr" fontAlgn="t"/>
                      <a:r>
                        <a:rPr lang="en-US" sz="1100" b="0" i="0" u="none" strike="noStrike" dirty="0">
                          <a:solidFill>
                            <a:srgbClr val="000000"/>
                          </a:solidFill>
                          <a:effectLst/>
                          <a:latin typeface="+mn-lt"/>
                        </a:rPr>
                        <a:t>57%</a:t>
                      </a:r>
                    </a:p>
                  </a:txBody>
                  <a:tcPr marL="7620" marR="7620" marT="7620" marB="0"/>
                </a:tc>
                <a:tc>
                  <a:txBody>
                    <a:bodyPr/>
                    <a:lstStyle/>
                    <a:p>
                      <a:pPr algn="ctr" fontAlgn="t"/>
                      <a:r>
                        <a:rPr lang="en-US" sz="1100" b="0" i="0" u="none" strike="noStrike" dirty="0">
                          <a:solidFill>
                            <a:srgbClr val="000000"/>
                          </a:solidFill>
                          <a:effectLst/>
                          <a:latin typeface="+mn-lt"/>
                        </a:rPr>
                        <a:t>54%</a:t>
                      </a:r>
                    </a:p>
                  </a:txBody>
                  <a:tcPr marL="7620" marR="7620" marT="7620" marB="0"/>
                </a:tc>
                <a:tc>
                  <a:txBody>
                    <a:bodyPr/>
                    <a:lstStyle/>
                    <a:p>
                      <a:pPr algn="ctr" fontAlgn="t"/>
                      <a:r>
                        <a:rPr lang="en-US" sz="1100" b="0" i="0" u="none" strike="noStrike" dirty="0">
                          <a:solidFill>
                            <a:srgbClr val="000000"/>
                          </a:solidFill>
                          <a:effectLst/>
                          <a:latin typeface="+mn-lt"/>
                        </a:rPr>
                        <a:t>61%</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62%</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58%</a:t>
                      </a:r>
                    </a:p>
                  </a:txBody>
                  <a:tcPr marL="7620" marR="7620" marT="7620" marB="0"/>
                </a:tc>
                <a:tc>
                  <a:txBody>
                    <a:bodyPr/>
                    <a:lstStyle/>
                    <a:p>
                      <a:pPr algn="ctr" fontAlgn="t"/>
                      <a:r>
                        <a:rPr lang="en-US" sz="1100" b="0" i="0" u="none" strike="noStrike" dirty="0">
                          <a:solidFill>
                            <a:srgbClr val="000000"/>
                          </a:solidFill>
                          <a:effectLst/>
                          <a:latin typeface="+mn-lt"/>
                        </a:rPr>
                        <a:t>64%</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57%</a:t>
                      </a:r>
                    </a:p>
                  </a:txBody>
                  <a:tcPr marL="7620" marR="7620" marT="7620" marB="0"/>
                </a:tc>
                <a:tc>
                  <a:txBody>
                    <a:bodyPr/>
                    <a:lstStyle/>
                    <a:p>
                      <a:pPr algn="ctr" fontAlgn="t"/>
                      <a:r>
                        <a:rPr lang="en-US" sz="1100" b="0" i="0" u="none" strike="noStrike" dirty="0">
                          <a:solidFill>
                            <a:srgbClr val="000000"/>
                          </a:solidFill>
                          <a:effectLst/>
                          <a:latin typeface="+mn-lt"/>
                        </a:rPr>
                        <a:t>75%</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67%</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67%</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57%</a:t>
                      </a:r>
                    </a:p>
                  </a:txBody>
                  <a:tcPr marL="7620" marR="7620" marT="7620" marB="0"/>
                </a:tc>
                <a:extLst>
                  <a:ext uri="{0D108BD9-81ED-4DB2-BD59-A6C34878D82A}">
                    <a16:rowId xmlns:a16="http://schemas.microsoft.com/office/drawing/2014/main" val="2240464111"/>
                  </a:ext>
                </a:extLst>
              </a:tr>
              <a:tr h="182880">
                <a:tc>
                  <a:txBody>
                    <a:bodyPr/>
                    <a:lstStyle/>
                    <a:p>
                      <a:pPr algn="l" fontAlgn="b"/>
                      <a:r>
                        <a:rPr lang="en-US" sz="1200" b="0" i="0" u="none" strike="noStrike" dirty="0">
                          <a:solidFill>
                            <a:srgbClr val="000000"/>
                          </a:solidFill>
                          <a:effectLst/>
                          <a:latin typeface="+mn-lt"/>
                        </a:rPr>
                        <a:t>Internet hoaxes</a:t>
                      </a:r>
                    </a:p>
                  </a:txBody>
                  <a:tcPr marL="7620" marR="7620" marT="7620" marB="0" anchor="b"/>
                </a:tc>
                <a:tc>
                  <a:txBody>
                    <a:bodyPr/>
                    <a:lstStyle/>
                    <a:p>
                      <a:pPr algn="ctr" fontAlgn="t"/>
                      <a:r>
                        <a:rPr lang="en-US" sz="1100" b="0" i="0" u="none" strike="noStrike" dirty="0">
                          <a:solidFill>
                            <a:srgbClr val="000000"/>
                          </a:solidFill>
                          <a:effectLst/>
                          <a:latin typeface="+mn-lt"/>
                        </a:rPr>
                        <a:t>50%</a:t>
                      </a:r>
                    </a:p>
                  </a:txBody>
                  <a:tcPr marL="7620" marR="7620" marT="7620" marB="0"/>
                </a:tc>
                <a:tc>
                  <a:txBody>
                    <a:bodyPr/>
                    <a:lstStyle/>
                    <a:p>
                      <a:pPr algn="ctr" fontAlgn="t"/>
                      <a:r>
                        <a:rPr lang="en-US" sz="1100" b="0" i="0" u="none" strike="noStrike" dirty="0">
                          <a:solidFill>
                            <a:srgbClr val="000000"/>
                          </a:solidFill>
                          <a:effectLst/>
                          <a:latin typeface="+mn-lt"/>
                        </a:rPr>
                        <a:t>55%</a:t>
                      </a:r>
                    </a:p>
                  </a:txBody>
                  <a:tcPr marL="7620" marR="7620" marT="7620" marB="0"/>
                </a:tc>
                <a:tc>
                  <a:txBody>
                    <a:bodyPr/>
                    <a:lstStyle/>
                    <a:p>
                      <a:pPr algn="ctr" fontAlgn="t"/>
                      <a:r>
                        <a:rPr lang="en-US" sz="1100" b="0" i="0" u="none" strike="noStrike" dirty="0">
                          <a:solidFill>
                            <a:srgbClr val="000000"/>
                          </a:solidFill>
                          <a:effectLst/>
                          <a:latin typeface="+mn-lt"/>
                        </a:rPr>
                        <a:t>61%</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63%</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49%</a:t>
                      </a:r>
                    </a:p>
                  </a:txBody>
                  <a:tcPr marL="7620" marR="7620" marT="7620" marB="0"/>
                </a:tc>
                <a:tc>
                  <a:txBody>
                    <a:bodyPr/>
                    <a:lstStyle/>
                    <a:p>
                      <a:pPr algn="ctr" fontAlgn="t"/>
                      <a:r>
                        <a:rPr lang="en-US" sz="1100" b="0" i="0" u="none" strike="noStrike" dirty="0">
                          <a:solidFill>
                            <a:srgbClr val="000000"/>
                          </a:solidFill>
                          <a:effectLst/>
                          <a:latin typeface="+mn-lt"/>
                        </a:rPr>
                        <a:t>62%</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45%</a:t>
                      </a:r>
                    </a:p>
                  </a:txBody>
                  <a:tcPr marL="7620" marR="7620" marT="7620" marB="0"/>
                </a:tc>
                <a:tc>
                  <a:txBody>
                    <a:bodyPr/>
                    <a:lstStyle/>
                    <a:p>
                      <a:pPr algn="ctr" fontAlgn="t"/>
                      <a:r>
                        <a:rPr lang="en-US" sz="1100" b="0" i="0" u="none" strike="noStrike" dirty="0">
                          <a:solidFill>
                            <a:srgbClr val="000000"/>
                          </a:solidFill>
                          <a:effectLst/>
                          <a:latin typeface="+mn-lt"/>
                        </a:rPr>
                        <a:t>70%</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65%</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40%</a:t>
                      </a:r>
                    </a:p>
                  </a:txBody>
                  <a:tcPr marL="7620" marR="7620" marT="7620" marB="0"/>
                </a:tc>
                <a:tc>
                  <a:txBody>
                    <a:bodyPr/>
                    <a:lstStyle/>
                    <a:p>
                      <a:pPr algn="ctr" fontAlgn="t"/>
                      <a:r>
                        <a:rPr lang="en-US" sz="1100" b="0" i="0" u="none" strike="noStrike" dirty="0">
                          <a:solidFill>
                            <a:srgbClr val="000000"/>
                          </a:solidFill>
                          <a:effectLst/>
                          <a:latin typeface="+mn-lt"/>
                        </a:rPr>
                        <a:t>59%</a:t>
                      </a:r>
                    </a:p>
                  </a:txBody>
                  <a:tcPr marL="7620" marR="7620" marT="7620" marB="0">
                    <a:solidFill>
                      <a:srgbClr val="FFB900"/>
                    </a:solidFill>
                  </a:tcPr>
                </a:tc>
                <a:extLst>
                  <a:ext uri="{0D108BD9-81ED-4DB2-BD59-A6C34878D82A}">
                    <a16:rowId xmlns:a16="http://schemas.microsoft.com/office/drawing/2014/main" val="612623703"/>
                  </a:ext>
                </a:extLst>
              </a:tr>
              <a:tr h="182880">
                <a:tc>
                  <a:txBody>
                    <a:bodyPr/>
                    <a:lstStyle/>
                    <a:p>
                      <a:pPr algn="l" fontAlgn="b"/>
                      <a:r>
                        <a:rPr lang="en-US" sz="1200" b="0" i="0" u="none" strike="noStrike" dirty="0">
                          <a:solidFill>
                            <a:srgbClr val="000000"/>
                          </a:solidFill>
                          <a:effectLst/>
                          <a:latin typeface="+mn-lt"/>
                        </a:rPr>
                        <a:t>Fake anti-virus scam</a:t>
                      </a:r>
                    </a:p>
                  </a:txBody>
                  <a:tcPr marL="7620" marR="7620" marT="7620" marB="0" anchor="b"/>
                </a:tc>
                <a:tc>
                  <a:txBody>
                    <a:bodyPr/>
                    <a:lstStyle/>
                    <a:p>
                      <a:pPr algn="ctr" fontAlgn="t"/>
                      <a:r>
                        <a:rPr lang="en-US" sz="1100" b="0" i="0" u="none" strike="noStrike" dirty="0">
                          <a:solidFill>
                            <a:srgbClr val="000000"/>
                          </a:solidFill>
                          <a:effectLst/>
                          <a:latin typeface="+mn-lt"/>
                        </a:rPr>
                        <a:t>35%</a:t>
                      </a:r>
                    </a:p>
                  </a:txBody>
                  <a:tcPr marL="7620" marR="7620" marT="7620" marB="0"/>
                </a:tc>
                <a:tc>
                  <a:txBody>
                    <a:bodyPr/>
                    <a:lstStyle/>
                    <a:p>
                      <a:pPr algn="ctr" fontAlgn="t"/>
                      <a:r>
                        <a:rPr lang="en-US" sz="1100" b="0" i="0" u="none" strike="noStrike" dirty="0">
                          <a:solidFill>
                            <a:srgbClr val="000000"/>
                          </a:solidFill>
                          <a:effectLst/>
                          <a:latin typeface="+mn-lt"/>
                        </a:rPr>
                        <a:t>21%</a:t>
                      </a:r>
                    </a:p>
                  </a:txBody>
                  <a:tcPr marL="7620" marR="7620" marT="7620" marB="0"/>
                </a:tc>
                <a:tc>
                  <a:txBody>
                    <a:bodyPr/>
                    <a:lstStyle/>
                    <a:p>
                      <a:pPr algn="ctr" fontAlgn="t"/>
                      <a:r>
                        <a:rPr lang="en-US" sz="1100" b="0" i="0" u="none" strike="noStrike" dirty="0">
                          <a:solidFill>
                            <a:srgbClr val="000000"/>
                          </a:solidFill>
                          <a:effectLst/>
                          <a:latin typeface="+mn-lt"/>
                        </a:rPr>
                        <a:t>44%</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38%</a:t>
                      </a:r>
                    </a:p>
                  </a:txBody>
                  <a:tcPr marL="7620" marR="7620" marT="7620" marB="0"/>
                </a:tc>
                <a:tc>
                  <a:txBody>
                    <a:bodyPr/>
                    <a:lstStyle/>
                    <a:p>
                      <a:pPr algn="ctr" fontAlgn="t"/>
                      <a:r>
                        <a:rPr lang="en-US" sz="1100" b="0" i="0" u="none" strike="noStrike" dirty="0">
                          <a:solidFill>
                            <a:srgbClr val="000000"/>
                          </a:solidFill>
                          <a:effectLst/>
                          <a:latin typeface="+mn-lt"/>
                        </a:rPr>
                        <a:t>48%</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39%</a:t>
                      </a:r>
                    </a:p>
                  </a:txBody>
                  <a:tcPr marL="7620" marR="7620" marT="7620" marB="0"/>
                </a:tc>
                <a:tc>
                  <a:txBody>
                    <a:bodyPr/>
                    <a:lstStyle/>
                    <a:p>
                      <a:pPr algn="ctr" fontAlgn="t"/>
                      <a:r>
                        <a:rPr lang="en-US" sz="1100" b="0" i="0" u="none" strike="noStrike" dirty="0">
                          <a:solidFill>
                            <a:srgbClr val="000000"/>
                          </a:solidFill>
                          <a:effectLst/>
                          <a:latin typeface="+mn-lt"/>
                        </a:rPr>
                        <a:t>38%</a:t>
                      </a:r>
                    </a:p>
                  </a:txBody>
                  <a:tcPr marL="7620" marR="7620" marT="7620" marB="0"/>
                </a:tc>
                <a:tc>
                  <a:txBody>
                    <a:bodyPr/>
                    <a:lstStyle/>
                    <a:p>
                      <a:pPr algn="ctr" fontAlgn="t"/>
                      <a:r>
                        <a:rPr lang="en-US" sz="1100" b="0" i="0" u="none" strike="noStrike" dirty="0">
                          <a:solidFill>
                            <a:srgbClr val="000000"/>
                          </a:solidFill>
                          <a:effectLst/>
                          <a:latin typeface="+mn-lt"/>
                        </a:rPr>
                        <a:t>39%</a:t>
                      </a:r>
                    </a:p>
                  </a:txBody>
                  <a:tcPr marL="7620" marR="7620" marT="7620" marB="0"/>
                </a:tc>
                <a:tc>
                  <a:txBody>
                    <a:bodyPr/>
                    <a:lstStyle/>
                    <a:p>
                      <a:pPr algn="ctr" fontAlgn="t"/>
                      <a:r>
                        <a:rPr lang="en-US" sz="1100" b="0" i="0" u="none" strike="noStrike" dirty="0">
                          <a:solidFill>
                            <a:srgbClr val="000000"/>
                          </a:solidFill>
                          <a:effectLst/>
                          <a:latin typeface="+mn-lt"/>
                        </a:rPr>
                        <a:t>36%</a:t>
                      </a:r>
                    </a:p>
                  </a:txBody>
                  <a:tcPr marL="7620" marR="7620" marT="7620" marB="0"/>
                </a:tc>
                <a:tc>
                  <a:txBody>
                    <a:bodyPr/>
                    <a:lstStyle/>
                    <a:p>
                      <a:pPr algn="ctr" fontAlgn="t"/>
                      <a:r>
                        <a:rPr lang="en-US" sz="1100" b="0" i="0" u="none" strike="noStrike" dirty="0">
                          <a:solidFill>
                            <a:srgbClr val="000000"/>
                          </a:solidFill>
                          <a:effectLst/>
                          <a:latin typeface="+mn-lt"/>
                        </a:rPr>
                        <a:t>27%</a:t>
                      </a:r>
                    </a:p>
                  </a:txBody>
                  <a:tcPr marL="7620" marR="7620" marT="7620" marB="0"/>
                </a:tc>
                <a:tc>
                  <a:txBody>
                    <a:bodyPr/>
                    <a:lstStyle/>
                    <a:p>
                      <a:pPr algn="ctr" fontAlgn="t"/>
                      <a:r>
                        <a:rPr lang="en-US" sz="1100" b="0" i="0" u="none" strike="noStrike" dirty="0">
                          <a:solidFill>
                            <a:srgbClr val="000000"/>
                          </a:solidFill>
                          <a:effectLst/>
                          <a:latin typeface="+mn-lt"/>
                        </a:rPr>
                        <a:t>34%</a:t>
                      </a:r>
                    </a:p>
                  </a:txBody>
                  <a:tcPr marL="7620" marR="7620" marT="7620" marB="0"/>
                </a:tc>
                <a:extLst>
                  <a:ext uri="{0D108BD9-81ED-4DB2-BD59-A6C34878D82A}">
                    <a16:rowId xmlns:a16="http://schemas.microsoft.com/office/drawing/2014/main" val="312220192"/>
                  </a:ext>
                </a:extLst>
              </a:tr>
              <a:tr h="182880">
                <a:tc>
                  <a:txBody>
                    <a:bodyPr/>
                    <a:lstStyle/>
                    <a:p>
                      <a:pPr algn="l" fontAlgn="b"/>
                      <a:r>
                        <a:rPr lang="en-US" sz="1200" b="0" i="0" u="none" strike="noStrike" dirty="0">
                          <a:solidFill>
                            <a:srgbClr val="000000"/>
                          </a:solidFill>
                          <a:effectLst/>
                          <a:latin typeface="+mn-lt"/>
                        </a:rPr>
                        <a:t>Phishing/Spoofing</a:t>
                      </a:r>
                    </a:p>
                  </a:txBody>
                  <a:tcPr marL="7620" marR="7620" marT="7620" marB="0" anchor="b"/>
                </a:tc>
                <a:tc>
                  <a:txBody>
                    <a:bodyPr/>
                    <a:lstStyle/>
                    <a:p>
                      <a:pPr algn="ctr" fontAlgn="t"/>
                      <a:r>
                        <a:rPr lang="en-US" sz="1100" b="0" i="0" u="none" strike="noStrike" dirty="0">
                          <a:solidFill>
                            <a:srgbClr val="000000"/>
                          </a:solidFill>
                          <a:effectLst/>
                          <a:latin typeface="+mn-lt"/>
                        </a:rPr>
                        <a:t>29%</a:t>
                      </a:r>
                    </a:p>
                  </a:txBody>
                  <a:tcPr marL="7620" marR="7620" marT="7620" marB="0"/>
                </a:tc>
                <a:tc>
                  <a:txBody>
                    <a:bodyPr/>
                    <a:lstStyle/>
                    <a:p>
                      <a:pPr algn="ctr" fontAlgn="t"/>
                      <a:r>
                        <a:rPr lang="en-US" sz="1100" b="0" i="0" u="none" strike="noStrike" dirty="0">
                          <a:solidFill>
                            <a:srgbClr val="000000"/>
                          </a:solidFill>
                          <a:effectLst/>
                          <a:latin typeface="+mn-lt"/>
                        </a:rPr>
                        <a:t>21%</a:t>
                      </a:r>
                    </a:p>
                  </a:txBody>
                  <a:tcPr marL="7620" marR="7620" marT="7620" marB="0"/>
                </a:tc>
                <a:tc>
                  <a:txBody>
                    <a:bodyPr/>
                    <a:lstStyle/>
                    <a:p>
                      <a:pPr algn="ctr" fontAlgn="t"/>
                      <a:r>
                        <a:rPr lang="en-US" sz="1100" b="0" i="0" u="none" strike="noStrike" dirty="0">
                          <a:solidFill>
                            <a:srgbClr val="000000"/>
                          </a:solidFill>
                          <a:effectLst/>
                          <a:latin typeface="+mn-lt"/>
                        </a:rPr>
                        <a:t>32%</a:t>
                      </a:r>
                    </a:p>
                  </a:txBody>
                  <a:tcPr marL="7620" marR="7620" marT="7620" marB="0"/>
                </a:tc>
                <a:tc>
                  <a:txBody>
                    <a:bodyPr/>
                    <a:lstStyle/>
                    <a:p>
                      <a:pPr algn="ctr" fontAlgn="t"/>
                      <a:r>
                        <a:rPr lang="en-US" sz="1100" b="0" i="0" u="none" strike="noStrike" dirty="0">
                          <a:solidFill>
                            <a:srgbClr val="000000"/>
                          </a:solidFill>
                          <a:effectLst/>
                          <a:latin typeface="+mn-lt"/>
                        </a:rPr>
                        <a:t>22%</a:t>
                      </a:r>
                    </a:p>
                  </a:txBody>
                  <a:tcPr marL="7620" marR="7620" marT="7620" marB="0"/>
                </a:tc>
                <a:tc>
                  <a:txBody>
                    <a:bodyPr/>
                    <a:lstStyle/>
                    <a:p>
                      <a:pPr algn="ctr" fontAlgn="t"/>
                      <a:r>
                        <a:rPr lang="en-US" sz="1100" b="0" i="0" u="none" strike="noStrike" dirty="0">
                          <a:solidFill>
                            <a:srgbClr val="000000"/>
                          </a:solidFill>
                          <a:effectLst/>
                          <a:latin typeface="+mn-lt"/>
                        </a:rPr>
                        <a:t>38%</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20%</a:t>
                      </a:r>
                    </a:p>
                  </a:txBody>
                  <a:tcPr marL="7620" marR="7620" marT="7620" marB="0"/>
                </a:tc>
                <a:tc>
                  <a:txBody>
                    <a:bodyPr/>
                    <a:lstStyle/>
                    <a:p>
                      <a:pPr algn="ctr" fontAlgn="t"/>
                      <a:r>
                        <a:rPr lang="en-US" sz="1100" b="0" i="0" u="none" strike="noStrike" dirty="0">
                          <a:solidFill>
                            <a:srgbClr val="000000"/>
                          </a:solidFill>
                          <a:effectLst/>
                          <a:latin typeface="+mn-lt"/>
                        </a:rPr>
                        <a:t>41%</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21%</a:t>
                      </a:r>
                    </a:p>
                  </a:txBody>
                  <a:tcPr marL="7620" marR="7620" marT="7620" marB="0"/>
                </a:tc>
                <a:tc>
                  <a:txBody>
                    <a:bodyPr/>
                    <a:lstStyle/>
                    <a:p>
                      <a:pPr algn="ctr" fontAlgn="t"/>
                      <a:r>
                        <a:rPr lang="en-US" sz="1100" b="0" i="0" u="none" strike="noStrike" dirty="0">
                          <a:solidFill>
                            <a:srgbClr val="000000"/>
                          </a:solidFill>
                          <a:effectLst/>
                          <a:latin typeface="+mn-lt"/>
                        </a:rPr>
                        <a:t>15%</a:t>
                      </a:r>
                    </a:p>
                  </a:txBody>
                  <a:tcPr marL="7620" marR="7620" marT="7620" marB="0"/>
                </a:tc>
                <a:tc>
                  <a:txBody>
                    <a:bodyPr/>
                    <a:lstStyle/>
                    <a:p>
                      <a:pPr algn="ctr" fontAlgn="t"/>
                      <a:r>
                        <a:rPr lang="en-US" sz="1100" b="0" i="0" u="none" strike="noStrike" dirty="0">
                          <a:solidFill>
                            <a:srgbClr val="000000"/>
                          </a:solidFill>
                          <a:effectLst/>
                          <a:latin typeface="+mn-lt"/>
                        </a:rPr>
                        <a:t>26%</a:t>
                      </a:r>
                    </a:p>
                  </a:txBody>
                  <a:tcPr marL="7620" marR="7620" marT="7620" marB="0"/>
                </a:tc>
                <a:tc>
                  <a:txBody>
                    <a:bodyPr/>
                    <a:lstStyle/>
                    <a:p>
                      <a:pPr algn="ctr" fontAlgn="t"/>
                      <a:r>
                        <a:rPr lang="en-US" sz="1100" b="0" i="0" u="none" strike="noStrike" dirty="0">
                          <a:solidFill>
                            <a:srgbClr val="000000"/>
                          </a:solidFill>
                          <a:effectLst/>
                          <a:latin typeface="+mn-lt"/>
                        </a:rPr>
                        <a:t>17%</a:t>
                      </a:r>
                    </a:p>
                  </a:txBody>
                  <a:tcPr marL="7620" marR="7620" marT="7620" marB="0"/>
                </a:tc>
                <a:extLst>
                  <a:ext uri="{0D108BD9-81ED-4DB2-BD59-A6C34878D82A}">
                    <a16:rowId xmlns:a16="http://schemas.microsoft.com/office/drawing/2014/main" val="2384937020"/>
                  </a:ext>
                </a:extLst>
              </a:tr>
              <a:tr h="182880">
                <a:tc>
                  <a:txBody>
                    <a:bodyPr/>
                    <a:lstStyle/>
                    <a:p>
                      <a:pPr algn="l" fontAlgn="b"/>
                      <a:r>
                        <a:rPr lang="en-US" sz="1200" b="0" i="0" u="none" strike="noStrike" dirty="0">
                          <a:solidFill>
                            <a:srgbClr val="000000"/>
                          </a:solidFill>
                          <a:effectLst/>
                          <a:latin typeface="+mn-lt"/>
                        </a:rPr>
                        <a:t>Internet auction/shopping fraud</a:t>
                      </a:r>
                    </a:p>
                  </a:txBody>
                  <a:tcPr marL="7620" marR="7620" marT="7620" marB="0" anchor="b"/>
                </a:tc>
                <a:tc>
                  <a:txBody>
                    <a:bodyPr/>
                    <a:lstStyle/>
                    <a:p>
                      <a:pPr algn="ctr" fontAlgn="t"/>
                      <a:r>
                        <a:rPr lang="en-US" sz="1100" b="0" i="0" u="none" strike="noStrike" dirty="0">
                          <a:solidFill>
                            <a:srgbClr val="000000"/>
                          </a:solidFill>
                          <a:effectLst/>
                          <a:latin typeface="+mn-lt"/>
                        </a:rPr>
                        <a:t>26%</a:t>
                      </a:r>
                    </a:p>
                  </a:txBody>
                  <a:tcPr marL="7620" marR="7620" marT="7620" marB="0"/>
                </a:tc>
                <a:tc>
                  <a:txBody>
                    <a:bodyPr/>
                    <a:lstStyle/>
                    <a:p>
                      <a:pPr algn="ctr" fontAlgn="t"/>
                      <a:r>
                        <a:rPr lang="en-US" sz="1100" b="0" i="0" u="none" strike="noStrike" dirty="0">
                          <a:solidFill>
                            <a:srgbClr val="000000"/>
                          </a:solidFill>
                          <a:effectLst/>
                          <a:latin typeface="+mn-lt"/>
                        </a:rPr>
                        <a:t>20%</a:t>
                      </a:r>
                    </a:p>
                  </a:txBody>
                  <a:tcPr marL="7620" marR="7620" marT="7620" marB="0"/>
                </a:tc>
                <a:tc>
                  <a:txBody>
                    <a:bodyPr/>
                    <a:lstStyle/>
                    <a:p>
                      <a:pPr algn="ctr" fontAlgn="t"/>
                      <a:r>
                        <a:rPr lang="en-US" sz="1100" b="0" i="0" u="none" strike="noStrike" dirty="0">
                          <a:solidFill>
                            <a:srgbClr val="000000"/>
                          </a:solidFill>
                          <a:effectLst/>
                          <a:latin typeface="+mn-lt"/>
                        </a:rPr>
                        <a:t>21%</a:t>
                      </a:r>
                    </a:p>
                  </a:txBody>
                  <a:tcPr marL="7620" marR="7620" marT="7620" marB="0"/>
                </a:tc>
                <a:tc>
                  <a:txBody>
                    <a:bodyPr/>
                    <a:lstStyle/>
                    <a:p>
                      <a:pPr algn="ctr" fontAlgn="t"/>
                      <a:r>
                        <a:rPr lang="en-US" sz="1100" b="0" i="0" u="none" strike="noStrike" dirty="0">
                          <a:solidFill>
                            <a:srgbClr val="000000"/>
                          </a:solidFill>
                          <a:effectLst/>
                          <a:latin typeface="+mn-lt"/>
                        </a:rPr>
                        <a:t>32%</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23%</a:t>
                      </a:r>
                    </a:p>
                  </a:txBody>
                  <a:tcPr marL="7620" marR="7620" marT="7620" marB="0"/>
                </a:tc>
                <a:tc>
                  <a:txBody>
                    <a:bodyPr/>
                    <a:lstStyle/>
                    <a:p>
                      <a:pPr algn="ctr" fontAlgn="t"/>
                      <a:r>
                        <a:rPr lang="en-US" sz="1100" b="0" i="0" u="none" strike="noStrike" dirty="0">
                          <a:solidFill>
                            <a:srgbClr val="000000"/>
                          </a:solidFill>
                          <a:effectLst/>
                          <a:latin typeface="+mn-lt"/>
                        </a:rPr>
                        <a:t>21%</a:t>
                      </a:r>
                    </a:p>
                  </a:txBody>
                  <a:tcPr marL="7620" marR="7620" marT="7620" marB="0"/>
                </a:tc>
                <a:tc>
                  <a:txBody>
                    <a:bodyPr/>
                    <a:lstStyle/>
                    <a:p>
                      <a:pPr algn="ctr" fontAlgn="t"/>
                      <a:r>
                        <a:rPr lang="en-US" sz="1100" b="0" i="0" u="none" strike="noStrike" dirty="0">
                          <a:solidFill>
                            <a:srgbClr val="000000"/>
                          </a:solidFill>
                          <a:effectLst/>
                          <a:latin typeface="+mn-lt"/>
                        </a:rPr>
                        <a:t>40%</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23%</a:t>
                      </a:r>
                    </a:p>
                  </a:txBody>
                  <a:tcPr marL="7620" marR="7620" marT="7620" marB="0"/>
                </a:tc>
                <a:tc>
                  <a:txBody>
                    <a:bodyPr/>
                    <a:lstStyle/>
                    <a:p>
                      <a:pPr algn="ctr" fontAlgn="t"/>
                      <a:r>
                        <a:rPr lang="en-US" sz="1100" b="0" i="0" u="none" strike="noStrike" dirty="0">
                          <a:solidFill>
                            <a:srgbClr val="000000"/>
                          </a:solidFill>
                          <a:effectLst/>
                          <a:latin typeface="+mn-lt"/>
                        </a:rPr>
                        <a:t>29%</a:t>
                      </a:r>
                    </a:p>
                  </a:txBody>
                  <a:tcPr marL="7620" marR="7620" marT="7620" marB="0"/>
                </a:tc>
                <a:tc>
                  <a:txBody>
                    <a:bodyPr/>
                    <a:lstStyle/>
                    <a:p>
                      <a:pPr algn="ctr" fontAlgn="t"/>
                      <a:r>
                        <a:rPr lang="en-US" sz="1100" b="0" i="0" u="none" strike="noStrike" dirty="0">
                          <a:solidFill>
                            <a:srgbClr val="000000"/>
                          </a:solidFill>
                          <a:effectLst/>
                          <a:latin typeface="+mn-lt"/>
                        </a:rPr>
                        <a:t>38%</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31%</a:t>
                      </a:r>
                    </a:p>
                  </a:txBody>
                  <a:tcPr marL="7620" marR="7620" marT="7620" marB="0"/>
                </a:tc>
                <a:extLst>
                  <a:ext uri="{0D108BD9-81ED-4DB2-BD59-A6C34878D82A}">
                    <a16:rowId xmlns:a16="http://schemas.microsoft.com/office/drawing/2014/main" val="202596825"/>
                  </a:ext>
                </a:extLst>
              </a:tr>
              <a:tr h="182880">
                <a:tc>
                  <a:txBody>
                    <a:bodyPr/>
                    <a:lstStyle/>
                    <a:p>
                      <a:pPr algn="l" fontAlgn="b"/>
                      <a:r>
                        <a:rPr lang="en-US" sz="1200" b="0" i="0" u="none" strike="noStrike" dirty="0">
                          <a:solidFill>
                            <a:srgbClr val="000000"/>
                          </a:solidFill>
                          <a:effectLst/>
                          <a:latin typeface="+mn-lt"/>
                        </a:rPr>
                        <a:t>Someone accessed my accounts to collect information or impersonate me</a:t>
                      </a:r>
                    </a:p>
                  </a:txBody>
                  <a:tcPr marL="7620" marR="7620" marT="7620" marB="0" anchor="b"/>
                </a:tc>
                <a:tc>
                  <a:txBody>
                    <a:bodyPr/>
                    <a:lstStyle/>
                    <a:p>
                      <a:pPr algn="ctr" fontAlgn="t"/>
                      <a:r>
                        <a:rPr lang="en-US" sz="1100" b="0" i="0" u="none" strike="noStrike" dirty="0">
                          <a:solidFill>
                            <a:srgbClr val="000000"/>
                          </a:solidFill>
                          <a:effectLst/>
                          <a:latin typeface="+mn-lt"/>
                        </a:rPr>
                        <a:t>21%</a:t>
                      </a:r>
                    </a:p>
                  </a:txBody>
                  <a:tcPr marL="7620" marR="7620" marT="7620" marB="0"/>
                </a:tc>
                <a:tc>
                  <a:txBody>
                    <a:bodyPr/>
                    <a:lstStyle/>
                    <a:p>
                      <a:pPr algn="ctr" fontAlgn="t"/>
                      <a:r>
                        <a:rPr lang="en-US" sz="1100" b="0" i="0" u="none" strike="noStrike" dirty="0">
                          <a:solidFill>
                            <a:srgbClr val="000000"/>
                          </a:solidFill>
                          <a:effectLst/>
                          <a:latin typeface="+mn-lt"/>
                        </a:rPr>
                        <a:t>26%</a:t>
                      </a:r>
                    </a:p>
                  </a:txBody>
                  <a:tcPr marL="7620" marR="7620" marT="7620" marB="0"/>
                </a:tc>
                <a:tc>
                  <a:txBody>
                    <a:bodyPr/>
                    <a:lstStyle/>
                    <a:p>
                      <a:pPr algn="ctr" fontAlgn="t"/>
                      <a:r>
                        <a:rPr lang="en-US" sz="1100" b="0" i="0" u="none" strike="noStrike" dirty="0">
                          <a:solidFill>
                            <a:srgbClr val="000000"/>
                          </a:solidFill>
                          <a:effectLst/>
                          <a:latin typeface="+mn-lt"/>
                        </a:rPr>
                        <a:t>21%</a:t>
                      </a:r>
                    </a:p>
                  </a:txBody>
                  <a:tcPr marL="7620" marR="7620" marT="7620" marB="0"/>
                </a:tc>
                <a:tc>
                  <a:txBody>
                    <a:bodyPr/>
                    <a:lstStyle/>
                    <a:p>
                      <a:pPr algn="ctr" fontAlgn="t"/>
                      <a:r>
                        <a:rPr lang="en-US" sz="1100" b="0" i="0" u="none" strike="noStrike" dirty="0">
                          <a:solidFill>
                            <a:srgbClr val="000000"/>
                          </a:solidFill>
                          <a:effectLst/>
                          <a:latin typeface="+mn-lt"/>
                        </a:rPr>
                        <a:t>22%</a:t>
                      </a:r>
                    </a:p>
                  </a:txBody>
                  <a:tcPr marL="7620" marR="7620" marT="7620" marB="0"/>
                </a:tc>
                <a:tc>
                  <a:txBody>
                    <a:bodyPr/>
                    <a:lstStyle/>
                    <a:p>
                      <a:pPr algn="ctr" fontAlgn="t"/>
                      <a:r>
                        <a:rPr lang="en-US" sz="1100" b="0" i="0" u="none" strike="noStrike" dirty="0">
                          <a:solidFill>
                            <a:srgbClr val="000000"/>
                          </a:solidFill>
                          <a:effectLst/>
                          <a:latin typeface="+mn-lt"/>
                        </a:rPr>
                        <a:t>14%</a:t>
                      </a:r>
                    </a:p>
                  </a:txBody>
                  <a:tcPr marL="7620" marR="7620" marT="7620" marB="0"/>
                </a:tc>
                <a:tc>
                  <a:txBody>
                    <a:bodyPr/>
                    <a:lstStyle/>
                    <a:p>
                      <a:pPr algn="ctr" fontAlgn="t"/>
                      <a:r>
                        <a:rPr lang="en-US" sz="1100" b="0" i="0" u="none" strike="noStrike" dirty="0">
                          <a:solidFill>
                            <a:srgbClr val="000000"/>
                          </a:solidFill>
                          <a:effectLst/>
                          <a:latin typeface="+mn-lt"/>
                        </a:rPr>
                        <a:t>22%</a:t>
                      </a:r>
                    </a:p>
                  </a:txBody>
                  <a:tcPr marL="7620" marR="7620" marT="7620" marB="0"/>
                </a:tc>
                <a:tc>
                  <a:txBody>
                    <a:bodyPr/>
                    <a:lstStyle/>
                    <a:p>
                      <a:pPr algn="ctr" fontAlgn="t"/>
                      <a:r>
                        <a:rPr lang="en-US" sz="1100" b="0" i="0" u="none" strike="noStrike" dirty="0">
                          <a:solidFill>
                            <a:srgbClr val="000000"/>
                          </a:solidFill>
                          <a:effectLst/>
                          <a:latin typeface="+mn-lt"/>
                        </a:rPr>
                        <a:t>38%</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15%</a:t>
                      </a:r>
                    </a:p>
                  </a:txBody>
                  <a:tcPr marL="7620" marR="7620" marT="7620" marB="0"/>
                </a:tc>
                <a:tc>
                  <a:txBody>
                    <a:bodyPr/>
                    <a:lstStyle/>
                    <a:p>
                      <a:pPr algn="ctr" fontAlgn="t"/>
                      <a:r>
                        <a:rPr lang="en-US" sz="1100" b="0" i="0" u="none" strike="noStrike" dirty="0">
                          <a:solidFill>
                            <a:srgbClr val="000000"/>
                          </a:solidFill>
                          <a:effectLst/>
                          <a:latin typeface="+mn-lt"/>
                        </a:rPr>
                        <a:t>21%</a:t>
                      </a:r>
                    </a:p>
                  </a:txBody>
                  <a:tcPr marL="7620" marR="7620" marT="7620" marB="0"/>
                </a:tc>
                <a:tc>
                  <a:txBody>
                    <a:bodyPr/>
                    <a:lstStyle/>
                    <a:p>
                      <a:pPr algn="ctr" fontAlgn="t"/>
                      <a:r>
                        <a:rPr lang="en-US" sz="1100" b="0" i="0" u="none" strike="noStrike" dirty="0">
                          <a:solidFill>
                            <a:srgbClr val="000000"/>
                          </a:solidFill>
                          <a:effectLst/>
                          <a:latin typeface="+mn-lt"/>
                        </a:rPr>
                        <a:t>27%</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25%</a:t>
                      </a:r>
                    </a:p>
                  </a:txBody>
                  <a:tcPr marL="7620" marR="7620" marT="7620" marB="0"/>
                </a:tc>
                <a:extLst>
                  <a:ext uri="{0D108BD9-81ED-4DB2-BD59-A6C34878D82A}">
                    <a16:rowId xmlns:a16="http://schemas.microsoft.com/office/drawing/2014/main" val="1570867589"/>
                  </a:ext>
                </a:extLst>
              </a:tr>
              <a:tr h="182880">
                <a:tc>
                  <a:txBody>
                    <a:bodyPr/>
                    <a:lstStyle/>
                    <a:p>
                      <a:pPr algn="l" fontAlgn="b"/>
                      <a:r>
                        <a:rPr lang="en-US" sz="1200" b="0" i="0" u="none" strike="noStrike" dirty="0">
                          <a:solidFill>
                            <a:srgbClr val="000000"/>
                          </a:solidFill>
                          <a:effectLst/>
                          <a:latin typeface="+mn-lt"/>
                        </a:rPr>
                        <a:t>Advanced fee fraud</a:t>
                      </a:r>
                    </a:p>
                  </a:txBody>
                  <a:tcPr marL="7620" marR="7620" marT="7620" marB="0" anchor="b"/>
                </a:tc>
                <a:tc>
                  <a:txBody>
                    <a:bodyPr/>
                    <a:lstStyle/>
                    <a:p>
                      <a:pPr algn="ctr" fontAlgn="t"/>
                      <a:r>
                        <a:rPr lang="en-US" sz="1100" b="0" i="0" u="none" strike="noStrike" dirty="0">
                          <a:solidFill>
                            <a:srgbClr val="000000"/>
                          </a:solidFill>
                          <a:effectLst/>
                          <a:latin typeface="+mn-lt"/>
                        </a:rPr>
                        <a:t>18%</a:t>
                      </a:r>
                    </a:p>
                  </a:txBody>
                  <a:tcPr marL="7620" marR="7620" marT="7620" marB="0">
                    <a:solidFill>
                      <a:srgbClr val="E7E7E7"/>
                    </a:solidFill>
                  </a:tcPr>
                </a:tc>
                <a:tc>
                  <a:txBody>
                    <a:bodyPr/>
                    <a:lstStyle/>
                    <a:p>
                      <a:pPr algn="ctr" fontAlgn="t"/>
                      <a:r>
                        <a:rPr lang="en-US" sz="1100" b="0" i="0" u="none" strike="noStrike" dirty="0">
                          <a:solidFill>
                            <a:srgbClr val="000000"/>
                          </a:solidFill>
                          <a:effectLst/>
                          <a:latin typeface="+mn-lt"/>
                        </a:rPr>
                        <a:t>29%</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22%</a:t>
                      </a:r>
                    </a:p>
                  </a:txBody>
                  <a:tcPr marL="7620" marR="7620" marT="7620" marB="0"/>
                </a:tc>
                <a:tc>
                  <a:txBody>
                    <a:bodyPr/>
                    <a:lstStyle/>
                    <a:p>
                      <a:pPr algn="ctr" fontAlgn="t"/>
                      <a:r>
                        <a:rPr lang="en-US" sz="1100" b="0" i="0" u="none" strike="noStrike" dirty="0">
                          <a:solidFill>
                            <a:srgbClr val="000000"/>
                          </a:solidFill>
                          <a:effectLst/>
                          <a:latin typeface="+mn-lt"/>
                        </a:rPr>
                        <a:t>21%</a:t>
                      </a:r>
                    </a:p>
                  </a:txBody>
                  <a:tcPr marL="7620" marR="7620" marT="7620" marB="0"/>
                </a:tc>
                <a:tc>
                  <a:txBody>
                    <a:bodyPr/>
                    <a:lstStyle/>
                    <a:p>
                      <a:pPr algn="ctr" fontAlgn="t"/>
                      <a:r>
                        <a:rPr lang="en-US" sz="1100" b="0" i="0" u="none" strike="noStrike" dirty="0">
                          <a:solidFill>
                            <a:srgbClr val="000000"/>
                          </a:solidFill>
                          <a:effectLst/>
                          <a:latin typeface="+mn-lt"/>
                        </a:rPr>
                        <a:t>11%</a:t>
                      </a:r>
                    </a:p>
                  </a:txBody>
                  <a:tcPr marL="7620" marR="7620" marT="7620" marB="0"/>
                </a:tc>
                <a:tc>
                  <a:txBody>
                    <a:bodyPr/>
                    <a:lstStyle/>
                    <a:p>
                      <a:pPr algn="ctr" fontAlgn="t"/>
                      <a:r>
                        <a:rPr lang="en-US" sz="1100" b="0" i="0" u="none" strike="noStrike" dirty="0">
                          <a:solidFill>
                            <a:srgbClr val="000000"/>
                          </a:solidFill>
                          <a:effectLst/>
                          <a:latin typeface="+mn-lt"/>
                        </a:rPr>
                        <a:t>18%</a:t>
                      </a:r>
                    </a:p>
                  </a:txBody>
                  <a:tcPr marL="7620" marR="7620" marT="7620" marB="0"/>
                </a:tc>
                <a:tc>
                  <a:txBody>
                    <a:bodyPr/>
                    <a:lstStyle/>
                    <a:p>
                      <a:pPr algn="ctr" fontAlgn="t"/>
                      <a:r>
                        <a:rPr lang="en-US" sz="1100" b="0" i="0" u="none" strike="noStrike" dirty="0">
                          <a:solidFill>
                            <a:srgbClr val="000000"/>
                          </a:solidFill>
                          <a:effectLst/>
                          <a:latin typeface="+mn-lt"/>
                        </a:rPr>
                        <a:t>23%</a:t>
                      </a:r>
                    </a:p>
                  </a:txBody>
                  <a:tcPr marL="7620" marR="7620" marT="7620" marB="0"/>
                </a:tc>
                <a:tc>
                  <a:txBody>
                    <a:bodyPr/>
                    <a:lstStyle/>
                    <a:p>
                      <a:pPr algn="ctr" fontAlgn="t"/>
                      <a:r>
                        <a:rPr lang="en-US" sz="1100" b="0" i="0" u="none" strike="noStrike" dirty="0">
                          <a:solidFill>
                            <a:srgbClr val="000000"/>
                          </a:solidFill>
                          <a:effectLst/>
                          <a:latin typeface="+mn-lt"/>
                        </a:rPr>
                        <a:t>18%</a:t>
                      </a:r>
                    </a:p>
                  </a:txBody>
                  <a:tcPr marL="7620" marR="7620" marT="7620" marB="0"/>
                </a:tc>
                <a:tc>
                  <a:txBody>
                    <a:bodyPr/>
                    <a:lstStyle/>
                    <a:p>
                      <a:pPr algn="ctr" fontAlgn="t"/>
                      <a:r>
                        <a:rPr lang="en-US" sz="1100" b="0" i="0" u="none" strike="noStrike" dirty="0">
                          <a:solidFill>
                            <a:srgbClr val="000000"/>
                          </a:solidFill>
                          <a:effectLst/>
                          <a:latin typeface="+mn-lt"/>
                        </a:rPr>
                        <a:t>18%</a:t>
                      </a:r>
                    </a:p>
                  </a:txBody>
                  <a:tcPr marL="7620" marR="7620" marT="7620" marB="0"/>
                </a:tc>
                <a:tc>
                  <a:txBody>
                    <a:bodyPr/>
                    <a:lstStyle/>
                    <a:p>
                      <a:pPr algn="ctr" fontAlgn="t"/>
                      <a:r>
                        <a:rPr lang="en-US" sz="1100" b="0" i="0" u="none" strike="noStrike" dirty="0">
                          <a:solidFill>
                            <a:srgbClr val="000000"/>
                          </a:solidFill>
                          <a:effectLst/>
                          <a:latin typeface="+mn-lt"/>
                        </a:rPr>
                        <a:t>8%</a:t>
                      </a:r>
                    </a:p>
                  </a:txBody>
                  <a:tcPr marL="7620" marR="7620" marT="7620" marB="0"/>
                </a:tc>
                <a:tc>
                  <a:txBody>
                    <a:bodyPr/>
                    <a:lstStyle/>
                    <a:p>
                      <a:pPr algn="ctr" fontAlgn="t"/>
                      <a:r>
                        <a:rPr lang="en-US" sz="1100" b="0" i="0" u="none" strike="noStrike" dirty="0">
                          <a:solidFill>
                            <a:srgbClr val="000000"/>
                          </a:solidFill>
                          <a:effectLst/>
                          <a:latin typeface="+mn-lt"/>
                        </a:rPr>
                        <a:t>28%</a:t>
                      </a:r>
                    </a:p>
                  </a:txBody>
                  <a:tcPr marL="7620" marR="7620" marT="7620" marB="0">
                    <a:solidFill>
                      <a:srgbClr val="FFB900"/>
                    </a:solidFill>
                  </a:tcPr>
                </a:tc>
                <a:extLst>
                  <a:ext uri="{0D108BD9-81ED-4DB2-BD59-A6C34878D82A}">
                    <a16:rowId xmlns:a16="http://schemas.microsoft.com/office/drawing/2014/main" val="2667041981"/>
                  </a:ext>
                </a:extLst>
              </a:tr>
              <a:tr h="182880">
                <a:tc>
                  <a:txBody>
                    <a:bodyPr/>
                    <a:lstStyle/>
                    <a:p>
                      <a:pPr algn="l" fontAlgn="b"/>
                      <a:r>
                        <a:rPr lang="en-US" sz="1200" b="0" i="0" u="none" strike="noStrike" dirty="0">
                          <a:solidFill>
                            <a:srgbClr val="000000"/>
                          </a:solidFill>
                          <a:effectLst/>
                          <a:latin typeface="+mn-lt"/>
                        </a:rPr>
                        <a:t>Someone contacted me posing as a debt collector</a:t>
                      </a:r>
                    </a:p>
                  </a:txBody>
                  <a:tcPr marL="7620" marR="7620" marT="7620" marB="0" anchor="b"/>
                </a:tc>
                <a:tc>
                  <a:txBody>
                    <a:bodyPr/>
                    <a:lstStyle/>
                    <a:p>
                      <a:pPr algn="ctr" fontAlgn="t"/>
                      <a:r>
                        <a:rPr lang="en-US" sz="1100" b="0" i="0" u="none" strike="noStrike" dirty="0">
                          <a:solidFill>
                            <a:srgbClr val="000000"/>
                          </a:solidFill>
                          <a:effectLst/>
                          <a:latin typeface="+mn-lt"/>
                        </a:rPr>
                        <a:t>15%</a:t>
                      </a:r>
                    </a:p>
                  </a:txBody>
                  <a:tcPr marL="7620" marR="7620" marT="7620" marB="0"/>
                </a:tc>
                <a:tc>
                  <a:txBody>
                    <a:bodyPr/>
                    <a:lstStyle/>
                    <a:p>
                      <a:pPr algn="ctr" fontAlgn="t"/>
                      <a:r>
                        <a:rPr lang="en-US" sz="1100" b="0" i="0" u="none" strike="noStrike" dirty="0">
                          <a:solidFill>
                            <a:srgbClr val="000000"/>
                          </a:solidFill>
                          <a:effectLst/>
                          <a:latin typeface="+mn-lt"/>
                        </a:rPr>
                        <a:t>8%</a:t>
                      </a:r>
                    </a:p>
                  </a:txBody>
                  <a:tcPr marL="7620" marR="7620" marT="7620" marB="0"/>
                </a:tc>
                <a:tc>
                  <a:txBody>
                    <a:bodyPr/>
                    <a:lstStyle/>
                    <a:p>
                      <a:pPr algn="ctr" fontAlgn="t"/>
                      <a:r>
                        <a:rPr lang="en-US" sz="1100" b="0" i="0" u="none" strike="noStrike" dirty="0">
                          <a:solidFill>
                            <a:srgbClr val="000000"/>
                          </a:solidFill>
                          <a:effectLst/>
                          <a:latin typeface="+mn-lt"/>
                        </a:rPr>
                        <a:t>14%</a:t>
                      </a:r>
                    </a:p>
                  </a:txBody>
                  <a:tcPr marL="7620" marR="7620" marT="7620" marB="0"/>
                </a:tc>
                <a:tc>
                  <a:txBody>
                    <a:bodyPr/>
                    <a:lstStyle/>
                    <a:p>
                      <a:pPr algn="ctr" fontAlgn="t"/>
                      <a:r>
                        <a:rPr lang="en-US" sz="1100" b="0" i="0" u="none" strike="noStrike" dirty="0">
                          <a:solidFill>
                            <a:srgbClr val="000000"/>
                          </a:solidFill>
                          <a:effectLst/>
                          <a:latin typeface="+mn-lt"/>
                        </a:rPr>
                        <a:t>16%</a:t>
                      </a:r>
                    </a:p>
                  </a:txBody>
                  <a:tcPr marL="7620" marR="7620" marT="7620" marB="0"/>
                </a:tc>
                <a:tc>
                  <a:txBody>
                    <a:bodyPr/>
                    <a:lstStyle/>
                    <a:p>
                      <a:pPr algn="ctr" fontAlgn="t"/>
                      <a:r>
                        <a:rPr lang="en-US" sz="1100" b="0" i="0" u="none" strike="noStrike" dirty="0">
                          <a:solidFill>
                            <a:srgbClr val="000000"/>
                          </a:solidFill>
                          <a:effectLst/>
                          <a:latin typeface="+mn-lt"/>
                        </a:rPr>
                        <a:t>14%</a:t>
                      </a:r>
                    </a:p>
                  </a:txBody>
                  <a:tcPr marL="7620" marR="7620" marT="7620" marB="0"/>
                </a:tc>
                <a:tc>
                  <a:txBody>
                    <a:bodyPr/>
                    <a:lstStyle/>
                    <a:p>
                      <a:pPr algn="ctr" fontAlgn="t"/>
                      <a:r>
                        <a:rPr lang="en-US" sz="1100" b="0" i="0" u="none" strike="noStrike" dirty="0">
                          <a:solidFill>
                            <a:srgbClr val="000000"/>
                          </a:solidFill>
                          <a:effectLst/>
                          <a:latin typeface="+mn-lt"/>
                        </a:rPr>
                        <a:t>18%</a:t>
                      </a:r>
                    </a:p>
                  </a:txBody>
                  <a:tcPr marL="7620" marR="7620" marT="7620" marB="0"/>
                </a:tc>
                <a:tc>
                  <a:txBody>
                    <a:bodyPr/>
                    <a:lstStyle/>
                    <a:p>
                      <a:pPr algn="ctr" fontAlgn="t"/>
                      <a:r>
                        <a:rPr lang="en-US" sz="1100" b="0" i="0" u="none" strike="noStrike" dirty="0">
                          <a:solidFill>
                            <a:srgbClr val="000000"/>
                          </a:solidFill>
                          <a:effectLst/>
                          <a:latin typeface="+mn-lt"/>
                        </a:rPr>
                        <a:t>19%</a:t>
                      </a:r>
                    </a:p>
                  </a:txBody>
                  <a:tcPr marL="7620" marR="7620" marT="7620" marB="0">
                    <a:solidFill>
                      <a:schemeClr val="tx1"/>
                    </a:solidFill>
                  </a:tcPr>
                </a:tc>
                <a:tc>
                  <a:txBody>
                    <a:bodyPr/>
                    <a:lstStyle/>
                    <a:p>
                      <a:pPr algn="ctr" fontAlgn="t"/>
                      <a:r>
                        <a:rPr lang="en-US" sz="1100" b="0" i="0" u="none" strike="noStrike" dirty="0">
                          <a:solidFill>
                            <a:srgbClr val="000000"/>
                          </a:solidFill>
                          <a:effectLst/>
                          <a:latin typeface="+mn-lt"/>
                        </a:rPr>
                        <a:t>13%</a:t>
                      </a:r>
                    </a:p>
                  </a:txBody>
                  <a:tcPr marL="7620" marR="7620" marT="7620" marB="0"/>
                </a:tc>
                <a:tc>
                  <a:txBody>
                    <a:bodyPr/>
                    <a:lstStyle/>
                    <a:p>
                      <a:pPr algn="ctr" fontAlgn="t"/>
                      <a:r>
                        <a:rPr lang="en-US" sz="1100" b="0" i="0" u="none" strike="noStrike" dirty="0">
                          <a:solidFill>
                            <a:srgbClr val="000000"/>
                          </a:solidFill>
                          <a:effectLst/>
                          <a:latin typeface="+mn-lt"/>
                        </a:rPr>
                        <a:t>11%</a:t>
                      </a:r>
                    </a:p>
                  </a:txBody>
                  <a:tcPr marL="7620" marR="7620" marT="7620" marB="0"/>
                </a:tc>
                <a:tc>
                  <a:txBody>
                    <a:bodyPr/>
                    <a:lstStyle/>
                    <a:p>
                      <a:pPr algn="ctr" fontAlgn="t"/>
                      <a:r>
                        <a:rPr lang="en-US" sz="1100" b="0" i="0" u="none" strike="noStrike" dirty="0">
                          <a:solidFill>
                            <a:srgbClr val="000000"/>
                          </a:solidFill>
                          <a:effectLst/>
                          <a:latin typeface="+mn-lt"/>
                        </a:rPr>
                        <a:t>4%</a:t>
                      </a:r>
                    </a:p>
                  </a:txBody>
                  <a:tcPr marL="7620" marR="7620" marT="7620" marB="0"/>
                </a:tc>
                <a:tc>
                  <a:txBody>
                    <a:bodyPr/>
                    <a:lstStyle/>
                    <a:p>
                      <a:pPr algn="ctr" fontAlgn="t"/>
                      <a:r>
                        <a:rPr lang="en-US" sz="1100" b="0" i="0" u="none" strike="noStrike" dirty="0">
                          <a:solidFill>
                            <a:srgbClr val="000000"/>
                          </a:solidFill>
                          <a:effectLst/>
                          <a:latin typeface="+mn-lt"/>
                        </a:rPr>
                        <a:t>15%</a:t>
                      </a:r>
                    </a:p>
                  </a:txBody>
                  <a:tcPr marL="7620" marR="7620" marT="7620" marB="0"/>
                </a:tc>
                <a:extLst>
                  <a:ext uri="{0D108BD9-81ED-4DB2-BD59-A6C34878D82A}">
                    <a16:rowId xmlns:a16="http://schemas.microsoft.com/office/drawing/2014/main" val="2015449540"/>
                  </a:ext>
                </a:extLst>
              </a:tr>
              <a:tr h="182880">
                <a:tc>
                  <a:txBody>
                    <a:bodyPr/>
                    <a:lstStyle/>
                    <a:p>
                      <a:pPr algn="l" fontAlgn="b"/>
                      <a:r>
                        <a:rPr lang="en-US" sz="1200" b="0" i="0" u="none" strike="noStrike" dirty="0">
                          <a:solidFill>
                            <a:srgbClr val="000000"/>
                          </a:solidFill>
                          <a:effectLst/>
                          <a:latin typeface="+mn-lt"/>
                        </a:rPr>
                        <a:t>Someone contacted me posing as a government official</a:t>
                      </a:r>
                    </a:p>
                  </a:txBody>
                  <a:tcPr marL="7620" marR="7620" marT="7620" marB="0" anchor="b"/>
                </a:tc>
                <a:tc>
                  <a:txBody>
                    <a:bodyPr/>
                    <a:lstStyle/>
                    <a:p>
                      <a:pPr algn="ctr" fontAlgn="t"/>
                      <a:r>
                        <a:rPr lang="en-US" sz="1100" b="0" i="0" u="none" strike="noStrike" dirty="0">
                          <a:solidFill>
                            <a:srgbClr val="000000"/>
                          </a:solidFill>
                          <a:effectLst/>
                          <a:latin typeface="+mn-lt"/>
                        </a:rPr>
                        <a:t>14%</a:t>
                      </a:r>
                    </a:p>
                  </a:txBody>
                  <a:tcPr marL="7620" marR="7620" marT="7620" marB="0"/>
                </a:tc>
                <a:tc>
                  <a:txBody>
                    <a:bodyPr/>
                    <a:lstStyle/>
                    <a:p>
                      <a:pPr algn="ctr" fontAlgn="t"/>
                      <a:r>
                        <a:rPr lang="en-US" sz="1100" b="0" i="0" u="none" strike="noStrike" dirty="0">
                          <a:solidFill>
                            <a:srgbClr val="000000"/>
                          </a:solidFill>
                          <a:effectLst/>
                          <a:latin typeface="+mn-lt"/>
                        </a:rPr>
                        <a:t>9%</a:t>
                      </a:r>
                    </a:p>
                  </a:txBody>
                  <a:tcPr marL="7620" marR="7620" marT="7620" marB="0"/>
                </a:tc>
                <a:tc>
                  <a:txBody>
                    <a:bodyPr/>
                    <a:lstStyle/>
                    <a:p>
                      <a:pPr algn="ctr" fontAlgn="t"/>
                      <a:r>
                        <a:rPr lang="en-US" sz="1100" b="0" i="0" u="none" strike="noStrike" dirty="0">
                          <a:solidFill>
                            <a:srgbClr val="000000"/>
                          </a:solidFill>
                          <a:effectLst/>
                          <a:latin typeface="+mn-lt"/>
                        </a:rPr>
                        <a:t>12%</a:t>
                      </a:r>
                    </a:p>
                  </a:txBody>
                  <a:tcPr marL="7620" marR="7620" marT="7620" marB="0"/>
                </a:tc>
                <a:tc>
                  <a:txBody>
                    <a:bodyPr/>
                    <a:lstStyle/>
                    <a:p>
                      <a:pPr algn="ctr" fontAlgn="t"/>
                      <a:r>
                        <a:rPr lang="en-US" sz="1100" b="0" i="0" u="none" strike="noStrike" dirty="0">
                          <a:solidFill>
                            <a:srgbClr val="000000"/>
                          </a:solidFill>
                          <a:effectLst/>
                          <a:latin typeface="+mn-lt"/>
                        </a:rPr>
                        <a:t>10%</a:t>
                      </a:r>
                    </a:p>
                  </a:txBody>
                  <a:tcPr marL="7620" marR="7620" marT="7620" marB="0"/>
                </a:tc>
                <a:tc>
                  <a:txBody>
                    <a:bodyPr/>
                    <a:lstStyle/>
                    <a:p>
                      <a:pPr algn="ctr" fontAlgn="t"/>
                      <a:r>
                        <a:rPr lang="en-US" sz="1100" b="0" i="0" u="none" strike="noStrike" dirty="0">
                          <a:solidFill>
                            <a:srgbClr val="000000"/>
                          </a:solidFill>
                          <a:effectLst/>
                          <a:latin typeface="+mn-lt"/>
                        </a:rPr>
                        <a:t>17%</a:t>
                      </a:r>
                    </a:p>
                  </a:txBody>
                  <a:tcPr marL="7620" marR="7620" marT="7620" marB="0"/>
                </a:tc>
                <a:tc>
                  <a:txBody>
                    <a:bodyPr/>
                    <a:lstStyle/>
                    <a:p>
                      <a:pPr algn="ctr" fontAlgn="t"/>
                      <a:r>
                        <a:rPr lang="en-US" sz="1100" b="0" i="0" u="none" strike="noStrike" dirty="0">
                          <a:solidFill>
                            <a:srgbClr val="000000"/>
                          </a:solidFill>
                          <a:effectLst/>
                          <a:latin typeface="+mn-lt"/>
                        </a:rPr>
                        <a:t>14%</a:t>
                      </a:r>
                    </a:p>
                  </a:txBody>
                  <a:tcPr marL="7620" marR="7620" marT="7620" marB="0"/>
                </a:tc>
                <a:tc>
                  <a:txBody>
                    <a:bodyPr/>
                    <a:lstStyle/>
                    <a:p>
                      <a:pPr algn="ctr" fontAlgn="t"/>
                      <a:r>
                        <a:rPr lang="en-US" sz="1100" b="0" i="0" u="none" strike="noStrike" dirty="0">
                          <a:solidFill>
                            <a:srgbClr val="000000"/>
                          </a:solidFill>
                          <a:effectLst/>
                          <a:latin typeface="+mn-lt"/>
                        </a:rPr>
                        <a:t>18%</a:t>
                      </a:r>
                    </a:p>
                  </a:txBody>
                  <a:tcPr marL="7620" marR="7620" marT="7620" marB="0">
                    <a:solidFill>
                      <a:srgbClr val="E7E7E7"/>
                    </a:solidFill>
                  </a:tcPr>
                </a:tc>
                <a:tc>
                  <a:txBody>
                    <a:bodyPr/>
                    <a:lstStyle/>
                    <a:p>
                      <a:pPr algn="ctr" fontAlgn="t"/>
                      <a:r>
                        <a:rPr lang="en-US" sz="1100" b="0" i="0" u="none" strike="noStrike" dirty="0">
                          <a:solidFill>
                            <a:srgbClr val="000000"/>
                          </a:solidFill>
                          <a:effectLst/>
                          <a:latin typeface="+mn-lt"/>
                        </a:rPr>
                        <a:t>5%</a:t>
                      </a:r>
                    </a:p>
                  </a:txBody>
                  <a:tcPr marL="7620" marR="7620" marT="7620" marB="0"/>
                </a:tc>
                <a:tc>
                  <a:txBody>
                    <a:bodyPr/>
                    <a:lstStyle/>
                    <a:p>
                      <a:pPr algn="ctr" fontAlgn="t"/>
                      <a:r>
                        <a:rPr lang="en-US" sz="1100" b="0" i="0" u="none" strike="noStrike" dirty="0">
                          <a:solidFill>
                            <a:srgbClr val="000000"/>
                          </a:solidFill>
                          <a:effectLst/>
                          <a:latin typeface="+mn-lt"/>
                        </a:rPr>
                        <a:t>10%</a:t>
                      </a:r>
                    </a:p>
                  </a:txBody>
                  <a:tcPr marL="7620" marR="7620" marT="7620" marB="0"/>
                </a:tc>
                <a:tc>
                  <a:txBody>
                    <a:bodyPr/>
                    <a:lstStyle/>
                    <a:p>
                      <a:pPr algn="ctr" fontAlgn="t"/>
                      <a:r>
                        <a:rPr lang="en-US" sz="1100" b="0" i="0" u="none" strike="noStrike" dirty="0">
                          <a:solidFill>
                            <a:srgbClr val="000000"/>
                          </a:solidFill>
                          <a:effectLst/>
                          <a:latin typeface="+mn-lt"/>
                        </a:rPr>
                        <a:t>1%</a:t>
                      </a:r>
                    </a:p>
                  </a:txBody>
                  <a:tcPr marL="7620" marR="7620" marT="7620" marB="0"/>
                </a:tc>
                <a:tc>
                  <a:txBody>
                    <a:bodyPr/>
                    <a:lstStyle/>
                    <a:p>
                      <a:pPr algn="ctr" fontAlgn="t"/>
                      <a:r>
                        <a:rPr lang="en-US" sz="1100" b="0" i="0" u="none" strike="noStrike" dirty="0">
                          <a:solidFill>
                            <a:srgbClr val="000000"/>
                          </a:solidFill>
                          <a:effectLst/>
                          <a:latin typeface="+mn-lt"/>
                        </a:rPr>
                        <a:t>10%</a:t>
                      </a:r>
                    </a:p>
                  </a:txBody>
                  <a:tcPr marL="7620" marR="7620" marT="7620" marB="0"/>
                </a:tc>
                <a:extLst>
                  <a:ext uri="{0D108BD9-81ED-4DB2-BD59-A6C34878D82A}">
                    <a16:rowId xmlns:a16="http://schemas.microsoft.com/office/drawing/2014/main" val="3658711146"/>
                  </a:ext>
                </a:extLst>
              </a:tr>
              <a:tr h="182880">
                <a:tc>
                  <a:txBody>
                    <a:bodyPr/>
                    <a:lstStyle/>
                    <a:p>
                      <a:pPr algn="l" fontAlgn="b"/>
                      <a:r>
                        <a:rPr lang="en-US" sz="1200" b="0" i="0" u="none" strike="noStrike" dirty="0">
                          <a:solidFill>
                            <a:srgbClr val="000000"/>
                          </a:solidFill>
                          <a:effectLst/>
                          <a:latin typeface="+mn-lt"/>
                        </a:rPr>
                        <a:t>Identity Theft</a:t>
                      </a:r>
                    </a:p>
                  </a:txBody>
                  <a:tcPr marL="7620" marR="7620" marT="7620" marB="0" anchor="b"/>
                </a:tc>
                <a:tc>
                  <a:txBody>
                    <a:bodyPr/>
                    <a:lstStyle/>
                    <a:p>
                      <a:pPr algn="ctr" fontAlgn="t"/>
                      <a:r>
                        <a:rPr lang="en-US" sz="1100" b="0" i="0" u="none" strike="noStrike" dirty="0">
                          <a:solidFill>
                            <a:srgbClr val="000000"/>
                          </a:solidFill>
                          <a:effectLst/>
                          <a:latin typeface="+mn-lt"/>
                        </a:rPr>
                        <a:t>11%</a:t>
                      </a:r>
                    </a:p>
                  </a:txBody>
                  <a:tcPr marL="7620" marR="7620" marT="7620" marB="0"/>
                </a:tc>
                <a:tc>
                  <a:txBody>
                    <a:bodyPr/>
                    <a:lstStyle/>
                    <a:p>
                      <a:pPr algn="ctr" fontAlgn="t"/>
                      <a:r>
                        <a:rPr lang="en-US" sz="1100" b="0" i="0" u="none" strike="noStrike" dirty="0">
                          <a:solidFill>
                            <a:srgbClr val="000000"/>
                          </a:solidFill>
                          <a:effectLst/>
                          <a:latin typeface="+mn-lt"/>
                        </a:rPr>
                        <a:t>5%</a:t>
                      </a:r>
                    </a:p>
                  </a:txBody>
                  <a:tcPr marL="7620" marR="7620" marT="7620" marB="0"/>
                </a:tc>
                <a:tc>
                  <a:txBody>
                    <a:bodyPr/>
                    <a:lstStyle/>
                    <a:p>
                      <a:pPr algn="ctr" fontAlgn="t"/>
                      <a:r>
                        <a:rPr lang="en-US" sz="1100" b="0" i="0" u="none" strike="noStrike" dirty="0">
                          <a:solidFill>
                            <a:srgbClr val="000000"/>
                          </a:solidFill>
                          <a:effectLst/>
                          <a:latin typeface="+mn-lt"/>
                        </a:rPr>
                        <a:t>10%</a:t>
                      </a:r>
                    </a:p>
                  </a:txBody>
                  <a:tcPr marL="7620" marR="7620" marT="7620" marB="0"/>
                </a:tc>
                <a:tc>
                  <a:txBody>
                    <a:bodyPr/>
                    <a:lstStyle/>
                    <a:p>
                      <a:pPr algn="ctr" fontAlgn="t"/>
                      <a:r>
                        <a:rPr lang="en-US" sz="1100" b="0" i="0" u="none" strike="noStrike" dirty="0">
                          <a:solidFill>
                            <a:srgbClr val="000000"/>
                          </a:solidFill>
                          <a:effectLst/>
                          <a:latin typeface="+mn-lt"/>
                        </a:rPr>
                        <a:t>12%</a:t>
                      </a:r>
                    </a:p>
                  </a:txBody>
                  <a:tcPr marL="7620" marR="7620" marT="7620" marB="0"/>
                </a:tc>
                <a:tc>
                  <a:txBody>
                    <a:bodyPr/>
                    <a:lstStyle/>
                    <a:p>
                      <a:pPr algn="ctr" fontAlgn="t"/>
                      <a:r>
                        <a:rPr lang="en-US" sz="1100" b="0" i="0" u="none" strike="noStrike" dirty="0">
                          <a:solidFill>
                            <a:srgbClr val="000000"/>
                          </a:solidFill>
                          <a:effectLst/>
                          <a:latin typeface="+mn-lt"/>
                        </a:rPr>
                        <a:t>8%</a:t>
                      </a:r>
                    </a:p>
                  </a:txBody>
                  <a:tcPr marL="7620" marR="7620" marT="7620" marB="0"/>
                </a:tc>
                <a:tc>
                  <a:txBody>
                    <a:bodyPr/>
                    <a:lstStyle/>
                    <a:p>
                      <a:pPr algn="ctr" fontAlgn="t"/>
                      <a:r>
                        <a:rPr lang="en-US" sz="1100" b="0" i="0" u="none" strike="noStrike" dirty="0">
                          <a:solidFill>
                            <a:srgbClr val="000000"/>
                          </a:solidFill>
                          <a:effectLst/>
                          <a:latin typeface="+mn-lt"/>
                        </a:rPr>
                        <a:t>11%</a:t>
                      </a:r>
                    </a:p>
                  </a:txBody>
                  <a:tcPr marL="7620" marR="7620" marT="7620" marB="0"/>
                </a:tc>
                <a:tc>
                  <a:txBody>
                    <a:bodyPr/>
                    <a:lstStyle/>
                    <a:p>
                      <a:pPr algn="ctr" fontAlgn="t"/>
                      <a:r>
                        <a:rPr lang="en-US" sz="1100" b="0" i="0" u="none" strike="noStrike" dirty="0">
                          <a:solidFill>
                            <a:srgbClr val="000000"/>
                          </a:solidFill>
                          <a:effectLst/>
                          <a:latin typeface="+mn-lt"/>
                        </a:rPr>
                        <a:t>29%</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8%</a:t>
                      </a:r>
                    </a:p>
                  </a:txBody>
                  <a:tcPr marL="7620" marR="7620" marT="7620" marB="0"/>
                </a:tc>
                <a:tc>
                  <a:txBody>
                    <a:bodyPr/>
                    <a:lstStyle/>
                    <a:p>
                      <a:pPr algn="ctr" fontAlgn="t"/>
                      <a:r>
                        <a:rPr lang="en-US" sz="1100" b="0" i="0" u="none" strike="noStrike" dirty="0">
                          <a:solidFill>
                            <a:srgbClr val="000000"/>
                          </a:solidFill>
                          <a:effectLst/>
                          <a:latin typeface="+mn-lt"/>
                        </a:rPr>
                        <a:t>13%</a:t>
                      </a:r>
                    </a:p>
                  </a:txBody>
                  <a:tcPr marL="7620" marR="7620" marT="7620" marB="0"/>
                </a:tc>
                <a:tc>
                  <a:txBody>
                    <a:bodyPr/>
                    <a:lstStyle/>
                    <a:p>
                      <a:pPr algn="ctr" fontAlgn="t"/>
                      <a:r>
                        <a:rPr lang="en-US" sz="1100" b="0" i="0" u="none" strike="noStrike" dirty="0">
                          <a:solidFill>
                            <a:srgbClr val="000000"/>
                          </a:solidFill>
                          <a:effectLst/>
                          <a:latin typeface="+mn-lt"/>
                        </a:rPr>
                        <a:t>6%</a:t>
                      </a:r>
                    </a:p>
                  </a:txBody>
                  <a:tcPr marL="7620" marR="7620" marT="7620" marB="0"/>
                </a:tc>
                <a:tc>
                  <a:txBody>
                    <a:bodyPr/>
                    <a:lstStyle/>
                    <a:p>
                      <a:pPr algn="ctr" fontAlgn="t"/>
                      <a:r>
                        <a:rPr lang="en-US" sz="1100" b="0" i="0" u="none" strike="noStrike" dirty="0">
                          <a:solidFill>
                            <a:srgbClr val="000000"/>
                          </a:solidFill>
                          <a:effectLst/>
                          <a:latin typeface="+mn-lt"/>
                        </a:rPr>
                        <a:t>10%</a:t>
                      </a:r>
                    </a:p>
                  </a:txBody>
                  <a:tcPr marL="7620" marR="7620" marT="7620" marB="0"/>
                </a:tc>
                <a:extLst>
                  <a:ext uri="{0D108BD9-81ED-4DB2-BD59-A6C34878D82A}">
                    <a16:rowId xmlns:a16="http://schemas.microsoft.com/office/drawing/2014/main" val="2614518750"/>
                  </a:ext>
                </a:extLst>
              </a:tr>
              <a:tr h="182880">
                <a:tc>
                  <a:txBody>
                    <a:bodyPr/>
                    <a:lstStyle/>
                    <a:p>
                      <a:pPr algn="l" fontAlgn="b"/>
                      <a:r>
                        <a:rPr lang="en-US" sz="1200" b="0" i="0" u="none" strike="noStrike" dirty="0">
                          <a:solidFill>
                            <a:srgbClr val="000000"/>
                          </a:solidFill>
                          <a:effectLst/>
                          <a:latin typeface="+mn-lt"/>
                        </a:rPr>
                        <a:t>I was subject to an online dating scam</a:t>
                      </a:r>
                    </a:p>
                  </a:txBody>
                  <a:tcPr marL="7620" marR="7620" marT="7620" marB="0" anchor="b"/>
                </a:tc>
                <a:tc>
                  <a:txBody>
                    <a:bodyPr/>
                    <a:lstStyle/>
                    <a:p>
                      <a:pPr algn="ctr" fontAlgn="t"/>
                      <a:r>
                        <a:rPr lang="en-US" sz="1100" b="0" i="0" u="none" strike="noStrike" dirty="0">
                          <a:solidFill>
                            <a:srgbClr val="000000"/>
                          </a:solidFill>
                          <a:effectLst/>
                          <a:latin typeface="+mn-lt"/>
                        </a:rPr>
                        <a:t>10%</a:t>
                      </a:r>
                    </a:p>
                  </a:txBody>
                  <a:tcPr marL="7620" marR="7620" marT="7620" marB="0"/>
                </a:tc>
                <a:tc>
                  <a:txBody>
                    <a:bodyPr/>
                    <a:lstStyle/>
                    <a:p>
                      <a:pPr algn="ctr" fontAlgn="t"/>
                      <a:r>
                        <a:rPr lang="en-US" sz="1100" b="0" i="0" u="none" strike="noStrike" dirty="0">
                          <a:solidFill>
                            <a:srgbClr val="000000"/>
                          </a:solidFill>
                          <a:effectLst/>
                          <a:latin typeface="+mn-lt"/>
                        </a:rPr>
                        <a:t>7%</a:t>
                      </a:r>
                    </a:p>
                  </a:txBody>
                  <a:tcPr marL="7620" marR="7620" marT="7620" marB="0"/>
                </a:tc>
                <a:tc>
                  <a:txBody>
                    <a:bodyPr/>
                    <a:lstStyle/>
                    <a:p>
                      <a:pPr algn="ctr" fontAlgn="t"/>
                      <a:r>
                        <a:rPr lang="en-US" sz="1100" b="0" i="0" u="none" strike="noStrike" dirty="0">
                          <a:solidFill>
                            <a:srgbClr val="000000"/>
                          </a:solidFill>
                          <a:effectLst/>
                          <a:latin typeface="+mn-lt"/>
                        </a:rPr>
                        <a:t>16%</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12%</a:t>
                      </a:r>
                    </a:p>
                  </a:txBody>
                  <a:tcPr marL="7620" marR="7620" marT="7620" marB="0"/>
                </a:tc>
                <a:tc>
                  <a:txBody>
                    <a:bodyPr/>
                    <a:lstStyle/>
                    <a:p>
                      <a:pPr algn="ctr" fontAlgn="t"/>
                      <a:r>
                        <a:rPr lang="en-US" sz="1100" b="0" i="0" u="none" strike="noStrike" dirty="0">
                          <a:solidFill>
                            <a:srgbClr val="000000"/>
                          </a:solidFill>
                          <a:effectLst/>
                          <a:latin typeface="+mn-lt"/>
                        </a:rPr>
                        <a:t>9%</a:t>
                      </a:r>
                    </a:p>
                  </a:txBody>
                  <a:tcPr marL="7620" marR="7620" marT="7620" marB="0"/>
                </a:tc>
                <a:tc>
                  <a:txBody>
                    <a:bodyPr/>
                    <a:lstStyle/>
                    <a:p>
                      <a:pPr algn="ctr" fontAlgn="t"/>
                      <a:r>
                        <a:rPr lang="en-US" sz="1100" b="0" i="0" u="none" strike="noStrike" dirty="0">
                          <a:solidFill>
                            <a:srgbClr val="000000"/>
                          </a:solidFill>
                          <a:effectLst/>
                          <a:latin typeface="+mn-lt"/>
                        </a:rPr>
                        <a:t>8%</a:t>
                      </a:r>
                    </a:p>
                  </a:txBody>
                  <a:tcPr marL="7620" marR="7620" marT="7620" marB="0"/>
                </a:tc>
                <a:tc>
                  <a:txBody>
                    <a:bodyPr/>
                    <a:lstStyle/>
                    <a:p>
                      <a:pPr algn="ctr" fontAlgn="t"/>
                      <a:r>
                        <a:rPr lang="en-US" sz="1100" b="0" i="0" u="none" strike="noStrike" dirty="0">
                          <a:solidFill>
                            <a:srgbClr val="000000"/>
                          </a:solidFill>
                          <a:effectLst/>
                          <a:latin typeface="+mn-lt"/>
                        </a:rPr>
                        <a:t>14%</a:t>
                      </a:r>
                    </a:p>
                  </a:txBody>
                  <a:tcPr marL="7620" marR="7620" marT="7620" marB="0"/>
                </a:tc>
                <a:tc>
                  <a:txBody>
                    <a:bodyPr/>
                    <a:lstStyle/>
                    <a:p>
                      <a:pPr algn="ctr" fontAlgn="t"/>
                      <a:r>
                        <a:rPr lang="en-US" sz="1100" b="0" i="0" u="none" strike="noStrike" dirty="0">
                          <a:solidFill>
                            <a:srgbClr val="000000"/>
                          </a:solidFill>
                          <a:effectLst/>
                          <a:latin typeface="+mn-lt"/>
                        </a:rPr>
                        <a:t>8%</a:t>
                      </a:r>
                    </a:p>
                  </a:txBody>
                  <a:tcPr marL="7620" marR="7620" marT="7620" marB="0"/>
                </a:tc>
                <a:tc>
                  <a:txBody>
                    <a:bodyPr/>
                    <a:lstStyle/>
                    <a:p>
                      <a:pPr algn="ctr" fontAlgn="t"/>
                      <a:r>
                        <a:rPr lang="en-US" sz="1100" b="0" i="0" u="none" strike="noStrike" dirty="0">
                          <a:solidFill>
                            <a:srgbClr val="000000"/>
                          </a:solidFill>
                          <a:effectLst/>
                          <a:latin typeface="+mn-lt"/>
                        </a:rPr>
                        <a:t>8%</a:t>
                      </a:r>
                    </a:p>
                  </a:txBody>
                  <a:tcPr marL="7620" marR="7620" marT="7620" marB="0"/>
                </a:tc>
                <a:tc>
                  <a:txBody>
                    <a:bodyPr/>
                    <a:lstStyle/>
                    <a:p>
                      <a:pPr algn="ctr" fontAlgn="t"/>
                      <a:r>
                        <a:rPr lang="en-US" sz="1100" b="0" i="0" u="none" strike="noStrike" dirty="0">
                          <a:solidFill>
                            <a:srgbClr val="000000"/>
                          </a:solidFill>
                          <a:effectLst/>
                          <a:latin typeface="+mn-lt"/>
                        </a:rPr>
                        <a:t>11%</a:t>
                      </a:r>
                    </a:p>
                  </a:txBody>
                  <a:tcPr marL="7620" marR="7620" marT="7620" marB="0"/>
                </a:tc>
                <a:tc>
                  <a:txBody>
                    <a:bodyPr/>
                    <a:lstStyle/>
                    <a:p>
                      <a:pPr algn="ctr" fontAlgn="t"/>
                      <a:r>
                        <a:rPr lang="en-US" sz="1100" b="0" i="0" u="none" strike="noStrike" dirty="0">
                          <a:solidFill>
                            <a:srgbClr val="000000"/>
                          </a:solidFill>
                          <a:effectLst/>
                          <a:latin typeface="+mn-lt"/>
                        </a:rPr>
                        <a:t>6%</a:t>
                      </a:r>
                    </a:p>
                  </a:txBody>
                  <a:tcPr marL="7620" marR="7620" marT="7620" marB="0"/>
                </a:tc>
                <a:extLst>
                  <a:ext uri="{0D108BD9-81ED-4DB2-BD59-A6C34878D82A}">
                    <a16:rowId xmlns:a16="http://schemas.microsoft.com/office/drawing/2014/main" val="1561085255"/>
                  </a:ext>
                </a:extLst>
              </a:tr>
              <a:tr h="182880">
                <a:tc>
                  <a:txBody>
                    <a:bodyPr/>
                    <a:lstStyle/>
                    <a:p>
                      <a:pPr algn="l" fontAlgn="b"/>
                      <a:r>
                        <a:rPr lang="en-US" sz="1200" b="0" i="0" u="none" strike="noStrike" dirty="0">
                          <a:solidFill>
                            <a:srgbClr val="000000"/>
                          </a:solidFill>
                          <a:effectLst/>
                          <a:latin typeface="+mn-lt"/>
                        </a:rPr>
                        <a:t>Ransomware</a:t>
                      </a:r>
                    </a:p>
                  </a:txBody>
                  <a:tcPr marL="7620" marR="7620" marT="7620" marB="0" anchor="b"/>
                </a:tc>
                <a:tc>
                  <a:txBody>
                    <a:bodyPr/>
                    <a:lstStyle/>
                    <a:p>
                      <a:pPr algn="ctr" fontAlgn="t"/>
                      <a:r>
                        <a:rPr lang="en-US" sz="1100" b="0" i="0" u="none" strike="noStrike" dirty="0">
                          <a:solidFill>
                            <a:srgbClr val="000000"/>
                          </a:solidFill>
                          <a:effectLst/>
                          <a:latin typeface="+mn-lt"/>
                        </a:rPr>
                        <a:t>9%</a:t>
                      </a:r>
                    </a:p>
                  </a:txBody>
                  <a:tcPr marL="7620" marR="7620" marT="7620" marB="0"/>
                </a:tc>
                <a:tc>
                  <a:txBody>
                    <a:bodyPr/>
                    <a:lstStyle/>
                    <a:p>
                      <a:pPr algn="ctr" fontAlgn="t"/>
                      <a:r>
                        <a:rPr lang="en-US" sz="1100" b="0" i="0" u="none" strike="noStrike" dirty="0">
                          <a:solidFill>
                            <a:srgbClr val="000000"/>
                          </a:solidFill>
                          <a:effectLst/>
                          <a:latin typeface="+mn-lt"/>
                        </a:rPr>
                        <a:t>18%</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10%</a:t>
                      </a:r>
                    </a:p>
                  </a:txBody>
                  <a:tcPr marL="7620" marR="7620" marT="7620" marB="0"/>
                </a:tc>
                <a:tc>
                  <a:txBody>
                    <a:bodyPr/>
                    <a:lstStyle/>
                    <a:p>
                      <a:pPr algn="ctr" fontAlgn="t"/>
                      <a:r>
                        <a:rPr lang="en-US" sz="1100" b="0" i="0" u="none" strike="noStrike" dirty="0">
                          <a:solidFill>
                            <a:srgbClr val="000000"/>
                          </a:solidFill>
                          <a:effectLst/>
                          <a:latin typeface="+mn-lt"/>
                        </a:rPr>
                        <a:t>5%</a:t>
                      </a:r>
                    </a:p>
                  </a:txBody>
                  <a:tcPr marL="7620" marR="7620" marT="7620" marB="0"/>
                </a:tc>
                <a:tc>
                  <a:txBody>
                    <a:bodyPr/>
                    <a:lstStyle/>
                    <a:p>
                      <a:pPr algn="ctr" fontAlgn="t"/>
                      <a:r>
                        <a:rPr lang="en-US" sz="1100" b="0" i="0" u="none" strike="noStrike" dirty="0">
                          <a:solidFill>
                            <a:srgbClr val="000000"/>
                          </a:solidFill>
                          <a:effectLst/>
                          <a:latin typeface="+mn-lt"/>
                        </a:rPr>
                        <a:t>6%</a:t>
                      </a:r>
                    </a:p>
                  </a:txBody>
                  <a:tcPr marL="7620" marR="7620" marT="7620" marB="0"/>
                </a:tc>
                <a:tc>
                  <a:txBody>
                    <a:bodyPr/>
                    <a:lstStyle/>
                    <a:p>
                      <a:pPr algn="ctr" fontAlgn="t"/>
                      <a:r>
                        <a:rPr lang="en-US" sz="1100" b="0" i="0" u="none" strike="noStrike" dirty="0">
                          <a:solidFill>
                            <a:srgbClr val="000000"/>
                          </a:solidFill>
                          <a:effectLst/>
                          <a:latin typeface="+mn-lt"/>
                        </a:rPr>
                        <a:t>0%</a:t>
                      </a:r>
                    </a:p>
                  </a:txBody>
                  <a:tcPr marL="7620" marR="7620" marT="7620" marB="0"/>
                </a:tc>
                <a:tc>
                  <a:txBody>
                    <a:bodyPr/>
                    <a:lstStyle/>
                    <a:p>
                      <a:pPr algn="ctr" fontAlgn="t"/>
                      <a:r>
                        <a:rPr lang="en-US" sz="1100" b="0" i="0" u="none" strike="noStrike" dirty="0">
                          <a:solidFill>
                            <a:srgbClr val="000000"/>
                          </a:solidFill>
                          <a:effectLst/>
                          <a:latin typeface="+mn-lt"/>
                        </a:rPr>
                        <a:t>15%</a:t>
                      </a:r>
                    </a:p>
                  </a:txBody>
                  <a:tcPr marL="7620" marR="7620" marT="7620" marB="0"/>
                </a:tc>
                <a:tc>
                  <a:txBody>
                    <a:bodyPr/>
                    <a:lstStyle/>
                    <a:p>
                      <a:pPr algn="ctr" fontAlgn="t"/>
                      <a:r>
                        <a:rPr lang="en-US" sz="1100" b="0" i="0" u="none" strike="noStrike" dirty="0">
                          <a:solidFill>
                            <a:srgbClr val="000000"/>
                          </a:solidFill>
                          <a:effectLst/>
                          <a:latin typeface="+mn-lt"/>
                        </a:rPr>
                        <a:t>3%</a:t>
                      </a:r>
                    </a:p>
                  </a:txBody>
                  <a:tcPr marL="7620" marR="7620" marT="7620" marB="0"/>
                </a:tc>
                <a:tc>
                  <a:txBody>
                    <a:bodyPr/>
                    <a:lstStyle/>
                    <a:p>
                      <a:pPr algn="ctr" fontAlgn="t"/>
                      <a:r>
                        <a:rPr lang="en-US" sz="1100" b="0" i="0" u="none" strike="noStrike" dirty="0">
                          <a:solidFill>
                            <a:srgbClr val="000000"/>
                          </a:solidFill>
                          <a:effectLst/>
                          <a:latin typeface="+mn-lt"/>
                        </a:rPr>
                        <a:t>5%</a:t>
                      </a:r>
                    </a:p>
                  </a:txBody>
                  <a:tcPr marL="7620" marR="7620" marT="7620" marB="0"/>
                </a:tc>
                <a:tc>
                  <a:txBody>
                    <a:bodyPr/>
                    <a:lstStyle/>
                    <a:p>
                      <a:pPr algn="ctr" fontAlgn="t"/>
                      <a:r>
                        <a:rPr lang="en-US" sz="1100" b="0" i="0" u="none" strike="noStrike" dirty="0">
                          <a:solidFill>
                            <a:srgbClr val="000000"/>
                          </a:solidFill>
                          <a:effectLst/>
                          <a:latin typeface="+mn-lt"/>
                        </a:rPr>
                        <a:t>6%</a:t>
                      </a:r>
                    </a:p>
                  </a:txBody>
                  <a:tcPr marL="7620" marR="7620" marT="7620" marB="0"/>
                </a:tc>
                <a:tc>
                  <a:txBody>
                    <a:bodyPr/>
                    <a:lstStyle/>
                    <a:p>
                      <a:pPr algn="ctr" fontAlgn="t"/>
                      <a:r>
                        <a:rPr lang="en-US" sz="1100" b="0" i="0" u="none" strike="noStrike" dirty="0">
                          <a:solidFill>
                            <a:srgbClr val="000000"/>
                          </a:solidFill>
                          <a:effectLst/>
                          <a:latin typeface="+mn-lt"/>
                        </a:rPr>
                        <a:t>4%</a:t>
                      </a:r>
                    </a:p>
                  </a:txBody>
                  <a:tcPr marL="7620" marR="7620" marT="7620" marB="0"/>
                </a:tc>
                <a:extLst>
                  <a:ext uri="{0D108BD9-81ED-4DB2-BD59-A6C34878D82A}">
                    <a16:rowId xmlns:a16="http://schemas.microsoft.com/office/drawing/2014/main" val="2765987661"/>
                  </a:ext>
                </a:extLst>
              </a:tr>
              <a:tr h="182880">
                <a:tc>
                  <a:txBody>
                    <a:bodyPr/>
                    <a:lstStyle/>
                    <a:p>
                      <a:pPr algn="l" fontAlgn="b"/>
                      <a:r>
                        <a:rPr lang="en-US" sz="1200" b="0" i="0" u="none" strike="noStrike" dirty="0">
                          <a:solidFill>
                            <a:srgbClr val="000000"/>
                          </a:solidFill>
                          <a:effectLst/>
                          <a:latin typeface="+mn-lt"/>
                        </a:rPr>
                        <a:t>Healthcare or health insurance fraud</a:t>
                      </a:r>
                    </a:p>
                  </a:txBody>
                  <a:tcPr marL="7620" marR="7620" marT="7620" marB="0" anchor="b"/>
                </a:tc>
                <a:tc>
                  <a:txBody>
                    <a:bodyPr/>
                    <a:lstStyle/>
                    <a:p>
                      <a:pPr algn="ctr" fontAlgn="t"/>
                      <a:r>
                        <a:rPr lang="en-US" sz="1100" b="0" i="0" u="none" strike="noStrike" dirty="0">
                          <a:solidFill>
                            <a:srgbClr val="000000"/>
                          </a:solidFill>
                          <a:effectLst/>
                          <a:latin typeface="+mn-lt"/>
                        </a:rPr>
                        <a:t>6%</a:t>
                      </a:r>
                    </a:p>
                  </a:txBody>
                  <a:tcPr marL="7620" marR="7620" marT="7620" marB="0"/>
                </a:tc>
                <a:tc>
                  <a:txBody>
                    <a:bodyPr/>
                    <a:lstStyle/>
                    <a:p>
                      <a:pPr algn="ctr" fontAlgn="t"/>
                      <a:r>
                        <a:rPr lang="en-US" sz="1100" b="0" i="0" u="none" strike="noStrike" dirty="0">
                          <a:solidFill>
                            <a:srgbClr val="000000"/>
                          </a:solidFill>
                          <a:effectLst/>
                          <a:latin typeface="+mn-lt"/>
                        </a:rPr>
                        <a:t>2%</a:t>
                      </a:r>
                    </a:p>
                  </a:txBody>
                  <a:tcPr marL="7620" marR="7620" marT="7620" marB="0"/>
                </a:tc>
                <a:tc>
                  <a:txBody>
                    <a:bodyPr/>
                    <a:lstStyle/>
                    <a:p>
                      <a:pPr algn="ctr" fontAlgn="t"/>
                      <a:r>
                        <a:rPr lang="en-US" sz="1100" b="0" i="0" u="none" strike="noStrike" dirty="0">
                          <a:solidFill>
                            <a:srgbClr val="000000"/>
                          </a:solidFill>
                          <a:effectLst/>
                          <a:latin typeface="+mn-lt"/>
                        </a:rPr>
                        <a:t>7%</a:t>
                      </a:r>
                    </a:p>
                  </a:txBody>
                  <a:tcPr marL="7620" marR="7620" marT="7620" marB="0">
                    <a:solidFill>
                      <a:srgbClr val="E7E7E7"/>
                    </a:solidFill>
                  </a:tcPr>
                </a:tc>
                <a:tc>
                  <a:txBody>
                    <a:bodyPr/>
                    <a:lstStyle/>
                    <a:p>
                      <a:pPr algn="ctr" fontAlgn="t"/>
                      <a:r>
                        <a:rPr lang="en-US" sz="1100" b="0" i="0" u="none" strike="noStrike" dirty="0">
                          <a:solidFill>
                            <a:srgbClr val="000000"/>
                          </a:solidFill>
                          <a:effectLst/>
                          <a:latin typeface="+mn-lt"/>
                        </a:rPr>
                        <a:t>6%</a:t>
                      </a:r>
                    </a:p>
                  </a:txBody>
                  <a:tcPr marL="7620" marR="7620" marT="7620" marB="0"/>
                </a:tc>
                <a:tc>
                  <a:txBody>
                    <a:bodyPr/>
                    <a:lstStyle/>
                    <a:p>
                      <a:pPr algn="ctr" fontAlgn="t"/>
                      <a:r>
                        <a:rPr lang="en-US" sz="1100" b="0" i="0" u="none" strike="noStrike" dirty="0">
                          <a:solidFill>
                            <a:srgbClr val="000000"/>
                          </a:solidFill>
                          <a:effectLst/>
                          <a:latin typeface="+mn-lt"/>
                        </a:rPr>
                        <a:t>6%</a:t>
                      </a:r>
                    </a:p>
                  </a:txBody>
                  <a:tcPr marL="7620" marR="7620" marT="7620" marB="0"/>
                </a:tc>
                <a:tc>
                  <a:txBody>
                    <a:bodyPr/>
                    <a:lstStyle/>
                    <a:p>
                      <a:pPr algn="ctr" fontAlgn="t"/>
                      <a:r>
                        <a:rPr lang="en-US" sz="1100" b="0" i="0" u="none" strike="noStrike" dirty="0">
                          <a:solidFill>
                            <a:srgbClr val="000000"/>
                          </a:solidFill>
                          <a:effectLst/>
                          <a:latin typeface="+mn-lt"/>
                        </a:rPr>
                        <a:t>5%</a:t>
                      </a:r>
                    </a:p>
                  </a:txBody>
                  <a:tcPr marL="7620" marR="7620" marT="7620" marB="0"/>
                </a:tc>
                <a:tc>
                  <a:txBody>
                    <a:bodyPr/>
                    <a:lstStyle/>
                    <a:p>
                      <a:pPr algn="ctr" fontAlgn="t"/>
                      <a:r>
                        <a:rPr lang="en-US" sz="1100" b="0" i="0" u="none" strike="noStrike" dirty="0">
                          <a:solidFill>
                            <a:srgbClr val="000000"/>
                          </a:solidFill>
                          <a:effectLst/>
                          <a:latin typeface="+mn-lt"/>
                        </a:rPr>
                        <a:t>17%</a:t>
                      </a:r>
                    </a:p>
                  </a:txBody>
                  <a:tcPr marL="7620" marR="7620" marT="7620" marB="0">
                    <a:solidFill>
                      <a:srgbClr val="FFB900"/>
                    </a:solidFill>
                  </a:tcPr>
                </a:tc>
                <a:tc>
                  <a:txBody>
                    <a:bodyPr/>
                    <a:lstStyle/>
                    <a:p>
                      <a:pPr algn="ctr" fontAlgn="t"/>
                      <a:r>
                        <a:rPr lang="en-US" sz="1100" b="0" i="0" u="none" strike="noStrike" dirty="0">
                          <a:solidFill>
                            <a:srgbClr val="000000"/>
                          </a:solidFill>
                          <a:effectLst/>
                          <a:latin typeface="+mn-lt"/>
                        </a:rPr>
                        <a:t>0%</a:t>
                      </a:r>
                    </a:p>
                  </a:txBody>
                  <a:tcPr marL="7620" marR="7620" marT="7620" marB="0"/>
                </a:tc>
                <a:tc>
                  <a:txBody>
                    <a:bodyPr/>
                    <a:lstStyle/>
                    <a:p>
                      <a:pPr algn="ctr" fontAlgn="t"/>
                      <a:r>
                        <a:rPr lang="en-US" sz="1100" b="0" i="0" u="none" strike="noStrike" dirty="0">
                          <a:solidFill>
                            <a:srgbClr val="000000"/>
                          </a:solidFill>
                          <a:effectLst/>
                          <a:latin typeface="+mn-lt"/>
                        </a:rPr>
                        <a:t>2%</a:t>
                      </a:r>
                    </a:p>
                  </a:txBody>
                  <a:tcPr marL="7620" marR="7620" marT="7620" marB="0"/>
                </a:tc>
                <a:tc>
                  <a:txBody>
                    <a:bodyPr/>
                    <a:lstStyle/>
                    <a:p>
                      <a:pPr algn="ctr" fontAlgn="t"/>
                      <a:r>
                        <a:rPr lang="en-US" sz="1100" b="0" i="0" u="none" strike="noStrike" dirty="0">
                          <a:solidFill>
                            <a:srgbClr val="000000"/>
                          </a:solidFill>
                          <a:effectLst/>
                          <a:latin typeface="+mn-lt"/>
                        </a:rPr>
                        <a:t>5%</a:t>
                      </a:r>
                    </a:p>
                  </a:txBody>
                  <a:tcPr marL="7620" marR="7620" marT="7620" marB="0"/>
                </a:tc>
                <a:tc>
                  <a:txBody>
                    <a:bodyPr/>
                    <a:lstStyle/>
                    <a:p>
                      <a:pPr algn="ctr" fontAlgn="t"/>
                      <a:r>
                        <a:rPr lang="en-US" sz="1100" b="0" i="0" u="none" strike="noStrike" dirty="0">
                          <a:solidFill>
                            <a:srgbClr val="000000"/>
                          </a:solidFill>
                          <a:effectLst/>
                          <a:latin typeface="+mn-lt"/>
                        </a:rPr>
                        <a:t>3%</a:t>
                      </a:r>
                    </a:p>
                  </a:txBody>
                  <a:tcPr marL="7620" marR="7620" marT="7620" marB="0"/>
                </a:tc>
                <a:extLst>
                  <a:ext uri="{0D108BD9-81ED-4DB2-BD59-A6C34878D82A}">
                    <a16:rowId xmlns:a16="http://schemas.microsoft.com/office/drawing/2014/main" val="494018139"/>
                  </a:ext>
                </a:extLst>
              </a:tr>
              <a:tr h="182880">
                <a:tc>
                  <a:txBody>
                    <a:bodyPr/>
                    <a:lstStyle/>
                    <a:p>
                      <a:pPr algn="l" fontAlgn="b"/>
                      <a:r>
                        <a:rPr lang="en-US" sz="1200" b="0" i="0" u="none" strike="noStrike" dirty="0">
                          <a:solidFill>
                            <a:srgbClr val="000000"/>
                          </a:solidFill>
                          <a:effectLst/>
                          <a:latin typeface="+mn-lt"/>
                        </a:rPr>
                        <a:t>Other types of hoaxes, scams and frauds</a:t>
                      </a:r>
                    </a:p>
                  </a:txBody>
                  <a:tcPr marL="7620" marR="7620" marT="7620" marB="0" anchor="b"/>
                </a:tc>
                <a:tc>
                  <a:txBody>
                    <a:bodyPr/>
                    <a:lstStyle/>
                    <a:p>
                      <a:pPr algn="ctr" fontAlgn="t"/>
                      <a:r>
                        <a:rPr lang="en-US" sz="1100" b="0" i="0" u="none" strike="noStrike" dirty="0">
                          <a:solidFill>
                            <a:srgbClr val="000000"/>
                          </a:solidFill>
                          <a:effectLst/>
                          <a:latin typeface="+mn-lt"/>
                        </a:rPr>
                        <a:t>26%</a:t>
                      </a:r>
                    </a:p>
                  </a:txBody>
                  <a:tcPr marL="7620" marR="7620" marT="7620" marB="0"/>
                </a:tc>
                <a:tc>
                  <a:txBody>
                    <a:bodyPr/>
                    <a:lstStyle/>
                    <a:p>
                      <a:pPr algn="ctr" fontAlgn="t"/>
                      <a:r>
                        <a:rPr lang="en-US" sz="1100" b="0" i="0" u="none" strike="noStrike" dirty="0">
                          <a:solidFill>
                            <a:srgbClr val="000000"/>
                          </a:solidFill>
                          <a:effectLst/>
                          <a:latin typeface="+mn-lt"/>
                        </a:rPr>
                        <a:t>30%</a:t>
                      </a:r>
                    </a:p>
                  </a:txBody>
                  <a:tcPr marL="7620" marR="7620" marT="7620" marB="0"/>
                </a:tc>
                <a:tc>
                  <a:txBody>
                    <a:bodyPr/>
                    <a:lstStyle/>
                    <a:p>
                      <a:pPr algn="ctr" fontAlgn="t"/>
                      <a:r>
                        <a:rPr lang="en-US" sz="1100" b="0" i="0" u="none" strike="noStrike" dirty="0">
                          <a:solidFill>
                            <a:srgbClr val="000000"/>
                          </a:solidFill>
                          <a:effectLst/>
                          <a:latin typeface="+mn-lt"/>
                        </a:rPr>
                        <a:t>30%</a:t>
                      </a:r>
                    </a:p>
                  </a:txBody>
                  <a:tcPr marL="7620" marR="7620" marT="7620" marB="0"/>
                </a:tc>
                <a:tc>
                  <a:txBody>
                    <a:bodyPr/>
                    <a:lstStyle/>
                    <a:p>
                      <a:pPr algn="ctr" fontAlgn="t"/>
                      <a:r>
                        <a:rPr lang="en-US" sz="1100" b="0" i="0" u="none" strike="noStrike" dirty="0">
                          <a:solidFill>
                            <a:srgbClr val="000000"/>
                          </a:solidFill>
                          <a:effectLst/>
                          <a:latin typeface="+mn-lt"/>
                        </a:rPr>
                        <a:t>29%</a:t>
                      </a:r>
                    </a:p>
                  </a:txBody>
                  <a:tcPr marL="7620" marR="7620" marT="7620" marB="0"/>
                </a:tc>
                <a:tc>
                  <a:txBody>
                    <a:bodyPr/>
                    <a:lstStyle/>
                    <a:p>
                      <a:pPr algn="ctr" fontAlgn="t"/>
                      <a:r>
                        <a:rPr lang="en-US" sz="1100" b="0" i="0" u="none" strike="noStrike" dirty="0">
                          <a:solidFill>
                            <a:srgbClr val="000000"/>
                          </a:solidFill>
                          <a:effectLst/>
                          <a:latin typeface="+mn-lt"/>
                        </a:rPr>
                        <a:t>26%</a:t>
                      </a:r>
                    </a:p>
                  </a:txBody>
                  <a:tcPr marL="7620" marR="7620" marT="7620" marB="0"/>
                </a:tc>
                <a:tc>
                  <a:txBody>
                    <a:bodyPr/>
                    <a:lstStyle/>
                    <a:p>
                      <a:pPr algn="ctr" fontAlgn="t"/>
                      <a:r>
                        <a:rPr lang="en-US" sz="1100" b="0" i="0" u="none" strike="noStrike" dirty="0">
                          <a:solidFill>
                            <a:srgbClr val="000000"/>
                          </a:solidFill>
                          <a:effectLst/>
                          <a:latin typeface="+mn-lt"/>
                        </a:rPr>
                        <a:t>24%</a:t>
                      </a:r>
                    </a:p>
                  </a:txBody>
                  <a:tcPr marL="7620" marR="7620" marT="7620" marB="0"/>
                </a:tc>
                <a:tc>
                  <a:txBody>
                    <a:bodyPr/>
                    <a:lstStyle/>
                    <a:p>
                      <a:pPr algn="ctr" fontAlgn="t"/>
                      <a:r>
                        <a:rPr lang="en-US" sz="1100" b="0" i="0" u="none" strike="noStrike" dirty="0">
                          <a:solidFill>
                            <a:srgbClr val="000000"/>
                          </a:solidFill>
                          <a:effectLst/>
                          <a:latin typeface="+mn-lt"/>
                        </a:rPr>
                        <a:t>27%</a:t>
                      </a:r>
                    </a:p>
                  </a:txBody>
                  <a:tcPr marL="7620" marR="7620" marT="7620" marB="0"/>
                </a:tc>
                <a:tc>
                  <a:txBody>
                    <a:bodyPr/>
                    <a:lstStyle/>
                    <a:p>
                      <a:pPr algn="ctr" fontAlgn="t"/>
                      <a:r>
                        <a:rPr lang="en-US" sz="1100" b="0" i="0" u="none" strike="noStrike" dirty="0">
                          <a:solidFill>
                            <a:srgbClr val="000000"/>
                          </a:solidFill>
                          <a:effectLst/>
                          <a:latin typeface="+mn-lt"/>
                        </a:rPr>
                        <a:t>26%</a:t>
                      </a:r>
                    </a:p>
                  </a:txBody>
                  <a:tcPr marL="7620" marR="7620" marT="7620" marB="0"/>
                </a:tc>
                <a:tc>
                  <a:txBody>
                    <a:bodyPr/>
                    <a:lstStyle/>
                    <a:p>
                      <a:pPr algn="ctr" fontAlgn="t"/>
                      <a:r>
                        <a:rPr lang="en-US" sz="1100" b="0" i="0" u="none" strike="noStrike" dirty="0">
                          <a:solidFill>
                            <a:srgbClr val="000000"/>
                          </a:solidFill>
                          <a:effectLst/>
                          <a:latin typeface="+mn-lt"/>
                        </a:rPr>
                        <a:t>26%</a:t>
                      </a:r>
                    </a:p>
                  </a:txBody>
                  <a:tcPr marL="7620" marR="7620" marT="7620" marB="0"/>
                </a:tc>
                <a:tc>
                  <a:txBody>
                    <a:bodyPr/>
                    <a:lstStyle/>
                    <a:p>
                      <a:pPr algn="ctr" fontAlgn="t"/>
                      <a:r>
                        <a:rPr lang="en-US" sz="1100" b="0" i="0" u="none" strike="noStrike" dirty="0">
                          <a:solidFill>
                            <a:srgbClr val="000000"/>
                          </a:solidFill>
                          <a:effectLst/>
                          <a:latin typeface="+mn-lt"/>
                        </a:rPr>
                        <a:t>31%</a:t>
                      </a:r>
                    </a:p>
                  </a:txBody>
                  <a:tcPr marL="7620" marR="7620" marT="7620" marB="0">
                    <a:solidFill>
                      <a:schemeClr val="tx1"/>
                    </a:solidFill>
                  </a:tcPr>
                </a:tc>
                <a:tc>
                  <a:txBody>
                    <a:bodyPr/>
                    <a:lstStyle/>
                    <a:p>
                      <a:pPr algn="ctr" fontAlgn="t"/>
                      <a:r>
                        <a:rPr lang="en-US" sz="1100" b="0" i="0" u="none" strike="noStrike" dirty="0">
                          <a:solidFill>
                            <a:srgbClr val="000000"/>
                          </a:solidFill>
                          <a:effectLst/>
                          <a:latin typeface="+mn-lt"/>
                        </a:rPr>
                        <a:t>20%</a:t>
                      </a:r>
                    </a:p>
                  </a:txBody>
                  <a:tcPr marL="7620" marR="7620" marT="7620" marB="0"/>
                </a:tc>
                <a:extLst>
                  <a:ext uri="{0D108BD9-81ED-4DB2-BD59-A6C34878D82A}">
                    <a16:rowId xmlns:a16="http://schemas.microsoft.com/office/drawing/2014/main" val="4215034791"/>
                  </a:ext>
                </a:extLst>
              </a:tr>
            </a:tbl>
          </a:graphicData>
        </a:graphic>
      </p:graphicFrame>
      <p:grpSp>
        <p:nvGrpSpPr>
          <p:cNvPr id="27" name="Group 26" descr="Russia 52%">
            <a:extLst>
              <a:ext uri="{FF2B5EF4-FFF2-40B4-BE49-F238E27FC236}">
                <a16:creationId xmlns:a16="http://schemas.microsoft.com/office/drawing/2014/main" id="{F6733077-6C26-451D-8272-392EA546F9A5}"/>
              </a:ext>
            </a:extLst>
          </p:cNvPr>
          <p:cNvGrpSpPr/>
          <p:nvPr/>
        </p:nvGrpSpPr>
        <p:grpSpPr>
          <a:xfrm>
            <a:off x="8698818" y="781282"/>
            <a:ext cx="1564026" cy="461665"/>
            <a:chOff x="8698818" y="781282"/>
            <a:chExt cx="1564026" cy="461665"/>
          </a:xfrm>
        </p:grpSpPr>
        <p:sp>
          <p:nvSpPr>
            <p:cNvPr id="97" name="Oval 96">
              <a:extLst>
                <a:ext uri="{FF2B5EF4-FFF2-40B4-BE49-F238E27FC236}">
                  <a16:creationId xmlns:a16="http://schemas.microsoft.com/office/drawing/2014/main" id="{C4046BB2-575F-4394-9D22-2756BA88957C}"/>
                </a:ext>
              </a:extLst>
            </p:cNvPr>
            <p:cNvSpPr>
              <a:spLocks noChangeAspect="1"/>
            </p:cNvSpPr>
            <p:nvPr/>
          </p:nvSpPr>
          <p:spPr bwMode="auto">
            <a:xfrm>
              <a:off x="8698818" y="910460"/>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98" name="TextBox 97">
              <a:extLst>
                <a:ext uri="{FF2B5EF4-FFF2-40B4-BE49-F238E27FC236}">
                  <a16:creationId xmlns:a16="http://schemas.microsoft.com/office/drawing/2014/main" id="{F2A768EA-B316-4614-A2D2-F9238B7F9EA4}"/>
                </a:ext>
              </a:extLst>
            </p:cNvPr>
            <p:cNvSpPr txBox="1"/>
            <p:nvPr/>
          </p:nvSpPr>
          <p:spPr>
            <a:xfrm>
              <a:off x="8797058" y="781282"/>
              <a:ext cx="1465786"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1. Russia – 52%</a:t>
              </a:r>
            </a:p>
          </p:txBody>
        </p:sp>
      </p:grpSp>
      <p:sp>
        <p:nvSpPr>
          <p:cNvPr id="56" name="Oval 55">
            <a:extLst>
              <a:ext uri="{FF2B5EF4-FFF2-40B4-BE49-F238E27FC236}">
                <a16:creationId xmlns:a16="http://schemas.microsoft.com/office/drawing/2014/main" id="{D4B90EA3-52DD-431B-B34E-894F69A8E4F9}"/>
              </a:ext>
              <a:ext uri="{C183D7F6-B498-43B3-948B-1728B52AA6E4}">
                <adec:decorative xmlns:adec="http://schemas.microsoft.com/office/drawing/2017/decorative" val="1"/>
              </a:ext>
            </a:extLst>
          </p:cNvPr>
          <p:cNvSpPr>
            <a:spLocks noChangeAspect="1"/>
          </p:cNvSpPr>
          <p:nvPr/>
        </p:nvSpPr>
        <p:spPr bwMode="auto">
          <a:xfrm>
            <a:off x="5302605" y="1985674"/>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58" name="TextBox 57">
            <a:extLst>
              <a:ext uri="{FF2B5EF4-FFF2-40B4-BE49-F238E27FC236}">
                <a16:creationId xmlns:a16="http://schemas.microsoft.com/office/drawing/2014/main" id="{83DA88BE-36C3-4707-951F-A3FFC666930C}"/>
              </a:ext>
            </a:extLst>
          </p:cNvPr>
          <p:cNvSpPr txBox="1"/>
          <p:nvPr/>
        </p:nvSpPr>
        <p:spPr>
          <a:xfrm>
            <a:off x="5375658" y="1824347"/>
            <a:ext cx="1626086"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10. Mexico – 30%</a:t>
            </a:r>
          </a:p>
        </p:txBody>
      </p:sp>
      <p:grpSp>
        <p:nvGrpSpPr>
          <p:cNvPr id="30" name="Group 29" descr="Peru 36%">
            <a:extLst>
              <a:ext uri="{FF2B5EF4-FFF2-40B4-BE49-F238E27FC236}">
                <a16:creationId xmlns:a16="http://schemas.microsoft.com/office/drawing/2014/main" id="{09642AD8-EED5-4111-94F2-96E441D1798A}"/>
              </a:ext>
            </a:extLst>
          </p:cNvPr>
          <p:cNvGrpSpPr/>
          <p:nvPr/>
        </p:nvGrpSpPr>
        <p:grpSpPr>
          <a:xfrm>
            <a:off x="4718006" y="2688630"/>
            <a:ext cx="1388030" cy="461665"/>
            <a:chOff x="4718006" y="2688630"/>
            <a:chExt cx="1388030" cy="461665"/>
          </a:xfrm>
        </p:grpSpPr>
        <p:sp>
          <p:nvSpPr>
            <p:cNvPr id="85" name="Oval 84">
              <a:extLst>
                <a:ext uri="{FF2B5EF4-FFF2-40B4-BE49-F238E27FC236}">
                  <a16:creationId xmlns:a16="http://schemas.microsoft.com/office/drawing/2014/main" id="{ABAD94B1-C05F-4590-9DA7-2B7DD174FFB3}"/>
                </a:ext>
              </a:extLst>
            </p:cNvPr>
            <p:cNvSpPr>
              <a:spLocks noChangeAspect="1"/>
            </p:cNvSpPr>
            <p:nvPr/>
          </p:nvSpPr>
          <p:spPr bwMode="auto">
            <a:xfrm>
              <a:off x="5923156" y="2808392"/>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86" name="TextBox 85">
              <a:extLst>
                <a:ext uri="{FF2B5EF4-FFF2-40B4-BE49-F238E27FC236}">
                  <a16:creationId xmlns:a16="http://schemas.microsoft.com/office/drawing/2014/main" id="{3704EF4A-4D56-46DC-9408-B0FCE3012E13}"/>
                </a:ext>
              </a:extLst>
            </p:cNvPr>
            <p:cNvSpPr txBox="1"/>
            <p:nvPr/>
          </p:nvSpPr>
          <p:spPr>
            <a:xfrm>
              <a:off x="4718006" y="2688630"/>
              <a:ext cx="1338251"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3. Peru – 36%</a:t>
              </a:r>
            </a:p>
          </p:txBody>
        </p:sp>
      </p:grpSp>
      <p:grpSp>
        <p:nvGrpSpPr>
          <p:cNvPr id="26" name="Group 25" descr="Ireland 36%">
            <a:extLst>
              <a:ext uri="{FF2B5EF4-FFF2-40B4-BE49-F238E27FC236}">
                <a16:creationId xmlns:a16="http://schemas.microsoft.com/office/drawing/2014/main" id="{AC5B5725-56D0-46DE-A376-70E97DBD83E6}"/>
              </a:ext>
            </a:extLst>
          </p:cNvPr>
          <p:cNvGrpSpPr/>
          <p:nvPr/>
        </p:nvGrpSpPr>
        <p:grpSpPr>
          <a:xfrm>
            <a:off x="7536656" y="1000174"/>
            <a:ext cx="1594711" cy="461665"/>
            <a:chOff x="7536658" y="1000174"/>
            <a:chExt cx="1594711" cy="461665"/>
          </a:xfrm>
        </p:grpSpPr>
        <p:sp>
          <p:nvSpPr>
            <p:cNvPr id="88" name="Oval 87">
              <a:extLst>
                <a:ext uri="{FF2B5EF4-FFF2-40B4-BE49-F238E27FC236}">
                  <a16:creationId xmlns:a16="http://schemas.microsoft.com/office/drawing/2014/main" id="{3B4DD9D4-9C30-4027-9494-BF432FCDD418}"/>
                </a:ext>
              </a:extLst>
            </p:cNvPr>
            <p:cNvSpPr>
              <a:spLocks noChangeAspect="1"/>
            </p:cNvSpPr>
            <p:nvPr/>
          </p:nvSpPr>
          <p:spPr bwMode="auto">
            <a:xfrm>
              <a:off x="7536658" y="1143594"/>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89" name="TextBox 88">
              <a:extLst>
                <a:ext uri="{FF2B5EF4-FFF2-40B4-BE49-F238E27FC236}">
                  <a16:creationId xmlns:a16="http://schemas.microsoft.com/office/drawing/2014/main" id="{87FBB36E-7C2A-4C44-8C4F-0C05F18896C5}"/>
                </a:ext>
              </a:extLst>
            </p:cNvPr>
            <p:cNvSpPr txBox="1"/>
            <p:nvPr/>
          </p:nvSpPr>
          <p:spPr>
            <a:xfrm>
              <a:off x="7614864" y="1000174"/>
              <a:ext cx="1516505"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4. Ireland – 36%</a:t>
              </a:r>
            </a:p>
          </p:txBody>
        </p:sp>
      </p:grpSp>
      <p:sp>
        <p:nvSpPr>
          <p:cNvPr id="91" name="Oval 90">
            <a:extLst>
              <a:ext uri="{FF2B5EF4-FFF2-40B4-BE49-F238E27FC236}">
                <a16:creationId xmlns:a16="http://schemas.microsoft.com/office/drawing/2014/main" id="{849F97D2-753F-411A-8FEE-FA6296ED7B87}"/>
              </a:ext>
              <a:ext uri="{C183D7F6-B498-43B3-948B-1728B52AA6E4}">
                <adec:decorative xmlns:adec="http://schemas.microsoft.com/office/drawing/2017/decorative" val="1"/>
              </a:ext>
            </a:extLst>
          </p:cNvPr>
          <p:cNvSpPr>
            <a:spLocks noChangeAspect="1"/>
          </p:cNvSpPr>
          <p:nvPr/>
        </p:nvSpPr>
        <p:spPr bwMode="auto">
          <a:xfrm>
            <a:off x="6029778" y="3191113"/>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92" name="TextBox 91">
            <a:extLst>
              <a:ext uri="{FF2B5EF4-FFF2-40B4-BE49-F238E27FC236}">
                <a16:creationId xmlns:a16="http://schemas.microsoft.com/office/drawing/2014/main" id="{07218F6A-1B38-42BE-BF64-2B8F57F51959}"/>
              </a:ext>
            </a:extLst>
          </p:cNvPr>
          <p:cNvSpPr txBox="1"/>
          <p:nvPr/>
        </p:nvSpPr>
        <p:spPr>
          <a:xfrm>
            <a:off x="4765208" y="3066507"/>
            <a:ext cx="1369606"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5. Chile – 35%</a:t>
            </a:r>
          </a:p>
        </p:txBody>
      </p:sp>
      <p:grpSp>
        <p:nvGrpSpPr>
          <p:cNvPr id="24" name="Group 23" descr="South Africa 42%">
            <a:extLst>
              <a:ext uri="{FF2B5EF4-FFF2-40B4-BE49-F238E27FC236}">
                <a16:creationId xmlns:a16="http://schemas.microsoft.com/office/drawing/2014/main" id="{0E3B4BA1-2C5B-47AC-B167-69BF8F0D46D7}"/>
              </a:ext>
            </a:extLst>
          </p:cNvPr>
          <p:cNvGrpSpPr/>
          <p:nvPr/>
        </p:nvGrpSpPr>
        <p:grpSpPr>
          <a:xfrm>
            <a:off x="8353452" y="2887942"/>
            <a:ext cx="1974512" cy="461665"/>
            <a:chOff x="8353452" y="2887942"/>
            <a:chExt cx="1974512" cy="461665"/>
          </a:xfrm>
        </p:grpSpPr>
        <p:sp>
          <p:nvSpPr>
            <p:cNvPr id="103" name="Oval 102">
              <a:extLst>
                <a:ext uri="{FF2B5EF4-FFF2-40B4-BE49-F238E27FC236}">
                  <a16:creationId xmlns:a16="http://schemas.microsoft.com/office/drawing/2014/main" id="{EDB5AE07-E3B5-4633-92A7-A477075C695C}"/>
                </a:ext>
              </a:extLst>
            </p:cNvPr>
            <p:cNvSpPr>
              <a:spLocks noChangeAspect="1"/>
            </p:cNvSpPr>
            <p:nvPr/>
          </p:nvSpPr>
          <p:spPr bwMode="auto">
            <a:xfrm>
              <a:off x="8353452" y="3031799"/>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04" name="TextBox 103">
              <a:extLst>
                <a:ext uri="{FF2B5EF4-FFF2-40B4-BE49-F238E27FC236}">
                  <a16:creationId xmlns:a16="http://schemas.microsoft.com/office/drawing/2014/main" id="{0C43EE37-E4F8-4501-B786-560BCAFFA811}"/>
                </a:ext>
              </a:extLst>
            </p:cNvPr>
            <p:cNvSpPr txBox="1"/>
            <p:nvPr/>
          </p:nvSpPr>
          <p:spPr>
            <a:xfrm>
              <a:off x="8419172" y="2887942"/>
              <a:ext cx="1908792"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2. South Africa – 42%</a:t>
              </a:r>
            </a:p>
          </p:txBody>
        </p:sp>
      </p:grpSp>
      <p:sp>
        <p:nvSpPr>
          <p:cNvPr id="106" name="Oval 105">
            <a:extLst>
              <a:ext uri="{FF2B5EF4-FFF2-40B4-BE49-F238E27FC236}">
                <a16:creationId xmlns:a16="http://schemas.microsoft.com/office/drawing/2014/main" id="{90006751-FB82-4EC2-A798-C1D1E512FEB3}"/>
              </a:ext>
              <a:ext uri="{C183D7F6-B498-43B3-948B-1728B52AA6E4}">
                <adec:decorative xmlns:adec="http://schemas.microsoft.com/office/drawing/2017/decorative" val="1"/>
              </a:ext>
            </a:extLst>
          </p:cNvPr>
          <p:cNvSpPr>
            <a:spLocks noChangeAspect="1"/>
          </p:cNvSpPr>
          <p:nvPr/>
        </p:nvSpPr>
        <p:spPr bwMode="auto">
          <a:xfrm>
            <a:off x="6301047" y="3333029"/>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07" name="TextBox 106">
            <a:extLst>
              <a:ext uri="{FF2B5EF4-FFF2-40B4-BE49-F238E27FC236}">
                <a16:creationId xmlns:a16="http://schemas.microsoft.com/office/drawing/2014/main" id="{C6735845-503E-4D6C-B0B9-1D0891A525F1}"/>
              </a:ext>
            </a:extLst>
          </p:cNvPr>
          <p:cNvSpPr txBox="1"/>
          <p:nvPr/>
        </p:nvSpPr>
        <p:spPr>
          <a:xfrm>
            <a:off x="6369352" y="3190655"/>
            <a:ext cx="1729704"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7. Argentina – 32%</a:t>
            </a:r>
          </a:p>
        </p:txBody>
      </p:sp>
      <p:grpSp>
        <p:nvGrpSpPr>
          <p:cNvPr id="23" name="Group 22" descr="Vietnam 33%">
            <a:extLst>
              <a:ext uri="{FF2B5EF4-FFF2-40B4-BE49-F238E27FC236}">
                <a16:creationId xmlns:a16="http://schemas.microsoft.com/office/drawing/2014/main" id="{02266E68-1B94-42D8-9C56-D783468EB14D}"/>
              </a:ext>
            </a:extLst>
          </p:cNvPr>
          <p:cNvGrpSpPr/>
          <p:nvPr/>
        </p:nvGrpSpPr>
        <p:grpSpPr>
          <a:xfrm>
            <a:off x="10408982" y="2076746"/>
            <a:ext cx="1676927" cy="461665"/>
            <a:chOff x="10408982" y="2076746"/>
            <a:chExt cx="1676927" cy="461665"/>
          </a:xfrm>
        </p:grpSpPr>
        <p:sp>
          <p:nvSpPr>
            <p:cNvPr id="109" name="Oval 108">
              <a:extLst>
                <a:ext uri="{FF2B5EF4-FFF2-40B4-BE49-F238E27FC236}">
                  <a16:creationId xmlns:a16="http://schemas.microsoft.com/office/drawing/2014/main" id="{B6B633D0-FB7D-49D7-B25C-30BD54A3E3C3}"/>
                </a:ext>
              </a:extLst>
            </p:cNvPr>
            <p:cNvSpPr>
              <a:spLocks noChangeAspect="1"/>
            </p:cNvSpPr>
            <p:nvPr/>
          </p:nvSpPr>
          <p:spPr bwMode="auto">
            <a:xfrm>
              <a:off x="10408982" y="2218848"/>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10" name="TextBox 109">
              <a:extLst>
                <a:ext uri="{FF2B5EF4-FFF2-40B4-BE49-F238E27FC236}">
                  <a16:creationId xmlns:a16="http://schemas.microsoft.com/office/drawing/2014/main" id="{C5D5DE3A-804E-47DA-AB1F-7543DD0783A0}"/>
                </a:ext>
              </a:extLst>
            </p:cNvPr>
            <p:cNvSpPr txBox="1"/>
            <p:nvPr/>
          </p:nvSpPr>
          <p:spPr>
            <a:xfrm>
              <a:off x="10483867" y="2076746"/>
              <a:ext cx="1602042"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6. Vietnam - 33%</a:t>
              </a:r>
            </a:p>
          </p:txBody>
        </p:sp>
      </p:grpSp>
      <p:grpSp>
        <p:nvGrpSpPr>
          <p:cNvPr id="29" name="Group 28" descr="Colombia 32%">
            <a:extLst>
              <a:ext uri="{FF2B5EF4-FFF2-40B4-BE49-F238E27FC236}">
                <a16:creationId xmlns:a16="http://schemas.microsoft.com/office/drawing/2014/main" id="{1DF968E7-9B7F-4BD4-B765-D91537A85828}"/>
              </a:ext>
            </a:extLst>
          </p:cNvPr>
          <p:cNvGrpSpPr/>
          <p:nvPr/>
        </p:nvGrpSpPr>
        <p:grpSpPr>
          <a:xfrm>
            <a:off x="5897216" y="2291030"/>
            <a:ext cx="1759021" cy="461665"/>
            <a:chOff x="5897216" y="2291030"/>
            <a:chExt cx="1759021" cy="461665"/>
          </a:xfrm>
        </p:grpSpPr>
        <p:sp>
          <p:nvSpPr>
            <p:cNvPr id="40" name="Oval 39">
              <a:extLst>
                <a:ext uri="{FF2B5EF4-FFF2-40B4-BE49-F238E27FC236}">
                  <a16:creationId xmlns:a16="http://schemas.microsoft.com/office/drawing/2014/main" id="{823A11DB-35DB-4891-8B6F-DB940C080737}"/>
                </a:ext>
              </a:extLst>
            </p:cNvPr>
            <p:cNvSpPr>
              <a:spLocks noChangeAspect="1"/>
            </p:cNvSpPr>
            <p:nvPr/>
          </p:nvSpPr>
          <p:spPr bwMode="auto">
            <a:xfrm>
              <a:off x="5897216" y="243283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41" name="TextBox 40">
              <a:extLst>
                <a:ext uri="{FF2B5EF4-FFF2-40B4-BE49-F238E27FC236}">
                  <a16:creationId xmlns:a16="http://schemas.microsoft.com/office/drawing/2014/main" id="{F723E390-9441-46C0-8F70-8F8549218C97}"/>
                </a:ext>
              </a:extLst>
            </p:cNvPr>
            <p:cNvSpPr txBox="1"/>
            <p:nvPr/>
          </p:nvSpPr>
          <p:spPr>
            <a:xfrm>
              <a:off x="5953207" y="2291030"/>
              <a:ext cx="1703030"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8. Colombia – 32%</a:t>
              </a:r>
            </a:p>
          </p:txBody>
        </p:sp>
      </p:grpSp>
      <p:grpSp>
        <p:nvGrpSpPr>
          <p:cNvPr id="25" name="Group 24" descr="Hungary 30%">
            <a:extLst>
              <a:ext uri="{FF2B5EF4-FFF2-40B4-BE49-F238E27FC236}">
                <a16:creationId xmlns:a16="http://schemas.microsoft.com/office/drawing/2014/main" id="{1D489435-1D7D-497B-BF53-777C0688A062}"/>
              </a:ext>
            </a:extLst>
          </p:cNvPr>
          <p:cNvGrpSpPr/>
          <p:nvPr/>
        </p:nvGrpSpPr>
        <p:grpSpPr>
          <a:xfrm>
            <a:off x="8207038" y="1222481"/>
            <a:ext cx="1727432" cy="461665"/>
            <a:chOff x="8207038" y="1222481"/>
            <a:chExt cx="1727432" cy="461665"/>
          </a:xfrm>
        </p:grpSpPr>
        <p:sp>
          <p:nvSpPr>
            <p:cNvPr id="43" name="Oval 42">
              <a:extLst>
                <a:ext uri="{FF2B5EF4-FFF2-40B4-BE49-F238E27FC236}">
                  <a16:creationId xmlns:a16="http://schemas.microsoft.com/office/drawing/2014/main" id="{994D785C-8DC4-4294-B8FB-370CBF9A82FF}"/>
                </a:ext>
              </a:extLst>
            </p:cNvPr>
            <p:cNvSpPr>
              <a:spLocks noChangeAspect="1"/>
            </p:cNvSpPr>
            <p:nvPr/>
          </p:nvSpPr>
          <p:spPr bwMode="auto">
            <a:xfrm>
              <a:off x="8207038" y="1365886"/>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44" name="TextBox 43">
              <a:extLst>
                <a:ext uri="{FF2B5EF4-FFF2-40B4-BE49-F238E27FC236}">
                  <a16:creationId xmlns:a16="http://schemas.microsoft.com/office/drawing/2014/main" id="{1358F16A-1BFD-4DAF-B7DA-9A571FCB330E}"/>
                </a:ext>
              </a:extLst>
            </p:cNvPr>
            <p:cNvSpPr txBox="1"/>
            <p:nvPr/>
          </p:nvSpPr>
          <p:spPr>
            <a:xfrm>
              <a:off x="8291007" y="1222481"/>
              <a:ext cx="1643463"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9. Hungary – 30%</a:t>
              </a:r>
            </a:p>
          </p:txBody>
        </p:sp>
      </p:grpSp>
      <p:grpSp>
        <p:nvGrpSpPr>
          <p:cNvPr id="54" name="Group 53" descr="Global average 28%">
            <a:extLst>
              <a:ext uri="{FF2B5EF4-FFF2-40B4-BE49-F238E27FC236}">
                <a16:creationId xmlns:a16="http://schemas.microsoft.com/office/drawing/2014/main" id="{591DA92F-524F-4AA7-BFA7-9D16A49D69B6}"/>
              </a:ext>
            </a:extLst>
          </p:cNvPr>
          <p:cNvGrpSpPr/>
          <p:nvPr/>
        </p:nvGrpSpPr>
        <p:grpSpPr>
          <a:xfrm>
            <a:off x="6377519" y="389914"/>
            <a:ext cx="2995104" cy="572464"/>
            <a:chOff x="6289421" y="125986"/>
            <a:chExt cx="2995104" cy="572464"/>
          </a:xfrm>
        </p:grpSpPr>
        <p:sp>
          <p:nvSpPr>
            <p:cNvPr id="55" name="TextBox 54">
              <a:extLst>
                <a:ext uri="{FF2B5EF4-FFF2-40B4-BE49-F238E27FC236}">
                  <a16:creationId xmlns:a16="http://schemas.microsoft.com/office/drawing/2014/main" id="{E89B52E0-99FD-4347-9CD5-EA87E47D9513}"/>
                </a:ext>
              </a:extLst>
            </p:cNvPr>
            <p:cNvSpPr txBox="1"/>
            <p:nvPr/>
          </p:nvSpPr>
          <p:spPr>
            <a:xfrm>
              <a:off x="6436629" y="125986"/>
              <a:ext cx="2847896" cy="572464"/>
            </a:xfrm>
            <a:prstGeom prst="rect">
              <a:avLst/>
            </a:prstGeom>
            <a:noFill/>
          </p:spPr>
          <p:txBody>
            <a:bodyPr wrap="none" lIns="182880" tIns="146304" rIns="182880" bIns="146304" rtlCol="0">
              <a:spAutoFit/>
            </a:bodyPr>
            <a:lstStyle/>
            <a:p>
              <a:pPr>
                <a:lnSpc>
                  <a:spcPct val="90000"/>
                </a:lnSpc>
              </a:pPr>
              <a:r>
                <a:rPr lang="en-US" sz="2000" b="1" i="1" dirty="0">
                  <a:solidFill>
                    <a:schemeClr val="bg1"/>
                  </a:solidFill>
                </a:rPr>
                <a:t>Global average: 28%</a:t>
              </a:r>
            </a:p>
          </p:txBody>
        </p:sp>
        <p:pic>
          <p:nvPicPr>
            <p:cNvPr id="57" name="Picture 2">
              <a:extLst>
                <a:ext uri="{FF2B5EF4-FFF2-40B4-BE49-F238E27FC236}">
                  <a16:creationId xmlns:a16="http://schemas.microsoft.com/office/drawing/2014/main" id="{2AC1D91F-5857-4A31-9983-105F6AE87463}"/>
                </a:ext>
                <a:ext uri="{C183D7F6-B498-43B3-948B-1728B52AA6E4}">
                  <adec:decorative xmlns:adec="http://schemas.microsoft.com/office/drawing/2017/decorative" val="1"/>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9421" y="249339"/>
              <a:ext cx="274320"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9" name="Group 58">
            <a:extLst>
              <a:ext uri="{FF2B5EF4-FFF2-40B4-BE49-F238E27FC236}">
                <a16:creationId xmlns:a16="http://schemas.microsoft.com/office/drawing/2014/main" id="{2BCAB236-E2B3-4E8E-8570-D6EBF0534CFE}"/>
              </a:ext>
              <a:ext uri="{C183D7F6-B498-43B3-948B-1728B52AA6E4}">
                <adec:decorative xmlns:adec="http://schemas.microsoft.com/office/drawing/2017/decorative" val="1"/>
              </a:ext>
            </a:extLst>
          </p:cNvPr>
          <p:cNvGrpSpPr/>
          <p:nvPr/>
        </p:nvGrpSpPr>
        <p:grpSpPr>
          <a:xfrm>
            <a:off x="9060825" y="3331175"/>
            <a:ext cx="2933016" cy="461665"/>
            <a:chOff x="8710269" y="859841"/>
            <a:chExt cx="2963195" cy="461665"/>
          </a:xfrm>
        </p:grpSpPr>
        <p:sp>
          <p:nvSpPr>
            <p:cNvPr id="60" name="TextBox 59">
              <a:extLst>
                <a:ext uri="{FF2B5EF4-FFF2-40B4-BE49-F238E27FC236}">
                  <a16:creationId xmlns:a16="http://schemas.microsoft.com/office/drawing/2014/main" id="{B94E9637-3F25-4841-8865-450F08FCBFF3}"/>
                </a:ext>
              </a:extLst>
            </p:cNvPr>
            <p:cNvSpPr txBox="1"/>
            <p:nvPr/>
          </p:nvSpPr>
          <p:spPr>
            <a:xfrm>
              <a:off x="8949318" y="859841"/>
              <a:ext cx="2724146" cy="461665"/>
            </a:xfrm>
            <a:prstGeom prst="rect">
              <a:avLst/>
            </a:prstGeom>
            <a:noFill/>
          </p:spPr>
          <p:txBody>
            <a:bodyPr wrap="square" lIns="182880" tIns="146304" rIns="182880" bIns="146304" rtlCol="0">
              <a:spAutoFit/>
            </a:bodyPr>
            <a:lstStyle/>
            <a:p>
              <a:pPr>
                <a:lnSpc>
                  <a:spcPct val="90000"/>
                </a:lnSpc>
              </a:pPr>
              <a:r>
                <a:rPr lang="en-US" sz="1200" dirty="0">
                  <a:solidFill>
                    <a:schemeClr val="bg1"/>
                  </a:solidFill>
                </a:rPr>
                <a:t>Significantly above the global avg. </a:t>
              </a:r>
            </a:p>
          </p:txBody>
        </p:sp>
        <p:sp>
          <p:nvSpPr>
            <p:cNvPr id="61" name="Rectangle 60">
              <a:extLst>
                <a:ext uri="{FF2B5EF4-FFF2-40B4-BE49-F238E27FC236}">
                  <a16:creationId xmlns:a16="http://schemas.microsoft.com/office/drawing/2014/main" id="{CC93C0CC-1F6A-4E4A-AF66-858B9E369FB3}"/>
                </a:ext>
              </a:extLst>
            </p:cNvPr>
            <p:cNvSpPr/>
            <p:nvPr/>
          </p:nvSpPr>
          <p:spPr bwMode="auto">
            <a:xfrm>
              <a:off x="8710269" y="966587"/>
              <a:ext cx="342900" cy="18428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390732335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A001-DC95-4C3A-9C1F-2B6EA707F6A0}"/>
              </a:ext>
            </a:extLst>
          </p:cNvPr>
          <p:cNvSpPr>
            <a:spLocks noGrp="1"/>
          </p:cNvSpPr>
          <p:nvPr>
            <p:ph type="title"/>
          </p:nvPr>
        </p:nvSpPr>
        <p:spPr/>
        <p:txBody>
          <a:bodyPr/>
          <a:lstStyle/>
          <a:p>
            <a:r>
              <a:rPr lang="en-US" dirty="0"/>
              <a:t>Bullying typified the most common behavioral risks </a:t>
            </a:r>
          </a:p>
        </p:txBody>
      </p:sp>
      <p:sp>
        <p:nvSpPr>
          <p:cNvPr id="3" name="Slide Number Placeholder 2">
            <a:extLst>
              <a:ext uri="{FF2B5EF4-FFF2-40B4-BE49-F238E27FC236}">
                <a16:creationId xmlns:a16="http://schemas.microsoft.com/office/drawing/2014/main" id="{EB002302-1373-4B13-95D1-3F3A88A41A8B}"/>
              </a:ext>
            </a:extLst>
          </p:cNvPr>
          <p:cNvSpPr>
            <a:spLocks noGrp="1"/>
          </p:cNvSpPr>
          <p:nvPr>
            <p:ph type="sldNum" sz="quarter" idx="4"/>
          </p:nvPr>
        </p:nvSpPr>
        <p:spPr/>
        <p:txBody>
          <a:bodyPr/>
          <a:lstStyle/>
          <a:p>
            <a:fld id="{7EFC24D6-DB8F-6B44-BA5A-9BEC68C15CAA}" type="slidenum">
              <a:rPr lang="en-US" smtClean="0"/>
              <a:pPr/>
              <a:t>34</a:t>
            </a:fld>
            <a:endParaRPr lang="en-US" dirty="0"/>
          </a:p>
        </p:txBody>
      </p:sp>
      <p:graphicFrame>
        <p:nvGraphicFramePr>
          <p:cNvPr id="4" name="Table 3">
            <a:extLst>
              <a:ext uri="{FF2B5EF4-FFF2-40B4-BE49-F238E27FC236}">
                <a16:creationId xmlns:a16="http://schemas.microsoft.com/office/drawing/2014/main" id="{C0A2B595-F27F-4417-A92D-6A2EA987C51F}"/>
              </a:ext>
            </a:extLst>
          </p:cNvPr>
          <p:cNvGraphicFramePr>
            <a:graphicFrameLocks noGrp="1"/>
          </p:cNvGraphicFramePr>
          <p:nvPr>
            <p:extLst>
              <p:ext uri="{D42A27DB-BD31-4B8C-83A1-F6EECF244321}">
                <p14:modId xmlns:p14="http://schemas.microsoft.com/office/powerpoint/2010/main" val="3550181555"/>
              </p:ext>
            </p:extLst>
          </p:nvPr>
        </p:nvGraphicFramePr>
        <p:xfrm>
          <a:off x="2806263" y="1313704"/>
          <a:ext cx="7367751" cy="4204767"/>
        </p:xfrm>
        <a:graphic>
          <a:graphicData uri="http://schemas.openxmlformats.org/drawingml/2006/table">
            <a:tbl>
              <a:tblPr firstRow="1" bandRow="1">
                <a:tableStyleId>{74C1A8A3-306A-4EB7-A6B1-4F7E0EB9C5D6}</a:tableStyleId>
              </a:tblPr>
              <a:tblGrid>
                <a:gridCol w="6621429">
                  <a:extLst>
                    <a:ext uri="{9D8B030D-6E8A-4147-A177-3AD203B41FA5}">
                      <a16:colId xmlns:a16="http://schemas.microsoft.com/office/drawing/2014/main" val="2424568670"/>
                    </a:ext>
                  </a:extLst>
                </a:gridCol>
                <a:gridCol w="746322">
                  <a:extLst>
                    <a:ext uri="{9D8B030D-6E8A-4147-A177-3AD203B41FA5}">
                      <a16:colId xmlns:a16="http://schemas.microsoft.com/office/drawing/2014/main" val="3815822789"/>
                    </a:ext>
                  </a:extLst>
                </a:gridCol>
              </a:tblGrid>
              <a:tr h="417627">
                <a:tc>
                  <a:txBody>
                    <a:bodyPr/>
                    <a:lstStyle/>
                    <a:p>
                      <a:r>
                        <a:rPr lang="en-US" dirty="0"/>
                        <a:t>Types of Behavioral risks</a:t>
                      </a:r>
                    </a:p>
                  </a:txBody>
                  <a:tcPr anchor="ctr"/>
                </a:tc>
                <a:tc>
                  <a:txBody>
                    <a:bodyPr/>
                    <a:lstStyle/>
                    <a:p>
                      <a:pPr algn="ctr"/>
                      <a:r>
                        <a:rPr lang="en-US" dirty="0"/>
                        <a:t>%</a:t>
                      </a:r>
                      <a:endParaRPr lang="en-US" b="0" dirty="0"/>
                    </a:p>
                  </a:txBody>
                  <a:tcPr anchor="ctr"/>
                </a:tc>
                <a:extLst>
                  <a:ext uri="{0D108BD9-81ED-4DB2-BD59-A6C34878D82A}">
                    <a16:rowId xmlns:a16="http://schemas.microsoft.com/office/drawing/2014/main" val="2458701010"/>
                  </a:ext>
                </a:extLst>
              </a:tr>
              <a:tr h="365760">
                <a:tc>
                  <a:txBody>
                    <a:bodyPr/>
                    <a:lstStyle/>
                    <a:p>
                      <a:pPr algn="l" fontAlgn="t"/>
                      <a:r>
                        <a:rPr lang="en-US" sz="1600" b="0" i="0" u="none" strike="noStrike" dirty="0">
                          <a:solidFill>
                            <a:srgbClr val="000000"/>
                          </a:solidFill>
                          <a:effectLst/>
                          <a:latin typeface="+mn-lt"/>
                        </a:rPr>
                        <a:t>Someone called me offensive names</a:t>
                      </a:r>
                    </a:p>
                  </a:txBody>
                  <a:tcPr marL="7620" marR="7620" marT="7620" marB="0" anchor="ctr"/>
                </a:tc>
                <a:tc>
                  <a:txBody>
                    <a:bodyPr/>
                    <a:lstStyle/>
                    <a:p>
                      <a:pPr algn="ctr" fontAlgn="t"/>
                      <a:r>
                        <a:rPr lang="en-US" sz="1800" b="0" i="0" u="none" strike="noStrike" dirty="0">
                          <a:solidFill>
                            <a:srgbClr val="000000"/>
                          </a:solidFill>
                          <a:effectLst/>
                          <a:latin typeface="+mn-lt"/>
                        </a:rPr>
                        <a:t>51</a:t>
                      </a:r>
                    </a:p>
                  </a:txBody>
                  <a:tcPr marL="7620" marR="7620" marT="7620" marB="0" anchor="ctr"/>
                </a:tc>
                <a:extLst>
                  <a:ext uri="{0D108BD9-81ED-4DB2-BD59-A6C34878D82A}">
                    <a16:rowId xmlns:a16="http://schemas.microsoft.com/office/drawing/2014/main" val="1791208905"/>
                  </a:ext>
                </a:extLst>
              </a:tr>
              <a:tr h="365760">
                <a:tc>
                  <a:txBody>
                    <a:bodyPr/>
                    <a:lstStyle/>
                    <a:p>
                      <a:pPr algn="l" fontAlgn="t"/>
                      <a:r>
                        <a:rPr lang="en-US" sz="1600" b="0" i="0" u="none" strike="noStrike" dirty="0">
                          <a:solidFill>
                            <a:srgbClr val="000000"/>
                          </a:solidFill>
                          <a:effectLst/>
                          <a:latin typeface="+mn-lt"/>
                        </a:rPr>
                        <a:t>Someone tried to embarrass me on purpose</a:t>
                      </a:r>
                    </a:p>
                  </a:txBody>
                  <a:tcPr marL="7620" marR="7620" marT="7620" marB="0" anchor="ctr"/>
                </a:tc>
                <a:tc>
                  <a:txBody>
                    <a:bodyPr/>
                    <a:lstStyle/>
                    <a:p>
                      <a:pPr algn="ctr" fontAlgn="t"/>
                      <a:r>
                        <a:rPr lang="en-US" sz="1800" b="0" i="0" u="none" strike="noStrike" dirty="0">
                          <a:solidFill>
                            <a:srgbClr val="000000"/>
                          </a:solidFill>
                          <a:effectLst/>
                          <a:latin typeface="+mn-lt"/>
                        </a:rPr>
                        <a:t>38</a:t>
                      </a:r>
                    </a:p>
                  </a:txBody>
                  <a:tcPr marL="7620" marR="7620" marT="7620" marB="0" anchor="ctr"/>
                </a:tc>
                <a:extLst>
                  <a:ext uri="{0D108BD9-81ED-4DB2-BD59-A6C34878D82A}">
                    <a16:rowId xmlns:a16="http://schemas.microsoft.com/office/drawing/2014/main" val="2010965446"/>
                  </a:ext>
                </a:extLst>
              </a:tr>
              <a:tr h="365760">
                <a:tc>
                  <a:txBody>
                    <a:bodyPr/>
                    <a:lstStyle/>
                    <a:p>
                      <a:pPr algn="l" fontAlgn="t"/>
                      <a:r>
                        <a:rPr lang="en-US" sz="1600" b="0" i="0" u="none" strike="noStrike" dirty="0">
                          <a:solidFill>
                            <a:srgbClr val="000000"/>
                          </a:solidFill>
                          <a:effectLst/>
                          <a:latin typeface="+mn-lt"/>
                        </a:rPr>
                        <a:t>Other types of bullying, harassment or abusive behavior</a:t>
                      </a:r>
                    </a:p>
                  </a:txBody>
                  <a:tcPr marL="7620" marR="7620" marT="7620" marB="0" anchor="ctr"/>
                </a:tc>
                <a:tc>
                  <a:txBody>
                    <a:bodyPr/>
                    <a:lstStyle/>
                    <a:p>
                      <a:pPr algn="ctr" fontAlgn="t"/>
                      <a:r>
                        <a:rPr lang="en-US" sz="1800" b="0" i="0" u="none" strike="noStrike" dirty="0">
                          <a:solidFill>
                            <a:srgbClr val="000000"/>
                          </a:solidFill>
                          <a:effectLst/>
                          <a:latin typeface="+mn-lt"/>
                        </a:rPr>
                        <a:t>23</a:t>
                      </a:r>
                    </a:p>
                  </a:txBody>
                  <a:tcPr marL="7620" marR="7620" marT="7620" marB="0" anchor="ctr"/>
                </a:tc>
                <a:extLst>
                  <a:ext uri="{0D108BD9-81ED-4DB2-BD59-A6C34878D82A}">
                    <a16:rowId xmlns:a16="http://schemas.microsoft.com/office/drawing/2014/main" val="2000124058"/>
                  </a:ext>
                </a:extLst>
              </a:tr>
              <a:tr h="365760">
                <a:tc>
                  <a:txBody>
                    <a:bodyPr/>
                    <a:lstStyle/>
                    <a:p>
                      <a:pPr algn="l" fontAlgn="t"/>
                      <a:r>
                        <a:rPr lang="en-US" sz="1600" b="0" i="0" u="none" strike="noStrike" dirty="0">
                          <a:solidFill>
                            <a:srgbClr val="000000"/>
                          </a:solidFill>
                          <a:effectLst/>
                          <a:latin typeface="+mn-lt"/>
                        </a:rPr>
                        <a:t>Someone posted false or misleading information about me online</a:t>
                      </a:r>
                    </a:p>
                  </a:txBody>
                  <a:tcPr marL="7620" marR="7620" marT="7620" marB="0" anchor="ctr"/>
                </a:tc>
                <a:tc>
                  <a:txBody>
                    <a:bodyPr/>
                    <a:lstStyle/>
                    <a:p>
                      <a:pPr algn="ctr" fontAlgn="t"/>
                      <a:r>
                        <a:rPr lang="en-US" sz="1800" b="0" i="0" u="none" strike="noStrike" dirty="0">
                          <a:solidFill>
                            <a:srgbClr val="000000"/>
                          </a:solidFill>
                          <a:effectLst/>
                          <a:latin typeface="+mn-lt"/>
                        </a:rPr>
                        <a:t>22</a:t>
                      </a:r>
                    </a:p>
                  </a:txBody>
                  <a:tcPr marL="7620" marR="7620" marT="7620" marB="0" anchor="ctr"/>
                </a:tc>
                <a:extLst>
                  <a:ext uri="{0D108BD9-81ED-4DB2-BD59-A6C34878D82A}">
                    <a16:rowId xmlns:a16="http://schemas.microsoft.com/office/drawing/2014/main" val="3031535292"/>
                  </a:ext>
                </a:extLst>
              </a:tr>
              <a:tr h="365760">
                <a:tc>
                  <a:txBody>
                    <a:bodyPr/>
                    <a:lstStyle/>
                    <a:p>
                      <a:pPr algn="l" fontAlgn="t"/>
                      <a:r>
                        <a:rPr lang="en-US" sz="1600" b="0" i="0" u="none" strike="noStrike" dirty="0">
                          <a:solidFill>
                            <a:srgbClr val="000000"/>
                          </a:solidFill>
                          <a:effectLst/>
                          <a:latin typeface="+mn-lt"/>
                        </a:rPr>
                        <a:t>Stalking</a:t>
                      </a:r>
                    </a:p>
                  </a:txBody>
                  <a:tcPr marL="7620" marR="7620" marT="7620" marB="0" anchor="ctr"/>
                </a:tc>
                <a:tc>
                  <a:txBody>
                    <a:bodyPr/>
                    <a:lstStyle/>
                    <a:p>
                      <a:pPr algn="ctr" fontAlgn="t"/>
                      <a:r>
                        <a:rPr lang="en-US" sz="1800" b="0" i="0" u="none" strike="noStrike" dirty="0">
                          <a:solidFill>
                            <a:srgbClr val="000000"/>
                          </a:solidFill>
                          <a:effectLst/>
                          <a:latin typeface="+mn-lt"/>
                        </a:rPr>
                        <a:t>12</a:t>
                      </a:r>
                    </a:p>
                  </a:txBody>
                  <a:tcPr marL="7620" marR="7620" marT="7620" marB="0" anchor="ctr"/>
                </a:tc>
                <a:extLst>
                  <a:ext uri="{0D108BD9-81ED-4DB2-BD59-A6C34878D82A}">
                    <a16:rowId xmlns:a16="http://schemas.microsoft.com/office/drawing/2014/main" val="3502868345"/>
                  </a:ext>
                </a:extLst>
              </a:tr>
              <a:tr h="365760">
                <a:tc>
                  <a:txBody>
                    <a:bodyPr/>
                    <a:lstStyle/>
                    <a:p>
                      <a:pPr algn="l" fontAlgn="t"/>
                      <a:r>
                        <a:rPr lang="en-US" sz="1600" b="0" i="0" u="none" strike="noStrike" dirty="0">
                          <a:solidFill>
                            <a:srgbClr val="000000"/>
                          </a:solidFill>
                          <a:effectLst/>
                          <a:latin typeface="+mn-lt"/>
                        </a:rPr>
                        <a:t>Someone made physical threats toward me</a:t>
                      </a:r>
                    </a:p>
                  </a:txBody>
                  <a:tcPr marL="7620" marR="7620" marT="7620" marB="0" anchor="ctr"/>
                </a:tc>
                <a:tc>
                  <a:txBody>
                    <a:bodyPr/>
                    <a:lstStyle/>
                    <a:p>
                      <a:pPr algn="ctr" fontAlgn="t"/>
                      <a:r>
                        <a:rPr lang="en-US" sz="1800" b="0" i="0" u="none" strike="noStrike" dirty="0">
                          <a:solidFill>
                            <a:srgbClr val="000000"/>
                          </a:solidFill>
                          <a:effectLst/>
                          <a:latin typeface="+mn-lt"/>
                        </a:rPr>
                        <a:t>12</a:t>
                      </a:r>
                    </a:p>
                  </a:txBody>
                  <a:tcPr marL="7620" marR="7620" marT="7620" marB="0" anchor="ctr"/>
                </a:tc>
                <a:extLst>
                  <a:ext uri="{0D108BD9-81ED-4DB2-BD59-A6C34878D82A}">
                    <a16:rowId xmlns:a16="http://schemas.microsoft.com/office/drawing/2014/main" val="604694341"/>
                  </a:ext>
                </a:extLst>
              </a:tr>
              <a:tr h="365760">
                <a:tc>
                  <a:txBody>
                    <a:bodyPr/>
                    <a:lstStyle/>
                    <a:p>
                      <a:pPr algn="l" fontAlgn="t"/>
                      <a:r>
                        <a:rPr lang="en-US" sz="1600" b="0" i="0" u="none" strike="noStrike" dirty="0">
                          <a:solidFill>
                            <a:srgbClr val="000000"/>
                          </a:solidFill>
                          <a:effectLst/>
                          <a:latin typeface="+mn-lt"/>
                        </a:rPr>
                        <a:t>I was subject to unauthorized monitoring of my online activities or other types of electronic surveillance</a:t>
                      </a:r>
                    </a:p>
                  </a:txBody>
                  <a:tcPr marL="7620" marR="7620" marT="7620" marB="0" anchor="ctr"/>
                </a:tc>
                <a:tc>
                  <a:txBody>
                    <a:bodyPr/>
                    <a:lstStyle/>
                    <a:p>
                      <a:pPr algn="ctr" fontAlgn="t"/>
                      <a:r>
                        <a:rPr lang="en-US" sz="1800" b="0" i="0" u="none" strike="noStrike" dirty="0">
                          <a:solidFill>
                            <a:srgbClr val="000000"/>
                          </a:solidFill>
                          <a:effectLst/>
                          <a:latin typeface="+mn-lt"/>
                        </a:rPr>
                        <a:t>11</a:t>
                      </a:r>
                    </a:p>
                  </a:txBody>
                  <a:tcPr marL="7620" marR="7620" marT="7620" marB="0" anchor="ctr"/>
                </a:tc>
                <a:extLst>
                  <a:ext uri="{0D108BD9-81ED-4DB2-BD59-A6C34878D82A}">
                    <a16:rowId xmlns:a16="http://schemas.microsoft.com/office/drawing/2014/main" val="62691827"/>
                  </a:ext>
                </a:extLst>
              </a:tr>
              <a:tr h="365760">
                <a:tc>
                  <a:txBody>
                    <a:bodyPr/>
                    <a:lstStyle/>
                    <a:p>
                      <a:pPr algn="l" fontAlgn="t"/>
                      <a:r>
                        <a:rPr lang="en-US" sz="1600" b="0" i="0" u="none" strike="noStrike" dirty="0">
                          <a:solidFill>
                            <a:srgbClr val="000000"/>
                          </a:solidFill>
                          <a:effectLst/>
                          <a:latin typeface="+mn-lt"/>
                        </a:rPr>
                        <a:t>I was harassed for a sustained period</a:t>
                      </a:r>
                    </a:p>
                  </a:txBody>
                  <a:tcPr marL="7620" marR="7620" marT="7620" marB="0" anchor="ctr"/>
                </a:tc>
                <a:tc>
                  <a:txBody>
                    <a:bodyPr/>
                    <a:lstStyle/>
                    <a:p>
                      <a:pPr algn="ctr" fontAlgn="t"/>
                      <a:r>
                        <a:rPr lang="en-US" sz="1800" b="0" i="0" u="none" strike="noStrike" dirty="0">
                          <a:solidFill>
                            <a:srgbClr val="000000"/>
                          </a:solidFill>
                          <a:effectLst/>
                          <a:latin typeface="+mn-lt"/>
                        </a:rPr>
                        <a:t>11</a:t>
                      </a:r>
                    </a:p>
                  </a:txBody>
                  <a:tcPr marL="7620" marR="7620" marT="7620" marB="0" anchor="ctr"/>
                </a:tc>
                <a:extLst>
                  <a:ext uri="{0D108BD9-81ED-4DB2-BD59-A6C34878D82A}">
                    <a16:rowId xmlns:a16="http://schemas.microsoft.com/office/drawing/2014/main" val="165983741"/>
                  </a:ext>
                </a:extLst>
              </a:tr>
              <a:tr h="365760">
                <a:tc>
                  <a:txBody>
                    <a:bodyPr/>
                    <a:lstStyle/>
                    <a:p>
                      <a:pPr algn="l" fontAlgn="t"/>
                      <a:r>
                        <a:rPr lang="en-US" sz="1600" b="0" i="0" u="none" strike="noStrike" dirty="0">
                          <a:solidFill>
                            <a:srgbClr val="000000"/>
                          </a:solidFill>
                          <a:effectLst/>
                          <a:latin typeface="+mn-lt"/>
                        </a:rPr>
                        <a:t>I was threatened with manipulative and controlling behaviors</a:t>
                      </a:r>
                    </a:p>
                  </a:txBody>
                  <a:tcPr marL="7620" marR="7620" marT="7620" marB="0" anchor="ctr"/>
                </a:tc>
                <a:tc>
                  <a:txBody>
                    <a:bodyPr/>
                    <a:lstStyle/>
                    <a:p>
                      <a:pPr algn="ctr" fontAlgn="t"/>
                      <a:r>
                        <a:rPr lang="en-US" sz="1800" b="0" i="0" u="none" strike="noStrike" dirty="0">
                          <a:solidFill>
                            <a:srgbClr val="000000"/>
                          </a:solidFill>
                          <a:effectLst/>
                          <a:latin typeface="+mn-lt"/>
                        </a:rPr>
                        <a:t>10</a:t>
                      </a:r>
                    </a:p>
                  </a:txBody>
                  <a:tcPr marL="7620" marR="7620" marT="7620" marB="0" anchor="ctr"/>
                </a:tc>
                <a:extLst>
                  <a:ext uri="{0D108BD9-81ED-4DB2-BD59-A6C34878D82A}">
                    <a16:rowId xmlns:a16="http://schemas.microsoft.com/office/drawing/2014/main" val="3337013277"/>
                  </a:ext>
                </a:extLst>
              </a:tr>
              <a:tr h="365760">
                <a:tc>
                  <a:txBody>
                    <a:bodyPr/>
                    <a:lstStyle/>
                    <a:p>
                      <a:pPr algn="l" fontAlgn="t"/>
                      <a:r>
                        <a:rPr lang="en-US" sz="1600" b="0" i="0" u="none" strike="noStrike" dirty="0">
                          <a:solidFill>
                            <a:srgbClr val="000000"/>
                          </a:solidFill>
                          <a:effectLst/>
                          <a:latin typeface="+mn-lt"/>
                        </a:rPr>
                        <a:t>"Gaslighting"</a:t>
                      </a:r>
                    </a:p>
                  </a:txBody>
                  <a:tcPr marL="7620" marR="7620" marT="7620" marB="0" anchor="ctr"/>
                </a:tc>
                <a:tc>
                  <a:txBody>
                    <a:bodyPr/>
                    <a:lstStyle/>
                    <a:p>
                      <a:pPr algn="ctr" fontAlgn="t"/>
                      <a:r>
                        <a:rPr lang="en-US" sz="1800" b="0" i="0" u="none" strike="noStrike" dirty="0">
                          <a:solidFill>
                            <a:srgbClr val="000000"/>
                          </a:solidFill>
                          <a:effectLst/>
                          <a:latin typeface="+mn-lt"/>
                        </a:rPr>
                        <a:t>5</a:t>
                      </a:r>
                    </a:p>
                  </a:txBody>
                  <a:tcPr marL="7620" marR="7620" marT="7620" marB="0" anchor="ctr"/>
                </a:tc>
                <a:extLst>
                  <a:ext uri="{0D108BD9-81ED-4DB2-BD59-A6C34878D82A}">
                    <a16:rowId xmlns:a16="http://schemas.microsoft.com/office/drawing/2014/main" val="562762099"/>
                  </a:ext>
                </a:extLst>
              </a:tr>
            </a:tbl>
          </a:graphicData>
        </a:graphic>
      </p:graphicFrame>
      <p:pic>
        <p:nvPicPr>
          <p:cNvPr id="7" name="Picture 6">
            <a:extLst>
              <a:ext uri="{FF2B5EF4-FFF2-40B4-BE49-F238E27FC236}">
                <a16:creationId xmlns:a16="http://schemas.microsoft.com/office/drawing/2014/main" id="{7E0F8FBA-4003-4B4B-9422-3E96B2FF21D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39675" y="1254889"/>
            <a:ext cx="1828800" cy="1828800"/>
          </a:xfrm>
          <a:prstGeom prst="rect">
            <a:avLst/>
          </a:prstGeom>
        </p:spPr>
      </p:pic>
      <p:sp>
        <p:nvSpPr>
          <p:cNvPr id="8" name="TextBox 7">
            <a:extLst>
              <a:ext uri="{FF2B5EF4-FFF2-40B4-BE49-F238E27FC236}">
                <a16:creationId xmlns:a16="http://schemas.microsoft.com/office/drawing/2014/main" id="{A645240F-6EEA-4266-908E-7BA04A35EF05}"/>
              </a:ext>
            </a:extLst>
          </p:cNvPr>
          <p:cNvSpPr txBox="1"/>
          <p:nvPr/>
        </p:nvSpPr>
        <p:spPr>
          <a:xfrm>
            <a:off x="-20095" y="6646400"/>
            <a:ext cx="10277493"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Q2.03. You mentioned that you had experienced offensive behavior online in the past. Please choose which of the following TYPES of offensive behavior you have ever experienced. </a:t>
            </a:r>
          </a:p>
        </p:txBody>
      </p:sp>
      <p:sp>
        <p:nvSpPr>
          <p:cNvPr id="9" name="TextBox 8">
            <a:extLst>
              <a:ext uri="{FF2B5EF4-FFF2-40B4-BE49-F238E27FC236}">
                <a16:creationId xmlns:a16="http://schemas.microsoft.com/office/drawing/2014/main" id="{85240340-B89A-48B2-8A82-5D1D2B7C5C5A}"/>
              </a:ext>
            </a:extLst>
          </p:cNvPr>
          <p:cNvSpPr txBox="1"/>
          <p:nvPr/>
        </p:nvSpPr>
        <p:spPr>
          <a:xfrm>
            <a:off x="7299926" y="5465830"/>
            <a:ext cx="2972383" cy="572464"/>
          </a:xfrm>
          <a:prstGeom prst="rect">
            <a:avLst/>
          </a:prstGeom>
          <a:noFill/>
        </p:spPr>
        <p:txBody>
          <a:bodyPr wrap="square" lIns="182880" tIns="146304" rIns="182880" bIns="146304" rtlCol="0">
            <a:spAutoFit/>
          </a:bodyPr>
          <a:lstStyle/>
          <a:p>
            <a:pPr>
              <a:lnSpc>
                <a:spcPct val="90000"/>
              </a:lnSpc>
            </a:pPr>
            <a:r>
              <a:rPr lang="en-US" sz="2000" dirty="0">
                <a:solidFill>
                  <a:schemeClr val="bg1">
                    <a:lumMod val="50000"/>
                    <a:lumOff val="50000"/>
                  </a:schemeClr>
                </a:solidFill>
              </a:rPr>
              <a:t>Average number = 2.0</a:t>
            </a:r>
          </a:p>
        </p:txBody>
      </p:sp>
      <p:sp>
        <p:nvSpPr>
          <p:cNvPr id="10" name="Speech Bubble: Rectangle with Corners Rounded 9">
            <a:extLst>
              <a:ext uri="{FF2B5EF4-FFF2-40B4-BE49-F238E27FC236}">
                <a16:creationId xmlns:a16="http://schemas.microsoft.com/office/drawing/2014/main" id="{4EF97268-95DB-42B4-BC6E-CF2A1F34D031}"/>
              </a:ext>
            </a:extLst>
          </p:cNvPr>
          <p:cNvSpPr/>
          <p:nvPr/>
        </p:nvSpPr>
        <p:spPr bwMode="auto">
          <a:xfrm>
            <a:off x="10446220" y="1320402"/>
            <a:ext cx="1782893" cy="813197"/>
          </a:xfrm>
          <a:prstGeom prst="wedgeRoundRectCallout">
            <a:avLst>
              <a:gd name="adj1" fmla="val -53081"/>
              <a:gd name="adj2" fmla="val 66172"/>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57% involved some form of bullying</a:t>
            </a:r>
          </a:p>
        </p:txBody>
      </p:sp>
      <p:sp>
        <p:nvSpPr>
          <p:cNvPr id="5" name="Right Brace 4">
            <a:extLst>
              <a:ext uri="{FF2B5EF4-FFF2-40B4-BE49-F238E27FC236}">
                <a16:creationId xmlns:a16="http://schemas.microsoft.com/office/drawing/2014/main" id="{461B031F-0B6A-4ABD-B758-233ACBF3CDAF}"/>
              </a:ext>
              <a:ext uri="{C183D7F6-B498-43B3-948B-1728B52AA6E4}">
                <adec:decorative xmlns:adec="http://schemas.microsoft.com/office/drawing/2017/decorative" val="1"/>
              </a:ext>
            </a:extLst>
          </p:cNvPr>
          <p:cNvSpPr/>
          <p:nvPr/>
        </p:nvSpPr>
        <p:spPr>
          <a:xfrm>
            <a:off x="10103566" y="1899138"/>
            <a:ext cx="239191" cy="723481"/>
          </a:xfrm>
          <a:prstGeom prst="rightBrac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3322630095"/>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A001-DC95-4C3A-9C1F-2B6EA707F6A0}"/>
              </a:ext>
            </a:extLst>
          </p:cNvPr>
          <p:cNvSpPr>
            <a:spLocks noGrp="1"/>
          </p:cNvSpPr>
          <p:nvPr>
            <p:ph type="title"/>
          </p:nvPr>
        </p:nvSpPr>
        <p:spPr/>
        <p:txBody>
          <a:bodyPr/>
          <a:lstStyle/>
          <a:p>
            <a:r>
              <a:rPr lang="en-US" dirty="0"/>
              <a:t>Profile of behavioral risks</a:t>
            </a:r>
          </a:p>
        </p:txBody>
      </p:sp>
      <p:sp>
        <p:nvSpPr>
          <p:cNvPr id="3" name="Slide Number Placeholder 2">
            <a:extLst>
              <a:ext uri="{FF2B5EF4-FFF2-40B4-BE49-F238E27FC236}">
                <a16:creationId xmlns:a16="http://schemas.microsoft.com/office/drawing/2014/main" id="{EB002302-1373-4B13-95D1-3F3A88A41A8B}"/>
              </a:ext>
            </a:extLst>
          </p:cNvPr>
          <p:cNvSpPr>
            <a:spLocks noGrp="1"/>
          </p:cNvSpPr>
          <p:nvPr>
            <p:ph type="sldNum" sz="quarter" idx="4"/>
          </p:nvPr>
        </p:nvSpPr>
        <p:spPr/>
        <p:txBody>
          <a:bodyPr/>
          <a:lstStyle/>
          <a:p>
            <a:fld id="{7EFC24D6-DB8F-6B44-BA5A-9BEC68C15CAA}" type="slidenum">
              <a:rPr lang="en-US" smtClean="0"/>
              <a:pPr/>
              <a:t>35</a:t>
            </a:fld>
            <a:endParaRPr lang="en-US" dirty="0"/>
          </a:p>
        </p:txBody>
      </p:sp>
      <p:graphicFrame>
        <p:nvGraphicFramePr>
          <p:cNvPr id="17" name="Chart 16" descr="Behavioral risks were the most painful.">
            <a:extLst>
              <a:ext uri="{FF2B5EF4-FFF2-40B4-BE49-F238E27FC236}">
                <a16:creationId xmlns:a16="http://schemas.microsoft.com/office/drawing/2014/main" id="{CDD4AC8B-3628-4FFE-BDCE-1EAC8F8B10B6}"/>
              </a:ext>
            </a:extLst>
          </p:cNvPr>
          <p:cNvGraphicFramePr/>
          <p:nvPr>
            <p:extLst>
              <p:ext uri="{D42A27DB-BD31-4B8C-83A1-F6EECF244321}">
                <p14:modId xmlns:p14="http://schemas.microsoft.com/office/powerpoint/2010/main" val="4192435838"/>
              </p:ext>
            </p:extLst>
          </p:nvPr>
        </p:nvGraphicFramePr>
        <p:xfrm>
          <a:off x="464193" y="1009040"/>
          <a:ext cx="566928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descr="Most considered behavioral risks a big problem (635).">
            <a:extLst>
              <a:ext uri="{FF2B5EF4-FFF2-40B4-BE49-F238E27FC236}">
                <a16:creationId xmlns:a16="http://schemas.microsoft.com/office/drawing/2014/main" id="{CAE024E7-34A6-4116-9D2A-FB423F31112F}"/>
              </a:ext>
            </a:extLst>
          </p:cNvPr>
          <p:cNvGraphicFramePr/>
          <p:nvPr>
            <p:extLst>
              <p:ext uri="{D42A27DB-BD31-4B8C-83A1-F6EECF244321}">
                <p14:modId xmlns:p14="http://schemas.microsoft.com/office/powerpoint/2010/main" val="2076230569"/>
              </p:ext>
            </p:extLst>
          </p:nvPr>
        </p:nvGraphicFramePr>
        <p:xfrm>
          <a:off x="6259965" y="1009040"/>
          <a:ext cx="566928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 9">
            <a:extLst>
              <a:ext uri="{FF2B5EF4-FFF2-40B4-BE49-F238E27FC236}">
                <a16:creationId xmlns:a16="http://schemas.microsoft.com/office/drawing/2014/main" id="{B0931E5F-1C9B-4AD3-B2FE-1EDDBBA1E5B7}"/>
              </a:ext>
              <a:ext uri="{C183D7F6-B498-43B3-948B-1728B52AA6E4}">
                <adec:decorative xmlns:adec="http://schemas.microsoft.com/office/drawing/2017/decorative" val="1"/>
              </a:ext>
            </a:extLst>
          </p:cNvPr>
          <p:cNvSpPr/>
          <p:nvPr/>
        </p:nvSpPr>
        <p:spPr bwMode="auto">
          <a:xfrm>
            <a:off x="9656466" y="2827284"/>
            <a:ext cx="1051151" cy="399392"/>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2" name="Chart 11" descr="People were targeted by age and because of something they said online most often.">
            <a:extLst>
              <a:ext uri="{FF2B5EF4-FFF2-40B4-BE49-F238E27FC236}">
                <a16:creationId xmlns:a16="http://schemas.microsoft.com/office/drawing/2014/main" id="{AA0EDD4C-3D0C-4F5C-86D2-AB3333819B98}"/>
              </a:ext>
            </a:extLst>
          </p:cNvPr>
          <p:cNvGraphicFramePr/>
          <p:nvPr>
            <p:extLst>
              <p:ext uri="{D42A27DB-BD31-4B8C-83A1-F6EECF244321}">
                <p14:modId xmlns:p14="http://schemas.microsoft.com/office/powerpoint/2010/main" val="2512472882"/>
              </p:ext>
            </p:extLst>
          </p:nvPr>
        </p:nvGraphicFramePr>
        <p:xfrm>
          <a:off x="6271473" y="3861292"/>
          <a:ext cx="566928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descr="behavioral risks generated the strongest emotional responses.">
            <a:extLst>
              <a:ext uri="{FF2B5EF4-FFF2-40B4-BE49-F238E27FC236}">
                <a16:creationId xmlns:a16="http://schemas.microsoft.com/office/drawing/2014/main" id="{36A03929-203F-4F3F-B308-985396F81B7A}"/>
              </a:ext>
            </a:extLst>
          </p:cNvPr>
          <p:cNvGraphicFramePr/>
          <p:nvPr>
            <p:extLst>
              <p:ext uri="{D42A27DB-BD31-4B8C-83A1-F6EECF244321}">
                <p14:modId xmlns:p14="http://schemas.microsoft.com/office/powerpoint/2010/main" val="3928097902"/>
              </p:ext>
            </p:extLst>
          </p:nvPr>
        </p:nvGraphicFramePr>
        <p:xfrm>
          <a:off x="464193" y="3861292"/>
          <a:ext cx="5669280"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83389270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A001-DC95-4C3A-9C1F-2B6EA707F6A0}"/>
              </a:ext>
            </a:extLst>
          </p:cNvPr>
          <p:cNvSpPr>
            <a:spLocks noGrp="1"/>
          </p:cNvSpPr>
          <p:nvPr>
            <p:ph type="title"/>
          </p:nvPr>
        </p:nvSpPr>
        <p:spPr/>
        <p:txBody>
          <a:bodyPr/>
          <a:lstStyle/>
          <a:p>
            <a:r>
              <a:rPr lang="en-US" dirty="0"/>
              <a:t>Bullying was higher among teens vs. adults</a:t>
            </a:r>
            <a:br>
              <a:rPr lang="en-US" dirty="0"/>
            </a:br>
            <a:r>
              <a:rPr lang="en-US" sz="2000" dirty="0"/>
              <a:t>Attempts to embarrass another person and stalking were more common among females</a:t>
            </a:r>
            <a:endParaRPr lang="en-US" dirty="0"/>
          </a:p>
        </p:txBody>
      </p:sp>
      <p:sp>
        <p:nvSpPr>
          <p:cNvPr id="3" name="Slide Number Placeholder 2">
            <a:extLst>
              <a:ext uri="{FF2B5EF4-FFF2-40B4-BE49-F238E27FC236}">
                <a16:creationId xmlns:a16="http://schemas.microsoft.com/office/drawing/2014/main" id="{EB002302-1373-4B13-95D1-3F3A88A41A8B}"/>
              </a:ext>
            </a:extLst>
          </p:cNvPr>
          <p:cNvSpPr>
            <a:spLocks noGrp="1"/>
          </p:cNvSpPr>
          <p:nvPr>
            <p:ph type="sldNum" sz="quarter" idx="4"/>
          </p:nvPr>
        </p:nvSpPr>
        <p:spPr/>
        <p:txBody>
          <a:bodyPr/>
          <a:lstStyle/>
          <a:p>
            <a:fld id="{7EFC24D6-DB8F-6B44-BA5A-9BEC68C15CAA}" type="slidenum">
              <a:rPr lang="en-US" smtClean="0"/>
              <a:pPr/>
              <a:t>36</a:t>
            </a:fld>
            <a:endParaRPr lang="en-US" dirty="0"/>
          </a:p>
        </p:txBody>
      </p:sp>
      <p:sp>
        <p:nvSpPr>
          <p:cNvPr id="8" name="TextBox 7">
            <a:extLst>
              <a:ext uri="{FF2B5EF4-FFF2-40B4-BE49-F238E27FC236}">
                <a16:creationId xmlns:a16="http://schemas.microsoft.com/office/drawing/2014/main" id="{B99AEA21-5E49-4FD6-A5BA-C68E92CC735B}"/>
              </a:ext>
            </a:extLst>
          </p:cNvPr>
          <p:cNvSpPr txBox="1"/>
          <p:nvPr/>
        </p:nvSpPr>
        <p:spPr>
          <a:xfrm>
            <a:off x="-20095" y="6646400"/>
            <a:ext cx="11402802"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Q2.01. You mentioned that you had experienced incidents involving Unwanted Contact online in the past. Please choose which of the following TYPES of Unwanted Contact you have ever experienced. </a:t>
            </a:r>
          </a:p>
        </p:txBody>
      </p:sp>
      <p:graphicFrame>
        <p:nvGraphicFramePr>
          <p:cNvPr id="4" name="Table 3">
            <a:extLst>
              <a:ext uri="{FF2B5EF4-FFF2-40B4-BE49-F238E27FC236}">
                <a16:creationId xmlns:a16="http://schemas.microsoft.com/office/drawing/2014/main" id="{0A5D7F1E-B041-4325-9157-9E68C21038D6}"/>
              </a:ext>
            </a:extLst>
          </p:cNvPr>
          <p:cNvGraphicFramePr>
            <a:graphicFrameLocks noGrp="1"/>
          </p:cNvGraphicFramePr>
          <p:nvPr>
            <p:extLst>
              <p:ext uri="{D42A27DB-BD31-4B8C-83A1-F6EECF244321}">
                <p14:modId xmlns:p14="http://schemas.microsoft.com/office/powerpoint/2010/main" val="1559955939"/>
              </p:ext>
            </p:extLst>
          </p:nvPr>
        </p:nvGraphicFramePr>
        <p:xfrm>
          <a:off x="1035232" y="1662859"/>
          <a:ext cx="9298296" cy="4059755"/>
        </p:xfrm>
        <a:graphic>
          <a:graphicData uri="http://schemas.openxmlformats.org/drawingml/2006/table">
            <a:tbl>
              <a:tblPr firstRow="1" bandRow="1">
                <a:tableStyleId>{EB9631B5-78F2-41C9-869B-9F39066F8104}</a:tableStyleId>
              </a:tblPr>
              <a:tblGrid>
                <a:gridCol w="5640696">
                  <a:extLst>
                    <a:ext uri="{9D8B030D-6E8A-4147-A177-3AD203B41FA5}">
                      <a16:colId xmlns:a16="http://schemas.microsoft.com/office/drawing/2014/main" val="2411631716"/>
                    </a:ext>
                  </a:extLst>
                </a:gridCol>
                <a:gridCol w="914400">
                  <a:extLst>
                    <a:ext uri="{9D8B030D-6E8A-4147-A177-3AD203B41FA5}">
                      <a16:colId xmlns:a16="http://schemas.microsoft.com/office/drawing/2014/main" val="1233587273"/>
                    </a:ext>
                  </a:extLst>
                </a:gridCol>
                <a:gridCol w="914400">
                  <a:extLst>
                    <a:ext uri="{9D8B030D-6E8A-4147-A177-3AD203B41FA5}">
                      <a16:colId xmlns:a16="http://schemas.microsoft.com/office/drawing/2014/main" val="2290844407"/>
                    </a:ext>
                  </a:extLst>
                </a:gridCol>
                <a:gridCol w="914400">
                  <a:extLst>
                    <a:ext uri="{9D8B030D-6E8A-4147-A177-3AD203B41FA5}">
                      <a16:colId xmlns:a16="http://schemas.microsoft.com/office/drawing/2014/main" val="2448762416"/>
                    </a:ext>
                  </a:extLst>
                </a:gridCol>
                <a:gridCol w="914400">
                  <a:extLst>
                    <a:ext uri="{9D8B030D-6E8A-4147-A177-3AD203B41FA5}">
                      <a16:colId xmlns:a16="http://schemas.microsoft.com/office/drawing/2014/main" val="2210256043"/>
                    </a:ext>
                  </a:extLst>
                </a:gridCol>
              </a:tblGrid>
              <a:tr h="333575">
                <a:tc>
                  <a:txBody>
                    <a:bodyPr/>
                    <a:lstStyle/>
                    <a:p>
                      <a:r>
                        <a:rPr lang="en-US" sz="1400" dirty="0"/>
                        <a:t>Types of Behavioral risks</a:t>
                      </a:r>
                    </a:p>
                  </a:txBody>
                  <a:tcPr/>
                </a:tc>
                <a:tc>
                  <a:txBody>
                    <a:bodyPr/>
                    <a:lstStyle/>
                    <a:p>
                      <a:pPr algn="ctr"/>
                      <a:r>
                        <a:rPr lang="en-US" sz="1400" dirty="0"/>
                        <a:t>Male</a:t>
                      </a:r>
                    </a:p>
                  </a:txBody>
                  <a:tcPr/>
                </a:tc>
                <a:tc>
                  <a:txBody>
                    <a:bodyPr/>
                    <a:lstStyle/>
                    <a:p>
                      <a:pPr algn="ctr"/>
                      <a:r>
                        <a:rPr lang="en-US" sz="1400" dirty="0"/>
                        <a:t>Female</a:t>
                      </a:r>
                    </a:p>
                  </a:txBody>
                  <a:tcPr/>
                </a:tc>
                <a:tc>
                  <a:txBody>
                    <a:bodyPr/>
                    <a:lstStyle/>
                    <a:p>
                      <a:pPr algn="ctr"/>
                      <a:r>
                        <a:rPr lang="en-US" sz="1400" dirty="0"/>
                        <a:t>Adults</a:t>
                      </a:r>
                    </a:p>
                  </a:txBody>
                  <a:tcPr/>
                </a:tc>
                <a:tc>
                  <a:txBody>
                    <a:bodyPr/>
                    <a:lstStyle/>
                    <a:p>
                      <a:pPr algn="ctr"/>
                      <a:r>
                        <a:rPr lang="en-US" sz="1400" dirty="0"/>
                        <a:t>Teens</a:t>
                      </a:r>
                    </a:p>
                  </a:txBody>
                  <a:tcPr/>
                </a:tc>
                <a:extLst>
                  <a:ext uri="{0D108BD9-81ED-4DB2-BD59-A6C34878D82A}">
                    <a16:rowId xmlns:a16="http://schemas.microsoft.com/office/drawing/2014/main" val="3038725012"/>
                  </a:ext>
                </a:extLst>
              </a:tr>
              <a:tr h="365760">
                <a:tc>
                  <a:txBody>
                    <a:bodyPr/>
                    <a:lstStyle/>
                    <a:p>
                      <a:pPr algn="l" fontAlgn="t"/>
                      <a:r>
                        <a:rPr lang="en-US" sz="1400" b="0" i="0" u="none" strike="noStrike" dirty="0">
                          <a:solidFill>
                            <a:srgbClr val="000000"/>
                          </a:solidFill>
                          <a:effectLst/>
                          <a:latin typeface="+mn-lt"/>
                        </a:rPr>
                        <a:t>Someone called me offensive names</a:t>
                      </a:r>
                    </a:p>
                  </a:txBody>
                  <a:tcPr marL="228600" marR="7620" marT="7620" marB="0" anchor="ctr"/>
                </a:tc>
                <a:tc>
                  <a:txBody>
                    <a:bodyPr/>
                    <a:lstStyle/>
                    <a:p>
                      <a:pPr algn="ctr" fontAlgn="t"/>
                      <a:r>
                        <a:rPr lang="en-US" sz="1400" b="0" i="0" u="none" strike="noStrike" dirty="0">
                          <a:solidFill>
                            <a:srgbClr val="000000"/>
                          </a:solidFill>
                          <a:effectLst/>
                          <a:latin typeface="+mn-lt"/>
                        </a:rPr>
                        <a:t>53%</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49%</a:t>
                      </a:r>
                    </a:p>
                  </a:txBody>
                  <a:tcPr marL="7620" marR="7620" marT="7620" marB="0" anchor="ctr">
                    <a:solidFill>
                      <a:srgbClr val="E7E7E7"/>
                    </a:solidFill>
                  </a:tcPr>
                </a:tc>
                <a:tc>
                  <a:txBody>
                    <a:bodyPr/>
                    <a:lstStyle/>
                    <a:p>
                      <a:pPr algn="ctr" fontAlgn="t"/>
                      <a:r>
                        <a:rPr lang="en-US" sz="1400" b="0" i="0" u="none" strike="noStrike" dirty="0">
                          <a:solidFill>
                            <a:srgbClr val="000000"/>
                          </a:solidFill>
                          <a:effectLst/>
                          <a:latin typeface="+mn-lt"/>
                        </a:rPr>
                        <a:t>42%</a:t>
                      </a:r>
                    </a:p>
                  </a:txBody>
                  <a:tcPr marL="7620" marR="7620" marT="7620" marB="0" anchor="ctr"/>
                </a:tc>
                <a:tc>
                  <a:txBody>
                    <a:bodyPr/>
                    <a:lstStyle/>
                    <a:p>
                      <a:pPr algn="ctr" fontAlgn="t"/>
                      <a:r>
                        <a:rPr lang="en-US" sz="1400" b="0" i="0" u="none" strike="noStrike" dirty="0">
                          <a:solidFill>
                            <a:srgbClr val="000000"/>
                          </a:solidFill>
                          <a:effectLst/>
                          <a:latin typeface="+mn-lt"/>
                        </a:rPr>
                        <a:t>57%</a:t>
                      </a:r>
                    </a:p>
                  </a:txBody>
                  <a:tcPr marL="7620" marR="7620" marT="7620" marB="0" anchor="ctr">
                    <a:solidFill>
                      <a:srgbClr val="FFB900"/>
                    </a:solidFill>
                  </a:tcPr>
                </a:tc>
                <a:extLst>
                  <a:ext uri="{0D108BD9-81ED-4DB2-BD59-A6C34878D82A}">
                    <a16:rowId xmlns:a16="http://schemas.microsoft.com/office/drawing/2014/main" val="2240464111"/>
                  </a:ext>
                </a:extLst>
              </a:tr>
              <a:tr h="365760">
                <a:tc>
                  <a:txBody>
                    <a:bodyPr/>
                    <a:lstStyle/>
                    <a:p>
                      <a:pPr algn="l" fontAlgn="t"/>
                      <a:r>
                        <a:rPr lang="en-US" sz="1400" b="0" i="0" u="none" strike="noStrike" dirty="0">
                          <a:solidFill>
                            <a:srgbClr val="000000"/>
                          </a:solidFill>
                          <a:effectLst/>
                          <a:latin typeface="+mn-lt"/>
                        </a:rPr>
                        <a:t>Someone tried to embarrass me on purpose</a:t>
                      </a:r>
                    </a:p>
                  </a:txBody>
                  <a:tcPr marL="228600" marR="7620" marT="7620" marB="0" anchor="ctr"/>
                </a:tc>
                <a:tc>
                  <a:txBody>
                    <a:bodyPr/>
                    <a:lstStyle/>
                    <a:p>
                      <a:pPr algn="ctr" fontAlgn="t"/>
                      <a:r>
                        <a:rPr lang="en-US" sz="1400" b="0" i="0" u="none" strike="noStrike" dirty="0">
                          <a:solidFill>
                            <a:srgbClr val="000000"/>
                          </a:solidFill>
                          <a:effectLst/>
                          <a:latin typeface="+mn-lt"/>
                        </a:rPr>
                        <a:t>36%</a:t>
                      </a:r>
                    </a:p>
                  </a:txBody>
                  <a:tcPr marL="7620" marR="7620" marT="7620" marB="0" anchor="ctr"/>
                </a:tc>
                <a:tc>
                  <a:txBody>
                    <a:bodyPr/>
                    <a:lstStyle/>
                    <a:p>
                      <a:pPr algn="ctr" fontAlgn="t"/>
                      <a:r>
                        <a:rPr lang="en-US" sz="1400" b="0" i="0" u="none" strike="noStrike" dirty="0">
                          <a:solidFill>
                            <a:srgbClr val="000000"/>
                          </a:solidFill>
                          <a:effectLst/>
                          <a:latin typeface="+mn-lt"/>
                        </a:rPr>
                        <a:t>40%</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33%</a:t>
                      </a:r>
                    </a:p>
                  </a:txBody>
                  <a:tcPr marL="7620" marR="7620" marT="7620" marB="0" anchor="ctr"/>
                </a:tc>
                <a:tc>
                  <a:txBody>
                    <a:bodyPr/>
                    <a:lstStyle/>
                    <a:p>
                      <a:pPr algn="ctr" fontAlgn="t"/>
                      <a:r>
                        <a:rPr lang="en-US" sz="1400" b="0" i="0" u="none" strike="noStrike" dirty="0">
                          <a:solidFill>
                            <a:srgbClr val="000000"/>
                          </a:solidFill>
                          <a:effectLst/>
                          <a:latin typeface="+mn-lt"/>
                        </a:rPr>
                        <a:t>42%</a:t>
                      </a:r>
                    </a:p>
                  </a:txBody>
                  <a:tcPr marL="7620" marR="7620" marT="7620" marB="0" anchor="ctr">
                    <a:solidFill>
                      <a:srgbClr val="FFB900"/>
                    </a:solidFill>
                  </a:tcPr>
                </a:tc>
                <a:extLst>
                  <a:ext uri="{0D108BD9-81ED-4DB2-BD59-A6C34878D82A}">
                    <a16:rowId xmlns:a16="http://schemas.microsoft.com/office/drawing/2014/main" val="312220192"/>
                  </a:ext>
                </a:extLst>
              </a:tr>
              <a:tr h="365760">
                <a:tc>
                  <a:txBody>
                    <a:bodyPr/>
                    <a:lstStyle/>
                    <a:p>
                      <a:pPr algn="l" fontAlgn="t"/>
                      <a:r>
                        <a:rPr lang="en-US" sz="1400" b="0" i="0" u="none" strike="noStrike" dirty="0">
                          <a:solidFill>
                            <a:srgbClr val="000000"/>
                          </a:solidFill>
                          <a:effectLst/>
                          <a:latin typeface="+mn-lt"/>
                        </a:rPr>
                        <a:t>Someone posted false or misleading information about me online</a:t>
                      </a:r>
                    </a:p>
                  </a:txBody>
                  <a:tcPr marL="228600" marR="7620" marT="7620" marB="0" anchor="ctr"/>
                </a:tc>
                <a:tc>
                  <a:txBody>
                    <a:bodyPr/>
                    <a:lstStyle/>
                    <a:p>
                      <a:pPr algn="ctr" fontAlgn="t"/>
                      <a:r>
                        <a:rPr lang="en-US" sz="1400" b="0" i="0" u="none" strike="noStrike" dirty="0">
                          <a:solidFill>
                            <a:srgbClr val="000000"/>
                          </a:solidFill>
                          <a:effectLst/>
                          <a:latin typeface="+mn-lt"/>
                        </a:rPr>
                        <a:t>22%</a:t>
                      </a:r>
                    </a:p>
                  </a:txBody>
                  <a:tcPr marL="7620" marR="7620" marT="7620" marB="0" anchor="ctr">
                    <a:solidFill>
                      <a:srgbClr val="E7E7E7"/>
                    </a:solidFill>
                  </a:tcPr>
                </a:tc>
                <a:tc>
                  <a:txBody>
                    <a:bodyPr/>
                    <a:lstStyle/>
                    <a:p>
                      <a:pPr algn="ctr" fontAlgn="t"/>
                      <a:r>
                        <a:rPr lang="en-US" sz="1400" b="0" i="0" u="none" strike="noStrike" dirty="0">
                          <a:solidFill>
                            <a:srgbClr val="000000"/>
                          </a:solidFill>
                          <a:effectLst/>
                          <a:latin typeface="+mn-lt"/>
                        </a:rPr>
                        <a:t>23%</a:t>
                      </a:r>
                    </a:p>
                  </a:txBody>
                  <a:tcPr marL="7620" marR="7620" marT="7620" marB="0" anchor="ctr"/>
                </a:tc>
                <a:tc>
                  <a:txBody>
                    <a:bodyPr/>
                    <a:lstStyle/>
                    <a:p>
                      <a:pPr algn="ctr" fontAlgn="t"/>
                      <a:r>
                        <a:rPr lang="en-US" sz="1400" b="0" i="0" u="none" strike="noStrike" dirty="0">
                          <a:solidFill>
                            <a:srgbClr val="000000"/>
                          </a:solidFill>
                          <a:effectLst/>
                          <a:latin typeface="+mn-lt"/>
                        </a:rPr>
                        <a:t>20%</a:t>
                      </a:r>
                    </a:p>
                  </a:txBody>
                  <a:tcPr marL="7620" marR="7620" marT="7620" marB="0" anchor="ctr"/>
                </a:tc>
                <a:tc>
                  <a:txBody>
                    <a:bodyPr/>
                    <a:lstStyle/>
                    <a:p>
                      <a:pPr algn="ctr" fontAlgn="t"/>
                      <a:r>
                        <a:rPr lang="en-US" sz="1400" b="0" i="0" u="none" strike="noStrike" dirty="0">
                          <a:solidFill>
                            <a:srgbClr val="000000"/>
                          </a:solidFill>
                          <a:effectLst/>
                          <a:latin typeface="+mn-lt"/>
                        </a:rPr>
                        <a:t>23%</a:t>
                      </a:r>
                    </a:p>
                  </a:txBody>
                  <a:tcPr marL="7620" marR="7620" marT="7620" marB="0" anchor="ctr">
                    <a:solidFill>
                      <a:srgbClr val="FFB900"/>
                    </a:solidFill>
                  </a:tcPr>
                </a:tc>
                <a:extLst>
                  <a:ext uri="{0D108BD9-81ED-4DB2-BD59-A6C34878D82A}">
                    <a16:rowId xmlns:a16="http://schemas.microsoft.com/office/drawing/2014/main" val="2384937020"/>
                  </a:ext>
                </a:extLst>
              </a:tr>
              <a:tr h="365760">
                <a:tc>
                  <a:txBody>
                    <a:bodyPr/>
                    <a:lstStyle/>
                    <a:p>
                      <a:pPr algn="l" fontAlgn="t"/>
                      <a:r>
                        <a:rPr lang="en-US" sz="1400" b="0" i="0" u="none" strike="noStrike" dirty="0">
                          <a:solidFill>
                            <a:srgbClr val="000000"/>
                          </a:solidFill>
                          <a:effectLst/>
                          <a:latin typeface="+mn-lt"/>
                        </a:rPr>
                        <a:t>Stalking</a:t>
                      </a:r>
                    </a:p>
                  </a:txBody>
                  <a:tcPr marL="228600" marR="7620" marT="7620" marB="0" anchor="ctr"/>
                </a:tc>
                <a:tc>
                  <a:txBody>
                    <a:bodyPr/>
                    <a:lstStyle/>
                    <a:p>
                      <a:pPr algn="ctr" fontAlgn="t"/>
                      <a:r>
                        <a:rPr lang="en-US" sz="1400" b="0" i="0" u="none" strike="noStrike" dirty="0">
                          <a:solidFill>
                            <a:srgbClr val="000000"/>
                          </a:solidFill>
                          <a:effectLst/>
                          <a:latin typeface="+mn-lt"/>
                        </a:rPr>
                        <a:t>10%</a:t>
                      </a:r>
                    </a:p>
                  </a:txBody>
                  <a:tcPr marL="7620" marR="7620" marT="7620" marB="0" anchor="ctr"/>
                </a:tc>
                <a:tc>
                  <a:txBody>
                    <a:bodyPr/>
                    <a:lstStyle/>
                    <a:p>
                      <a:pPr algn="ctr" fontAlgn="t"/>
                      <a:r>
                        <a:rPr lang="en-US" sz="1400" b="0" i="0" u="none" strike="noStrike" dirty="0">
                          <a:solidFill>
                            <a:srgbClr val="000000"/>
                          </a:solidFill>
                          <a:effectLst/>
                          <a:latin typeface="+mn-lt"/>
                        </a:rPr>
                        <a:t>15%</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13%</a:t>
                      </a:r>
                    </a:p>
                  </a:txBody>
                  <a:tcPr marL="7620" marR="7620" marT="7620" marB="0" anchor="ctr">
                    <a:noFill/>
                  </a:tcPr>
                </a:tc>
                <a:tc>
                  <a:txBody>
                    <a:bodyPr/>
                    <a:lstStyle/>
                    <a:p>
                      <a:pPr algn="ctr" fontAlgn="t"/>
                      <a:r>
                        <a:rPr lang="en-US" sz="1400" b="0" i="0" u="none" strike="noStrike" dirty="0">
                          <a:solidFill>
                            <a:srgbClr val="000000"/>
                          </a:solidFill>
                          <a:effectLst/>
                          <a:latin typeface="+mn-lt"/>
                        </a:rPr>
                        <a:t>12%</a:t>
                      </a:r>
                    </a:p>
                  </a:txBody>
                  <a:tcPr marL="7620" marR="7620" marT="7620" marB="0" anchor="ctr"/>
                </a:tc>
                <a:extLst>
                  <a:ext uri="{0D108BD9-81ED-4DB2-BD59-A6C34878D82A}">
                    <a16:rowId xmlns:a16="http://schemas.microsoft.com/office/drawing/2014/main" val="202596825"/>
                  </a:ext>
                </a:extLst>
              </a:tr>
              <a:tr h="365760">
                <a:tc>
                  <a:txBody>
                    <a:bodyPr/>
                    <a:lstStyle/>
                    <a:p>
                      <a:pPr algn="l" fontAlgn="t"/>
                      <a:r>
                        <a:rPr lang="en-US" sz="1400" b="0" i="0" u="none" strike="noStrike" dirty="0">
                          <a:solidFill>
                            <a:srgbClr val="000000"/>
                          </a:solidFill>
                          <a:effectLst/>
                          <a:latin typeface="+mn-lt"/>
                        </a:rPr>
                        <a:t>Someone made physical threats toward me</a:t>
                      </a:r>
                    </a:p>
                  </a:txBody>
                  <a:tcPr marL="228600" marR="7620" marT="7620" marB="0" anchor="ctr"/>
                </a:tc>
                <a:tc>
                  <a:txBody>
                    <a:bodyPr/>
                    <a:lstStyle/>
                    <a:p>
                      <a:pPr algn="ctr" fontAlgn="t"/>
                      <a:r>
                        <a:rPr lang="en-US" sz="1400" b="0" i="0" u="none" strike="noStrike" dirty="0">
                          <a:solidFill>
                            <a:srgbClr val="000000"/>
                          </a:solidFill>
                          <a:effectLst/>
                          <a:latin typeface="+mn-lt"/>
                        </a:rPr>
                        <a:t>14%</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10%</a:t>
                      </a:r>
                    </a:p>
                  </a:txBody>
                  <a:tcPr marL="7620" marR="7620" marT="7620" marB="0" anchor="ctr"/>
                </a:tc>
                <a:tc>
                  <a:txBody>
                    <a:bodyPr/>
                    <a:lstStyle/>
                    <a:p>
                      <a:pPr algn="ctr" fontAlgn="t"/>
                      <a:r>
                        <a:rPr lang="en-US" sz="1400" b="0" i="0" u="none" strike="noStrike" dirty="0">
                          <a:solidFill>
                            <a:srgbClr val="000000"/>
                          </a:solidFill>
                          <a:effectLst/>
                          <a:latin typeface="+mn-lt"/>
                        </a:rPr>
                        <a:t>11%</a:t>
                      </a:r>
                    </a:p>
                  </a:txBody>
                  <a:tcPr marL="7620" marR="7620" marT="7620" marB="0" anchor="ctr">
                    <a:solidFill>
                      <a:srgbClr val="E7E7E7"/>
                    </a:solidFill>
                  </a:tcPr>
                </a:tc>
                <a:tc>
                  <a:txBody>
                    <a:bodyPr/>
                    <a:lstStyle/>
                    <a:p>
                      <a:pPr algn="ctr" fontAlgn="t"/>
                      <a:r>
                        <a:rPr lang="en-US" sz="1400" b="0" i="0" u="none" strike="noStrike" dirty="0">
                          <a:solidFill>
                            <a:srgbClr val="000000"/>
                          </a:solidFill>
                          <a:effectLst/>
                          <a:latin typeface="+mn-lt"/>
                        </a:rPr>
                        <a:t>12%</a:t>
                      </a:r>
                    </a:p>
                  </a:txBody>
                  <a:tcPr marL="7620" marR="7620" marT="7620" marB="0" anchor="ctr"/>
                </a:tc>
                <a:extLst>
                  <a:ext uri="{0D108BD9-81ED-4DB2-BD59-A6C34878D82A}">
                    <a16:rowId xmlns:a16="http://schemas.microsoft.com/office/drawing/2014/main" val="1570867589"/>
                  </a:ext>
                </a:extLst>
              </a:tr>
              <a:tr h="365760">
                <a:tc>
                  <a:txBody>
                    <a:bodyPr/>
                    <a:lstStyle/>
                    <a:p>
                      <a:pPr algn="l" fontAlgn="t"/>
                      <a:r>
                        <a:rPr lang="en-US" sz="1400" b="0" i="0" u="none" strike="noStrike" dirty="0">
                          <a:solidFill>
                            <a:srgbClr val="000000"/>
                          </a:solidFill>
                          <a:effectLst/>
                          <a:latin typeface="+mn-lt"/>
                        </a:rPr>
                        <a:t>I was subject to unauthorized monitoring of my online activities or other types of electronic surveillance</a:t>
                      </a:r>
                    </a:p>
                  </a:txBody>
                  <a:tcPr marL="228600" marR="7620" marT="7620" marB="0" anchor="ctr"/>
                </a:tc>
                <a:tc>
                  <a:txBody>
                    <a:bodyPr/>
                    <a:lstStyle/>
                    <a:p>
                      <a:pPr algn="ctr" fontAlgn="t"/>
                      <a:r>
                        <a:rPr lang="en-US" sz="1400" b="0" i="0" u="none" strike="noStrike" dirty="0">
                          <a:solidFill>
                            <a:srgbClr val="000000"/>
                          </a:solidFill>
                          <a:effectLst/>
                          <a:latin typeface="+mn-lt"/>
                        </a:rPr>
                        <a:t>11%</a:t>
                      </a:r>
                    </a:p>
                  </a:txBody>
                  <a:tcPr marL="7620" marR="7620" marT="7620" marB="0" anchor="ctr"/>
                </a:tc>
                <a:tc>
                  <a:txBody>
                    <a:bodyPr/>
                    <a:lstStyle/>
                    <a:p>
                      <a:pPr algn="ctr" fontAlgn="t"/>
                      <a:r>
                        <a:rPr lang="en-US" sz="1400" b="0" i="0" u="none" strike="noStrike" dirty="0">
                          <a:solidFill>
                            <a:srgbClr val="000000"/>
                          </a:solidFill>
                          <a:effectLst/>
                          <a:latin typeface="+mn-lt"/>
                        </a:rPr>
                        <a:t>11%</a:t>
                      </a:r>
                    </a:p>
                  </a:txBody>
                  <a:tcPr marL="7620" marR="7620" marT="7620" marB="0" anchor="ctr"/>
                </a:tc>
                <a:tc>
                  <a:txBody>
                    <a:bodyPr/>
                    <a:lstStyle/>
                    <a:p>
                      <a:pPr algn="ctr" fontAlgn="t"/>
                      <a:r>
                        <a:rPr lang="en-US" sz="1400" b="0" i="0" u="none" strike="noStrike" dirty="0">
                          <a:solidFill>
                            <a:srgbClr val="000000"/>
                          </a:solidFill>
                          <a:effectLst/>
                          <a:latin typeface="+mn-lt"/>
                        </a:rPr>
                        <a:t>14%</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9%</a:t>
                      </a:r>
                    </a:p>
                  </a:txBody>
                  <a:tcPr marL="7620" marR="7620" marT="7620" marB="0" anchor="ctr">
                    <a:noFill/>
                  </a:tcPr>
                </a:tc>
                <a:extLst>
                  <a:ext uri="{0D108BD9-81ED-4DB2-BD59-A6C34878D82A}">
                    <a16:rowId xmlns:a16="http://schemas.microsoft.com/office/drawing/2014/main" val="2667041981"/>
                  </a:ext>
                </a:extLst>
              </a:tr>
              <a:tr h="365760">
                <a:tc>
                  <a:txBody>
                    <a:bodyPr/>
                    <a:lstStyle/>
                    <a:p>
                      <a:pPr algn="l" fontAlgn="t"/>
                      <a:r>
                        <a:rPr lang="en-US" sz="1400" b="0" i="0" u="none" strike="noStrike" dirty="0">
                          <a:solidFill>
                            <a:srgbClr val="000000"/>
                          </a:solidFill>
                          <a:effectLst/>
                          <a:latin typeface="+mn-lt"/>
                        </a:rPr>
                        <a:t>I was harassed for a sustained period</a:t>
                      </a:r>
                    </a:p>
                  </a:txBody>
                  <a:tcPr marL="228600" marR="7620" marT="7620" marB="0" anchor="ctr"/>
                </a:tc>
                <a:tc>
                  <a:txBody>
                    <a:bodyPr/>
                    <a:lstStyle/>
                    <a:p>
                      <a:pPr algn="ctr" fontAlgn="t"/>
                      <a:r>
                        <a:rPr lang="en-US" sz="1400" b="0" i="0" u="none" strike="noStrike" dirty="0">
                          <a:solidFill>
                            <a:srgbClr val="000000"/>
                          </a:solidFill>
                          <a:effectLst/>
                          <a:latin typeface="+mn-lt"/>
                        </a:rPr>
                        <a:t>10%</a:t>
                      </a:r>
                    </a:p>
                  </a:txBody>
                  <a:tcPr marL="7620" marR="7620" marT="7620" marB="0" anchor="ctr">
                    <a:solidFill>
                      <a:srgbClr val="E7E7E7"/>
                    </a:solidFill>
                  </a:tcPr>
                </a:tc>
                <a:tc>
                  <a:txBody>
                    <a:bodyPr/>
                    <a:lstStyle/>
                    <a:p>
                      <a:pPr algn="ctr" fontAlgn="t"/>
                      <a:r>
                        <a:rPr lang="en-US" sz="1400" b="0" i="0" u="none" strike="noStrike" dirty="0">
                          <a:solidFill>
                            <a:srgbClr val="000000"/>
                          </a:solidFill>
                          <a:effectLst/>
                          <a:latin typeface="+mn-lt"/>
                        </a:rPr>
                        <a:t>12%</a:t>
                      </a:r>
                    </a:p>
                  </a:txBody>
                  <a:tcPr marL="7620" marR="7620" marT="7620" marB="0" anchor="ctr"/>
                </a:tc>
                <a:tc>
                  <a:txBody>
                    <a:bodyPr/>
                    <a:lstStyle/>
                    <a:p>
                      <a:pPr algn="ctr" fontAlgn="t"/>
                      <a:r>
                        <a:rPr lang="en-US" sz="1400" b="0" i="0" u="none" strike="noStrike" dirty="0">
                          <a:solidFill>
                            <a:srgbClr val="000000"/>
                          </a:solidFill>
                          <a:effectLst/>
                          <a:latin typeface="+mn-lt"/>
                        </a:rPr>
                        <a:t>10%</a:t>
                      </a:r>
                    </a:p>
                  </a:txBody>
                  <a:tcPr marL="7620" marR="7620" marT="7620" marB="0" anchor="ctr">
                    <a:solidFill>
                      <a:srgbClr val="E7E7E7"/>
                    </a:solidFill>
                  </a:tcPr>
                </a:tc>
                <a:tc>
                  <a:txBody>
                    <a:bodyPr/>
                    <a:lstStyle/>
                    <a:p>
                      <a:pPr algn="ctr" fontAlgn="t"/>
                      <a:r>
                        <a:rPr lang="en-US" sz="1400" b="0" i="0" u="none" strike="noStrike" dirty="0">
                          <a:solidFill>
                            <a:srgbClr val="000000"/>
                          </a:solidFill>
                          <a:effectLst/>
                          <a:latin typeface="+mn-lt"/>
                        </a:rPr>
                        <a:t>12%</a:t>
                      </a:r>
                    </a:p>
                  </a:txBody>
                  <a:tcPr marL="7620" marR="7620" marT="7620" marB="0" anchor="ctr"/>
                </a:tc>
                <a:extLst>
                  <a:ext uri="{0D108BD9-81ED-4DB2-BD59-A6C34878D82A}">
                    <a16:rowId xmlns:a16="http://schemas.microsoft.com/office/drawing/2014/main" val="4215034791"/>
                  </a:ext>
                </a:extLst>
              </a:tr>
              <a:tr h="365760">
                <a:tc>
                  <a:txBody>
                    <a:bodyPr/>
                    <a:lstStyle/>
                    <a:p>
                      <a:pPr algn="l" fontAlgn="t"/>
                      <a:r>
                        <a:rPr lang="en-US" sz="1400" b="0" i="0" u="none" strike="noStrike" dirty="0">
                          <a:solidFill>
                            <a:srgbClr val="000000"/>
                          </a:solidFill>
                          <a:effectLst/>
                          <a:latin typeface="+mn-lt"/>
                        </a:rPr>
                        <a:t>I was threatened with manipulative and controlling behaviors</a:t>
                      </a:r>
                    </a:p>
                  </a:txBody>
                  <a:tcPr marL="228600" marR="7620" marT="7620" marB="0" anchor="ctr"/>
                </a:tc>
                <a:tc>
                  <a:txBody>
                    <a:bodyPr/>
                    <a:lstStyle/>
                    <a:p>
                      <a:pPr algn="ctr" fontAlgn="t"/>
                      <a:r>
                        <a:rPr lang="en-US" sz="1400" b="0" i="0" u="none" strike="noStrike" dirty="0">
                          <a:solidFill>
                            <a:srgbClr val="000000"/>
                          </a:solidFill>
                          <a:effectLst/>
                          <a:latin typeface="+mn-lt"/>
                        </a:rPr>
                        <a:t>12%</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9%</a:t>
                      </a:r>
                    </a:p>
                  </a:txBody>
                  <a:tcPr marL="7620" marR="7620" marT="7620" marB="0" anchor="ctr"/>
                </a:tc>
                <a:tc>
                  <a:txBody>
                    <a:bodyPr/>
                    <a:lstStyle/>
                    <a:p>
                      <a:pPr algn="ctr" fontAlgn="t"/>
                      <a:r>
                        <a:rPr lang="en-US" sz="1400" b="0" i="0" u="none" strike="noStrike" dirty="0">
                          <a:solidFill>
                            <a:srgbClr val="000000"/>
                          </a:solidFill>
                          <a:effectLst/>
                          <a:latin typeface="+mn-lt"/>
                        </a:rPr>
                        <a:t>11%</a:t>
                      </a:r>
                    </a:p>
                  </a:txBody>
                  <a:tcPr marL="7620" marR="7620" marT="7620" marB="0" anchor="ctr">
                    <a:noFill/>
                  </a:tcPr>
                </a:tc>
                <a:tc>
                  <a:txBody>
                    <a:bodyPr/>
                    <a:lstStyle/>
                    <a:p>
                      <a:pPr algn="ctr" fontAlgn="t"/>
                      <a:r>
                        <a:rPr lang="en-US" sz="1400" b="0" i="0" u="none" strike="noStrike" dirty="0">
                          <a:solidFill>
                            <a:srgbClr val="000000"/>
                          </a:solidFill>
                          <a:effectLst/>
                          <a:latin typeface="+mn-lt"/>
                        </a:rPr>
                        <a:t>10%</a:t>
                      </a:r>
                    </a:p>
                  </a:txBody>
                  <a:tcPr marL="7620" marR="7620" marT="7620" marB="0" anchor="ctr"/>
                </a:tc>
                <a:extLst>
                  <a:ext uri="{0D108BD9-81ED-4DB2-BD59-A6C34878D82A}">
                    <a16:rowId xmlns:a16="http://schemas.microsoft.com/office/drawing/2014/main" val="1014008572"/>
                  </a:ext>
                </a:extLst>
              </a:tr>
              <a:tr h="365760">
                <a:tc>
                  <a:txBody>
                    <a:bodyPr/>
                    <a:lstStyle/>
                    <a:p>
                      <a:pPr algn="l" fontAlgn="t"/>
                      <a:r>
                        <a:rPr lang="en-US" sz="1400" b="0" i="0" u="none" strike="noStrike" dirty="0">
                          <a:solidFill>
                            <a:srgbClr val="000000"/>
                          </a:solidFill>
                          <a:effectLst/>
                          <a:latin typeface="+mn-lt"/>
                        </a:rPr>
                        <a:t>"Gaslighting"</a:t>
                      </a:r>
                    </a:p>
                  </a:txBody>
                  <a:tcPr marL="228600" marR="7620" marT="7620" marB="0" anchor="ctr"/>
                </a:tc>
                <a:tc>
                  <a:txBody>
                    <a:bodyPr/>
                    <a:lstStyle/>
                    <a:p>
                      <a:pPr algn="ctr" fontAlgn="t"/>
                      <a:r>
                        <a:rPr lang="en-US" sz="1400" b="0" i="0" u="none" strike="noStrike" dirty="0">
                          <a:solidFill>
                            <a:srgbClr val="000000"/>
                          </a:solidFill>
                          <a:effectLst/>
                          <a:latin typeface="+mn-lt"/>
                        </a:rPr>
                        <a:t>5%</a:t>
                      </a:r>
                    </a:p>
                  </a:txBody>
                  <a:tcPr marL="7620" marR="7620" marT="7620" marB="0" anchor="ctr">
                    <a:solidFill>
                      <a:srgbClr val="E7E7E7"/>
                    </a:solidFill>
                  </a:tcPr>
                </a:tc>
                <a:tc>
                  <a:txBody>
                    <a:bodyPr/>
                    <a:lstStyle/>
                    <a:p>
                      <a:pPr algn="ctr" fontAlgn="t"/>
                      <a:r>
                        <a:rPr lang="en-US" sz="1400" b="0" i="0" u="none" strike="noStrike" dirty="0">
                          <a:solidFill>
                            <a:srgbClr val="000000"/>
                          </a:solidFill>
                          <a:effectLst/>
                          <a:latin typeface="+mn-lt"/>
                        </a:rPr>
                        <a:t>5%</a:t>
                      </a:r>
                    </a:p>
                  </a:txBody>
                  <a:tcPr marL="7620" marR="7620" marT="7620" marB="0" anchor="ctr"/>
                </a:tc>
                <a:tc>
                  <a:txBody>
                    <a:bodyPr/>
                    <a:lstStyle/>
                    <a:p>
                      <a:pPr algn="ctr" fontAlgn="t"/>
                      <a:r>
                        <a:rPr lang="en-US" sz="1400" b="0" i="0" u="none" strike="noStrike" dirty="0">
                          <a:solidFill>
                            <a:srgbClr val="000000"/>
                          </a:solidFill>
                          <a:effectLst/>
                          <a:latin typeface="+mn-lt"/>
                        </a:rPr>
                        <a:t>6%</a:t>
                      </a:r>
                    </a:p>
                  </a:txBody>
                  <a:tcPr marL="7620" marR="7620" marT="7620" marB="0" anchor="ctr">
                    <a:solidFill>
                      <a:srgbClr val="E7E7E7"/>
                    </a:solidFill>
                  </a:tcPr>
                </a:tc>
                <a:tc>
                  <a:txBody>
                    <a:bodyPr/>
                    <a:lstStyle/>
                    <a:p>
                      <a:pPr algn="ctr" fontAlgn="t"/>
                      <a:r>
                        <a:rPr lang="en-US" sz="1400" b="0" i="0" u="none" strike="noStrike" dirty="0">
                          <a:solidFill>
                            <a:srgbClr val="000000"/>
                          </a:solidFill>
                          <a:effectLst/>
                          <a:latin typeface="+mn-lt"/>
                        </a:rPr>
                        <a:t>4%</a:t>
                      </a:r>
                    </a:p>
                  </a:txBody>
                  <a:tcPr marL="7620" marR="7620" marT="7620" marB="0" anchor="ctr"/>
                </a:tc>
                <a:extLst>
                  <a:ext uri="{0D108BD9-81ED-4DB2-BD59-A6C34878D82A}">
                    <a16:rowId xmlns:a16="http://schemas.microsoft.com/office/drawing/2014/main" val="4114652769"/>
                  </a:ext>
                </a:extLst>
              </a:tr>
              <a:tr h="365760">
                <a:tc>
                  <a:txBody>
                    <a:bodyPr/>
                    <a:lstStyle/>
                    <a:p>
                      <a:pPr algn="l" fontAlgn="t"/>
                      <a:r>
                        <a:rPr lang="en-US" sz="1400" b="0" i="0" u="none" strike="noStrike" dirty="0">
                          <a:solidFill>
                            <a:srgbClr val="000000"/>
                          </a:solidFill>
                          <a:effectLst/>
                          <a:latin typeface="+mn-lt"/>
                        </a:rPr>
                        <a:t>Other types of bullying, harassment or abusive behavior</a:t>
                      </a:r>
                    </a:p>
                  </a:txBody>
                  <a:tcPr marL="228600" marR="7620" marT="7620" marB="0" anchor="ctr"/>
                </a:tc>
                <a:tc>
                  <a:txBody>
                    <a:bodyPr/>
                    <a:lstStyle/>
                    <a:p>
                      <a:pPr algn="ctr" fontAlgn="t"/>
                      <a:r>
                        <a:rPr lang="en-US" sz="1400" b="0" i="0" u="none" strike="noStrike" dirty="0">
                          <a:solidFill>
                            <a:srgbClr val="000000"/>
                          </a:solidFill>
                          <a:effectLst/>
                          <a:latin typeface="+mn-lt"/>
                        </a:rPr>
                        <a:t>22%</a:t>
                      </a:r>
                    </a:p>
                  </a:txBody>
                  <a:tcPr marL="7620" marR="7620" marT="7620" marB="0" anchor="ctr"/>
                </a:tc>
                <a:tc>
                  <a:txBody>
                    <a:bodyPr/>
                    <a:lstStyle/>
                    <a:p>
                      <a:pPr algn="ctr" fontAlgn="t"/>
                      <a:r>
                        <a:rPr lang="en-US" sz="1400" b="0" i="0" u="none" strike="noStrike" dirty="0">
                          <a:solidFill>
                            <a:srgbClr val="000000"/>
                          </a:solidFill>
                          <a:effectLst/>
                          <a:latin typeface="+mn-lt"/>
                        </a:rPr>
                        <a:t>25%</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28%</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20%</a:t>
                      </a:r>
                    </a:p>
                  </a:txBody>
                  <a:tcPr marL="7620" marR="7620" marT="7620" marB="0" anchor="ctr"/>
                </a:tc>
                <a:extLst>
                  <a:ext uri="{0D108BD9-81ED-4DB2-BD59-A6C34878D82A}">
                    <a16:rowId xmlns:a16="http://schemas.microsoft.com/office/drawing/2014/main" val="3660625752"/>
                  </a:ext>
                </a:extLst>
              </a:tr>
            </a:tbl>
          </a:graphicData>
        </a:graphic>
      </p:graphicFrame>
      <p:grpSp>
        <p:nvGrpSpPr>
          <p:cNvPr id="6" name="Group 5">
            <a:extLst>
              <a:ext uri="{FF2B5EF4-FFF2-40B4-BE49-F238E27FC236}">
                <a16:creationId xmlns:a16="http://schemas.microsoft.com/office/drawing/2014/main" id="{C9D48981-BBD5-4FBE-8BE0-979FFBB01BF8}"/>
              </a:ext>
              <a:ext uri="{C183D7F6-B498-43B3-948B-1728B52AA6E4}">
                <adec:decorative xmlns:adec="http://schemas.microsoft.com/office/drawing/2017/decorative" val="1"/>
              </a:ext>
            </a:extLst>
          </p:cNvPr>
          <p:cNvGrpSpPr/>
          <p:nvPr/>
        </p:nvGrpSpPr>
        <p:grpSpPr>
          <a:xfrm>
            <a:off x="7802039" y="5722614"/>
            <a:ext cx="2792634" cy="627864"/>
            <a:chOff x="8710269" y="859841"/>
            <a:chExt cx="2963195" cy="627864"/>
          </a:xfrm>
        </p:grpSpPr>
        <p:sp>
          <p:nvSpPr>
            <p:cNvPr id="7" name="TextBox 6">
              <a:extLst>
                <a:ext uri="{FF2B5EF4-FFF2-40B4-BE49-F238E27FC236}">
                  <a16:creationId xmlns:a16="http://schemas.microsoft.com/office/drawing/2014/main" id="{7B263A17-D56A-40A5-8BAD-73EBA3F4D760}"/>
                </a:ext>
              </a:extLst>
            </p:cNvPr>
            <p:cNvSpPr txBox="1"/>
            <p:nvPr/>
          </p:nvSpPr>
          <p:spPr>
            <a:xfrm>
              <a:off x="8949318" y="859841"/>
              <a:ext cx="2724146" cy="627864"/>
            </a:xfrm>
            <a:prstGeom prst="rect">
              <a:avLst/>
            </a:prstGeom>
            <a:noFill/>
          </p:spPr>
          <p:txBody>
            <a:bodyPr wrap="square" lIns="182880" tIns="146304" rIns="182880" bIns="146304" rtlCol="0">
              <a:spAutoFit/>
            </a:bodyPr>
            <a:lstStyle/>
            <a:p>
              <a:pPr>
                <a:lnSpc>
                  <a:spcPct val="90000"/>
                </a:lnSpc>
              </a:pPr>
              <a:r>
                <a:rPr lang="en-US" sz="1200" dirty="0">
                  <a:solidFill>
                    <a:schemeClr val="tx1">
                      <a:lumMod val="50000"/>
                    </a:schemeClr>
                  </a:solidFill>
                </a:rPr>
                <a:t>Statistically significant @95% CI </a:t>
              </a:r>
            </a:p>
          </p:txBody>
        </p:sp>
        <p:sp>
          <p:nvSpPr>
            <p:cNvPr id="9" name="Rectangle 8">
              <a:extLst>
                <a:ext uri="{FF2B5EF4-FFF2-40B4-BE49-F238E27FC236}">
                  <a16:creationId xmlns:a16="http://schemas.microsoft.com/office/drawing/2014/main" id="{CC4CAECE-61B6-4709-A69D-072F657B3AD0}"/>
                </a:ext>
              </a:extLst>
            </p:cNvPr>
            <p:cNvSpPr/>
            <p:nvPr/>
          </p:nvSpPr>
          <p:spPr bwMode="auto">
            <a:xfrm>
              <a:off x="8710269" y="966587"/>
              <a:ext cx="342900" cy="18428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50213084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6">
                <a:tint val="45000"/>
                <a:satMod val="400000"/>
              </a:schemeClr>
            </a:duotone>
            <a:lum/>
            <a:extLst>
              <a:ext uri="{BEBA8EAE-BF5A-486C-A8C5-ECC9F3942E4B}">
                <a14:imgProps xmlns:a14="http://schemas.microsoft.com/office/drawing/2010/main">
                  <a14:imgLayer r:embed="rId4">
                    <a14:imgEffect>
                      <a14:artisticLineDrawing/>
                    </a14:imgEffect>
                  </a14:imgLayer>
                </a14:imgProps>
              </a:ext>
            </a:extLst>
          </a:blip>
          <a:srcRect/>
          <a:stretch>
            <a:fillRect l="30000" t="-35000" b="17000"/>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3E265195-7938-41EC-AD9A-A836BEC6EBE9}"/>
              </a:ext>
              <a:ext uri="{C183D7F6-B498-43B3-948B-1728B52AA6E4}">
                <adec:decorative xmlns:adec="http://schemas.microsoft.com/office/drawing/2017/decorative" val="1"/>
              </a:ext>
            </a:extLst>
          </p:cNvPr>
          <p:cNvGrpSpPr/>
          <p:nvPr/>
        </p:nvGrpSpPr>
        <p:grpSpPr>
          <a:xfrm>
            <a:off x="-29821" y="0"/>
            <a:ext cx="12466296" cy="6782788"/>
            <a:chOff x="-29821" y="0"/>
            <a:chExt cx="12466296" cy="6782788"/>
          </a:xfrm>
        </p:grpSpPr>
        <p:sp>
          <p:nvSpPr>
            <p:cNvPr id="2" name="Rectangle 1">
              <a:extLst>
                <a:ext uri="{FF2B5EF4-FFF2-40B4-BE49-F238E27FC236}">
                  <a16:creationId xmlns:a16="http://schemas.microsoft.com/office/drawing/2014/main" id="{3CF67C3E-A5C7-4C62-8D70-4B697CA5B163}"/>
                </a:ext>
              </a:extLst>
            </p:cNvPr>
            <p:cNvSpPr/>
            <p:nvPr/>
          </p:nvSpPr>
          <p:spPr bwMode="auto">
            <a:xfrm>
              <a:off x="-29821" y="0"/>
              <a:ext cx="3752131" cy="678278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23" name="Rectangle 22">
              <a:extLst>
                <a:ext uri="{FF2B5EF4-FFF2-40B4-BE49-F238E27FC236}">
                  <a16:creationId xmlns:a16="http://schemas.microsoft.com/office/drawing/2014/main" id="{43232192-D78E-444E-9642-5D633BBFFE40}"/>
                </a:ext>
              </a:extLst>
            </p:cNvPr>
            <p:cNvSpPr/>
            <p:nvPr/>
          </p:nvSpPr>
          <p:spPr bwMode="auto">
            <a:xfrm>
              <a:off x="3722310" y="5789159"/>
              <a:ext cx="8714165" cy="993629"/>
            </a:xfrm>
            <a:prstGeom prst="rect">
              <a:avLst/>
            </a:prstGeom>
            <a:solidFill>
              <a:srgbClr val="CCEC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3" name="Slide Number Placeholder 2"/>
          <p:cNvSpPr>
            <a:spLocks noGrp="1"/>
          </p:cNvSpPr>
          <p:nvPr>
            <p:ph type="sldNum" sz="quarter" idx="4"/>
          </p:nvPr>
        </p:nvSpPr>
        <p:spPr/>
        <p:txBody>
          <a:bodyPr/>
          <a:lstStyle/>
          <a:p>
            <a:fld id="{7EFC24D6-DB8F-6B44-BA5A-9BEC68C15CAA}" type="slidenum">
              <a:rPr lang="en-US" smtClean="0">
                <a:solidFill>
                  <a:schemeClr val="bg1"/>
                </a:solidFill>
              </a:rPr>
              <a:pPr/>
              <a:t>37</a:t>
            </a:fld>
            <a:endParaRPr lang="en-US" dirty="0">
              <a:solidFill>
                <a:schemeClr val="bg1"/>
              </a:solidFill>
            </a:endParaRPr>
          </a:p>
        </p:txBody>
      </p:sp>
      <p:sp>
        <p:nvSpPr>
          <p:cNvPr id="28" name="Title 27">
            <a:extLst>
              <a:ext uri="{FF2B5EF4-FFF2-40B4-BE49-F238E27FC236}">
                <a16:creationId xmlns:a16="http://schemas.microsoft.com/office/drawing/2014/main" id="{F0B4A0E2-6752-42DF-8E36-AEC2C4EC1947}"/>
              </a:ext>
            </a:extLst>
          </p:cNvPr>
          <p:cNvSpPr>
            <a:spLocks noGrp="1"/>
          </p:cNvSpPr>
          <p:nvPr>
            <p:ph type="title"/>
          </p:nvPr>
        </p:nvSpPr>
        <p:spPr>
          <a:xfrm>
            <a:off x="-29822" y="1613"/>
            <a:ext cx="3752131" cy="2544424"/>
          </a:xfrm>
          <a:solidFill>
            <a:srgbClr val="0072C6"/>
          </a:solidFill>
        </p:spPr>
        <p:txBody>
          <a:bodyPr/>
          <a:lstStyle/>
          <a:p>
            <a:r>
              <a:rPr lang="en-US" dirty="0">
                <a:solidFill>
                  <a:schemeClr val="tx1"/>
                </a:solidFill>
              </a:rPr>
              <a:t>Behavioral risks</a:t>
            </a:r>
            <a:br>
              <a:rPr lang="en-US" dirty="0">
                <a:solidFill>
                  <a:schemeClr val="tx1"/>
                </a:solidFill>
              </a:rPr>
            </a:br>
            <a:r>
              <a:rPr lang="en-US" sz="2000" dirty="0">
                <a:solidFill>
                  <a:schemeClr val="tx1"/>
                </a:solidFill>
              </a:rPr>
              <a:t>Offensive name calling was significantly higher in Russia and Ireland</a:t>
            </a:r>
            <a:br>
              <a:rPr lang="en-US" sz="2000" dirty="0">
                <a:solidFill>
                  <a:schemeClr val="tx1"/>
                </a:solidFill>
              </a:rPr>
            </a:br>
            <a:br>
              <a:rPr lang="en-US" sz="2000" dirty="0">
                <a:solidFill>
                  <a:schemeClr val="tx1"/>
                </a:solidFill>
              </a:rPr>
            </a:br>
            <a:r>
              <a:rPr lang="en-US" sz="2000" dirty="0">
                <a:solidFill>
                  <a:schemeClr val="tx1"/>
                </a:solidFill>
              </a:rPr>
              <a:t>Vietnam suffered from high levels of posting false information and unauthorized electronic surveillance</a:t>
            </a:r>
          </a:p>
        </p:txBody>
      </p:sp>
      <p:graphicFrame>
        <p:nvGraphicFramePr>
          <p:cNvPr id="59" name="Table 58">
            <a:extLst>
              <a:ext uri="{FF2B5EF4-FFF2-40B4-BE49-F238E27FC236}">
                <a16:creationId xmlns:a16="http://schemas.microsoft.com/office/drawing/2014/main" id="{24CCC534-2777-4FE6-AA48-A2F6C56EB67C}"/>
              </a:ext>
            </a:extLst>
          </p:cNvPr>
          <p:cNvGraphicFramePr>
            <a:graphicFrameLocks noGrp="1"/>
          </p:cNvGraphicFramePr>
          <p:nvPr>
            <p:extLst>
              <p:ext uri="{D42A27DB-BD31-4B8C-83A1-F6EECF244321}">
                <p14:modId xmlns:p14="http://schemas.microsoft.com/office/powerpoint/2010/main" val="1520959373"/>
              </p:ext>
            </p:extLst>
          </p:nvPr>
        </p:nvGraphicFramePr>
        <p:xfrm>
          <a:off x="1274524" y="3836581"/>
          <a:ext cx="10011086" cy="2852064"/>
        </p:xfrm>
        <a:graphic>
          <a:graphicData uri="http://schemas.openxmlformats.org/drawingml/2006/table">
            <a:tbl>
              <a:tblPr firstRow="1" bandRow="1">
                <a:tableStyleId>{EB9631B5-78F2-41C9-869B-9F39066F8104}</a:tableStyleId>
              </a:tblPr>
              <a:tblGrid>
                <a:gridCol w="3726218">
                  <a:extLst>
                    <a:ext uri="{9D8B030D-6E8A-4147-A177-3AD203B41FA5}">
                      <a16:colId xmlns:a16="http://schemas.microsoft.com/office/drawing/2014/main" val="2411631716"/>
                    </a:ext>
                  </a:extLst>
                </a:gridCol>
                <a:gridCol w="523739">
                  <a:extLst>
                    <a:ext uri="{9D8B030D-6E8A-4147-A177-3AD203B41FA5}">
                      <a16:colId xmlns:a16="http://schemas.microsoft.com/office/drawing/2014/main" val="4223030493"/>
                    </a:ext>
                  </a:extLst>
                </a:gridCol>
                <a:gridCol w="523739">
                  <a:extLst>
                    <a:ext uri="{9D8B030D-6E8A-4147-A177-3AD203B41FA5}">
                      <a16:colId xmlns:a16="http://schemas.microsoft.com/office/drawing/2014/main" val="1233587273"/>
                    </a:ext>
                  </a:extLst>
                </a:gridCol>
                <a:gridCol w="523739">
                  <a:extLst>
                    <a:ext uri="{9D8B030D-6E8A-4147-A177-3AD203B41FA5}">
                      <a16:colId xmlns:a16="http://schemas.microsoft.com/office/drawing/2014/main" val="2290844407"/>
                    </a:ext>
                  </a:extLst>
                </a:gridCol>
                <a:gridCol w="523739">
                  <a:extLst>
                    <a:ext uri="{9D8B030D-6E8A-4147-A177-3AD203B41FA5}">
                      <a16:colId xmlns:a16="http://schemas.microsoft.com/office/drawing/2014/main" val="2448762416"/>
                    </a:ext>
                  </a:extLst>
                </a:gridCol>
                <a:gridCol w="523739">
                  <a:extLst>
                    <a:ext uri="{9D8B030D-6E8A-4147-A177-3AD203B41FA5}">
                      <a16:colId xmlns:a16="http://schemas.microsoft.com/office/drawing/2014/main" val="2210256043"/>
                    </a:ext>
                  </a:extLst>
                </a:gridCol>
                <a:gridCol w="523739">
                  <a:extLst>
                    <a:ext uri="{9D8B030D-6E8A-4147-A177-3AD203B41FA5}">
                      <a16:colId xmlns:a16="http://schemas.microsoft.com/office/drawing/2014/main" val="3081190374"/>
                    </a:ext>
                  </a:extLst>
                </a:gridCol>
                <a:gridCol w="523739">
                  <a:extLst>
                    <a:ext uri="{9D8B030D-6E8A-4147-A177-3AD203B41FA5}">
                      <a16:colId xmlns:a16="http://schemas.microsoft.com/office/drawing/2014/main" val="3222054160"/>
                    </a:ext>
                  </a:extLst>
                </a:gridCol>
                <a:gridCol w="523739">
                  <a:extLst>
                    <a:ext uri="{9D8B030D-6E8A-4147-A177-3AD203B41FA5}">
                      <a16:colId xmlns:a16="http://schemas.microsoft.com/office/drawing/2014/main" val="665005312"/>
                    </a:ext>
                  </a:extLst>
                </a:gridCol>
                <a:gridCol w="523739">
                  <a:extLst>
                    <a:ext uri="{9D8B030D-6E8A-4147-A177-3AD203B41FA5}">
                      <a16:colId xmlns:a16="http://schemas.microsoft.com/office/drawing/2014/main" val="549204780"/>
                    </a:ext>
                  </a:extLst>
                </a:gridCol>
                <a:gridCol w="523739">
                  <a:extLst>
                    <a:ext uri="{9D8B030D-6E8A-4147-A177-3AD203B41FA5}">
                      <a16:colId xmlns:a16="http://schemas.microsoft.com/office/drawing/2014/main" val="490131773"/>
                    </a:ext>
                  </a:extLst>
                </a:gridCol>
                <a:gridCol w="523739">
                  <a:extLst>
                    <a:ext uri="{9D8B030D-6E8A-4147-A177-3AD203B41FA5}">
                      <a16:colId xmlns:a16="http://schemas.microsoft.com/office/drawing/2014/main" val="1645805542"/>
                    </a:ext>
                  </a:extLst>
                </a:gridCol>
                <a:gridCol w="523739">
                  <a:extLst>
                    <a:ext uri="{9D8B030D-6E8A-4147-A177-3AD203B41FA5}">
                      <a16:colId xmlns:a16="http://schemas.microsoft.com/office/drawing/2014/main" val="47697376"/>
                    </a:ext>
                  </a:extLst>
                </a:gridCol>
              </a:tblGrid>
              <a:tr h="244113">
                <a:tc>
                  <a:txBody>
                    <a:bodyPr/>
                    <a:lstStyle/>
                    <a:p>
                      <a:r>
                        <a:rPr lang="en-US" sz="1200" dirty="0">
                          <a:latin typeface="+mn-lt"/>
                        </a:rPr>
                        <a:t>Types of Behavioral risks</a:t>
                      </a:r>
                    </a:p>
                  </a:txBody>
                  <a:tcPr anchor="ctr"/>
                </a:tc>
                <a:tc>
                  <a:txBody>
                    <a:bodyPr/>
                    <a:lstStyle/>
                    <a:p>
                      <a:pPr algn="ctr" fontAlgn="b"/>
                      <a:r>
                        <a:rPr lang="en-US" sz="1200" b="1" i="0" u="none" strike="noStrike" dirty="0">
                          <a:solidFill>
                            <a:schemeClr val="tx1"/>
                          </a:solidFill>
                          <a:effectLst/>
                          <a:latin typeface="Segoe UI" panose="020B0502040204020203" pitchFamily="34" charset="0"/>
                        </a:rPr>
                        <a:t>Avg.</a:t>
                      </a:r>
                    </a:p>
                  </a:txBody>
                  <a:tcPr marL="7620" marR="7620" marT="7620" marB="0" anchor="ctr"/>
                </a:tc>
                <a:tc>
                  <a:txBody>
                    <a:bodyPr/>
                    <a:lstStyle/>
                    <a:p>
                      <a:pPr algn="ctr" fontAlgn="b"/>
                      <a:r>
                        <a:rPr lang="en-US" sz="1200" b="1" u="none" strike="noStrike" dirty="0">
                          <a:solidFill>
                            <a:schemeClr val="tx1"/>
                          </a:solidFill>
                          <a:effectLst/>
                        </a:rPr>
                        <a:t>1. RU</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2. TU</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3. SA</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4. HU</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5. MY</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6. IE</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7. VN</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8. PE</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9. BR</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10. CA</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11. AR</a:t>
                      </a:r>
                      <a:endParaRPr lang="en-US" sz="1200" b="1" i="0" u="none" strike="noStrike" dirty="0">
                        <a:solidFill>
                          <a:schemeClr val="tx1"/>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3038725012"/>
                  </a:ext>
                </a:extLst>
              </a:tr>
              <a:tr h="244113">
                <a:tc>
                  <a:txBody>
                    <a:bodyPr/>
                    <a:lstStyle/>
                    <a:p>
                      <a:pPr algn="l" fontAlgn="t"/>
                      <a:r>
                        <a:rPr lang="en-US" sz="1000" b="0" i="0" u="none" strike="noStrike" dirty="0">
                          <a:solidFill>
                            <a:srgbClr val="000000"/>
                          </a:solidFill>
                          <a:effectLst/>
                          <a:latin typeface="+mn-lt"/>
                        </a:rPr>
                        <a:t>Someone called me offensive names</a:t>
                      </a:r>
                    </a:p>
                  </a:txBody>
                  <a:tcPr marL="182880" marR="7620" marT="7620" marB="0" anchor="ctr"/>
                </a:tc>
                <a:tc>
                  <a:txBody>
                    <a:bodyPr/>
                    <a:lstStyle/>
                    <a:p>
                      <a:pPr algn="ctr" fontAlgn="t"/>
                      <a:r>
                        <a:rPr lang="en-US" sz="1000" b="0" i="0" u="none" strike="noStrike" dirty="0">
                          <a:solidFill>
                            <a:srgbClr val="000000"/>
                          </a:solidFill>
                          <a:effectLst/>
                          <a:latin typeface="Segoe UI" panose="020B0502040204020203" pitchFamily="34" charset="0"/>
                          <a:cs typeface="Segoe UI" panose="020B0502040204020203" pitchFamily="34" charset="0"/>
                        </a:rPr>
                        <a:t>51%</a:t>
                      </a:r>
                    </a:p>
                  </a:txBody>
                  <a:tcPr marL="7620" marR="7620" marT="7620" marB="0" anchor="ctr">
                    <a:solidFill>
                      <a:srgbClr val="E7E7E7"/>
                    </a:solidFill>
                  </a:tcPr>
                </a:tc>
                <a:tc>
                  <a:txBody>
                    <a:bodyPr/>
                    <a:lstStyle/>
                    <a:p>
                      <a:pPr algn="ctr" rtl="0" fontAlgn="t"/>
                      <a:r>
                        <a:rPr lang="en-US" sz="1000" b="0" i="0" u="none" strike="noStrike" dirty="0">
                          <a:solidFill>
                            <a:srgbClr val="000000"/>
                          </a:solidFill>
                          <a:effectLst/>
                          <a:latin typeface="Segoe UI" panose="020B0502040204020203" pitchFamily="34" charset="0"/>
                        </a:rPr>
                        <a:t>71%</a:t>
                      </a:r>
                    </a:p>
                  </a:txBody>
                  <a:tcPr marL="7620" marR="7620" marT="7620" marB="0" anchor="ctr">
                    <a:solidFill>
                      <a:srgbClr val="FFB900"/>
                    </a:solidFill>
                  </a:tcPr>
                </a:tc>
                <a:tc>
                  <a:txBody>
                    <a:bodyPr/>
                    <a:lstStyle/>
                    <a:p>
                      <a:pPr algn="ctr" rtl="0" fontAlgn="t"/>
                      <a:r>
                        <a:rPr lang="en-US" sz="1000" b="0" i="0" u="none" strike="noStrike" dirty="0">
                          <a:solidFill>
                            <a:srgbClr val="000000"/>
                          </a:solidFill>
                          <a:effectLst/>
                          <a:latin typeface="Segoe UI" panose="020B0502040204020203" pitchFamily="34" charset="0"/>
                        </a:rPr>
                        <a:t>46%</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56%</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44%</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45%</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66%</a:t>
                      </a:r>
                    </a:p>
                  </a:txBody>
                  <a:tcPr marL="7620" marR="7620" marT="7620" marB="0" anchor="ctr">
                    <a:solidFill>
                      <a:srgbClr val="FFB900"/>
                    </a:solidFill>
                  </a:tcPr>
                </a:tc>
                <a:tc>
                  <a:txBody>
                    <a:bodyPr/>
                    <a:lstStyle/>
                    <a:p>
                      <a:pPr algn="ctr" rtl="0" fontAlgn="t"/>
                      <a:r>
                        <a:rPr lang="en-US" sz="1000" b="0" i="0" u="none" strike="noStrike" dirty="0">
                          <a:solidFill>
                            <a:srgbClr val="000000"/>
                          </a:solidFill>
                          <a:effectLst/>
                          <a:latin typeface="Segoe UI" panose="020B0502040204020203" pitchFamily="34" charset="0"/>
                        </a:rPr>
                        <a:t>43%</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47%</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49%</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51%</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42%</a:t>
                      </a:r>
                    </a:p>
                  </a:txBody>
                  <a:tcPr marL="7620" marR="7620" marT="7620" marB="0" anchor="ctr"/>
                </a:tc>
                <a:extLst>
                  <a:ext uri="{0D108BD9-81ED-4DB2-BD59-A6C34878D82A}">
                    <a16:rowId xmlns:a16="http://schemas.microsoft.com/office/drawing/2014/main" val="2240464111"/>
                  </a:ext>
                </a:extLst>
              </a:tr>
              <a:tr h="244113">
                <a:tc>
                  <a:txBody>
                    <a:bodyPr/>
                    <a:lstStyle/>
                    <a:p>
                      <a:pPr algn="l" fontAlgn="t"/>
                      <a:r>
                        <a:rPr lang="en-US" sz="1000" b="0" i="0" u="none" strike="noStrike" dirty="0">
                          <a:solidFill>
                            <a:srgbClr val="000000"/>
                          </a:solidFill>
                          <a:effectLst/>
                          <a:latin typeface="+mn-lt"/>
                        </a:rPr>
                        <a:t>Someone tried to embarrass me on purpose</a:t>
                      </a:r>
                    </a:p>
                  </a:txBody>
                  <a:tcPr marL="182880" marR="7620" marT="7620" marB="0" anchor="ctr"/>
                </a:tc>
                <a:tc>
                  <a:txBody>
                    <a:bodyPr/>
                    <a:lstStyle/>
                    <a:p>
                      <a:pPr algn="ctr" fontAlgn="t"/>
                      <a:r>
                        <a:rPr lang="en-US" sz="1000" b="0" i="0" u="none" strike="noStrike" dirty="0">
                          <a:solidFill>
                            <a:srgbClr val="000000"/>
                          </a:solidFill>
                          <a:effectLst/>
                          <a:latin typeface="Segoe UI" panose="020B0502040204020203" pitchFamily="34" charset="0"/>
                          <a:cs typeface="Segoe UI" panose="020B0502040204020203" pitchFamily="34" charset="0"/>
                        </a:rPr>
                        <a:t>38%</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40%</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23%</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45%</a:t>
                      </a:r>
                    </a:p>
                  </a:txBody>
                  <a:tcPr marL="7620" marR="7620" marT="7620" marB="0" anchor="ctr">
                    <a:solidFill>
                      <a:srgbClr val="FFB900"/>
                    </a:solidFill>
                  </a:tcPr>
                </a:tc>
                <a:tc>
                  <a:txBody>
                    <a:bodyPr/>
                    <a:lstStyle/>
                    <a:p>
                      <a:pPr algn="ctr" rtl="0" fontAlgn="t"/>
                      <a:r>
                        <a:rPr lang="en-US" sz="1000" b="0" i="0" u="none" strike="noStrike" dirty="0">
                          <a:solidFill>
                            <a:srgbClr val="000000"/>
                          </a:solidFill>
                          <a:effectLst/>
                          <a:latin typeface="Segoe UI" panose="020B0502040204020203" pitchFamily="34" charset="0"/>
                        </a:rPr>
                        <a:t>39%</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41%</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49%</a:t>
                      </a:r>
                    </a:p>
                  </a:txBody>
                  <a:tcPr marL="7620" marR="7620" marT="7620" marB="0" anchor="ctr">
                    <a:solidFill>
                      <a:srgbClr val="FFB900"/>
                    </a:solidFill>
                  </a:tcPr>
                </a:tc>
                <a:tc>
                  <a:txBody>
                    <a:bodyPr/>
                    <a:lstStyle/>
                    <a:p>
                      <a:pPr algn="ctr" rtl="0" fontAlgn="t"/>
                      <a:r>
                        <a:rPr lang="en-US" sz="1000" b="0" i="0" u="none" strike="noStrike" dirty="0">
                          <a:solidFill>
                            <a:srgbClr val="000000"/>
                          </a:solidFill>
                          <a:effectLst/>
                          <a:latin typeface="Segoe UI" panose="020B0502040204020203" pitchFamily="34" charset="0"/>
                        </a:rPr>
                        <a:t>45%</a:t>
                      </a:r>
                    </a:p>
                  </a:txBody>
                  <a:tcPr marL="7620" marR="7620" marT="7620" marB="0" anchor="ctr">
                    <a:solidFill>
                      <a:srgbClr val="FFB900"/>
                    </a:solidFill>
                  </a:tcPr>
                </a:tc>
                <a:tc>
                  <a:txBody>
                    <a:bodyPr/>
                    <a:lstStyle/>
                    <a:p>
                      <a:pPr algn="ctr" rtl="0" fontAlgn="t"/>
                      <a:r>
                        <a:rPr lang="en-US" sz="1000" b="0" i="0" u="none" strike="noStrike" dirty="0">
                          <a:solidFill>
                            <a:srgbClr val="000000"/>
                          </a:solidFill>
                          <a:effectLst/>
                          <a:latin typeface="Segoe UI" panose="020B0502040204020203" pitchFamily="34" charset="0"/>
                        </a:rPr>
                        <a:t>37%</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43%</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39%</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48%</a:t>
                      </a:r>
                    </a:p>
                  </a:txBody>
                  <a:tcPr marL="7620" marR="7620" marT="7620" marB="0" anchor="ctr">
                    <a:solidFill>
                      <a:srgbClr val="FFB900"/>
                    </a:solidFill>
                  </a:tcPr>
                </a:tc>
                <a:extLst>
                  <a:ext uri="{0D108BD9-81ED-4DB2-BD59-A6C34878D82A}">
                    <a16:rowId xmlns:a16="http://schemas.microsoft.com/office/drawing/2014/main" val="1727224459"/>
                  </a:ext>
                </a:extLst>
              </a:tr>
              <a:tr h="244113">
                <a:tc>
                  <a:txBody>
                    <a:bodyPr/>
                    <a:lstStyle/>
                    <a:p>
                      <a:pPr algn="l" fontAlgn="t"/>
                      <a:r>
                        <a:rPr lang="en-US" sz="1000" b="0" i="0" u="none" strike="noStrike" dirty="0">
                          <a:solidFill>
                            <a:srgbClr val="000000"/>
                          </a:solidFill>
                          <a:effectLst/>
                          <a:latin typeface="+mn-lt"/>
                        </a:rPr>
                        <a:t>Someone posted false or misleading information about me online</a:t>
                      </a:r>
                    </a:p>
                  </a:txBody>
                  <a:tcPr marL="182880" marR="7620" marT="7620" marB="0" anchor="ctr"/>
                </a:tc>
                <a:tc>
                  <a:txBody>
                    <a:bodyPr/>
                    <a:lstStyle/>
                    <a:p>
                      <a:pPr algn="ctr" fontAlgn="t"/>
                      <a:r>
                        <a:rPr lang="en-US" sz="1000" b="0" i="0" u="none" strike="noStrike" dirty="0">
                          <a:solidFill>
                            <a:srgbClr val="000000"/>
                          </a:solidFill>
                          <a:effectLst/>
                          <a:latin typeface="Segoe UI" panose="020B0502040204020203" pitchFamily="34" charset="0"/>
                          <a:cs typeface="Segoe UI" panose="020B0502040204020203" pitchFamily="34" charset="0"/>
                        </a:rPr>
                        <a:t>22%</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18%</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25%</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18%</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20%</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22%</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20%</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40%</a:t>
                      </a:r>
                    </a:p>
                  </a:txBody>
                  <a:tcPr marL="7620" marR="7620" marT="7620" marB="0" anchor="ctr">
                    <a:solidFill>
                      <a:srgbClr val="FFB900"/>
                    </a:solidFill>
                  </a:tcPr>
                </a:tc>
                <a:tc>
                  <a:txBody>
                    <a:bodyPr/>
                    <a:lstStyle/>
                    <a:p>
                      <a:pPr algn="ctr" rtl="0" fontAlgn="t"/>
                      <a:r>
                        <a:rPr lang="en-US" sz="1000" b="0" i="0" u="none" strike="noStrike" dirty="0">
                          <a:solidFill>
                            <a:srgbClr val="000000"/>
                          </a:solidFill>
                          <a:effectLst/>
                          <a:latin typeface="Segoe UI" panose="020B0502040204020203" pitchFamily="34" charset="0"/>
                        </a:rPr>
                        <a:t>25%</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22%</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18%</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22%</a:t>
                      </a:r>
                    </a:p>
                  </a:txBody>
                  <a:tcPr marL="7620" marR="7620" marT="7620" marB="0" anchor="ctr"/>
                </a:tc>
                <a:extLst>
                  <a:ext uri="{0D108BD9-81ED-4DB2-BD59-A6C34878D82A}">
                    <a16:rowId xmlns:a16="http://schemas.microsoft.com/office/drawing/2014/main" val="312220192"/>
                  </a:ext>
                </a:extLst>
              </a:tr>
              <a:tr h="244113">
                <a:tc>
                  <a:txBody>
                    <a:bodyPr/>
                    <a:lstStyle/>
                    <a:p>
                      <a:pPr algn="l" fontAlgn="t"/>
                      <a:r>
                        <a:rPr lang="en-US" sz="1000" b="0" i="0" u="none" strike="noStrike" dirty="0">
                          <a:solidFill>
                            <a:srgbClr val="000000"/>
                          </a:solidFill>
                          <a:effectLst/>
                          <a:latin typeface="+mn-lt"/>
                        </a:rPr>
                        <a:t>Stalking</a:t>
                      </a:r>
                    </a:p>
                  </a:txBody>
                  <a:tcPr marL="182880" marR="7620" marT="7620" marB="0" anchor="ctr"/>
                </a:tc>
                <a:tc>
                  <a:txBody>
                    <a:bodyPr/>
                    <a:lstStyle/>
                    <a:p>
                      <a:pPr algn="ctr" fontAlgn="t"/>
                      <a:r>
                        <a:rPr lang="en-US" sz="1000" b="0" i="0" u="none" strike="noStrike" dirty="0">
                          <a:solidFill>
                            <a:srgbClr val="000000"/>
                          </a:solidFill>
                          <a:effectLst/>
                          <a:latin typeface="Segoe UI" panose="020B0502040204020203" pitchFamily="34" charset="0"/>
                          <a:cs typeface="Segoe UI" panose="020B0502040204020203" pitchFamily="34" charset="0"/>
                        </a:rPr>
                        <a:t>12%</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5%</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11%</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20%</a:t>
                      </a:r>
                    </a:p>
                  </a:txBody>
                  <a:tcPr marL="7620" marR="7620" marT="7620" marB="0" anchor="ctr">
                    <a:solidFill>
                      <a:srgbClr val="FFB900"/>
                    </a:solidFill>
                  </a:tcPr>
                </a:tc>
                <a:tc>
                  <a:txBody>
                    <a:bodyPr/>
                    <a:lstStyle/>
                    <a:p>
                      <a:pPr algn="ctr" rtl="0" fontAlgn="t"/>
                      <a:r>
                        <a:rPr lang="en-US" sz="1000" b="0" i="0" u="none" strike="noStrike" dirty="0">
                          <a:solidFill>
                            <a:srgbClr val="000000"/>
                          </a:solidFill>
                          <a:effectLst/>
                          <a:latin typeface="Segoe UI" panose="020B0502040204020203" pitchFamily="34" charset="0"/>
                        </a:rPr>
                        <a:t>5%</a:t>
                      </a:r>
                    </a:p>
                  </a:txBody>
                  <a:tcPr marL="7620" marR="7620" marT="7620" marB="0" anchor="ctr">
                    <a:solidFill>
                      <a:schemeClr val="tx1"/>
                    </a:solidFill>
                  </a:tcPr>
                </a:tc>
                <a:tc>
                  <a:txBody>
                    <a:bodyPr/>
                    <a:lstStyle/>
                    <a:p>
                      <a:pPr algn="ctr" rtl="0" fontAlgn="t"/>
                      <a:r>
                        <a:rPr lang="en-US" sz="1000" b="0" i="0" u="none" strike="noStrike" dirty="0">
                          <a:solidFill>
                            <a:srgbClr val="000000"/>
                          </a:solidFill>
                          <a:effectLst/>
                          <a:latin typeface="Segoe UI" panose="020B0502040204020203" pitchFamily="34" charset="0"/>
                        </a:rPr>
                        <a:t>12%</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11%</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15%</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19%</a:t>
                      </a:r>
                    </a:p>
                  </a:txBody>
                  <a:tcPr marL="7620" marR="7620" marT="7620" marB="0" anchor="ctr">
                    <a:solidFill>
                      <a:srgbClr val="FFB900"/>
                    </a:solidFill>
                  </a:tcPr>
                </a:tc>
                <a:tc>
                  <a:txBody>
                    <a:bodyPr/>
                    <a:lstStyle/>
                    <a:p>
                      <a:pPr algn="ctr" rtl="0" fontAlgn="t"/>
                      <a:r>
                        <a:rPr lang="en-US" sz="1000" b="0" i="0" u="none" strike="noStrike" dirty="0">
                          <a:solidFill>
                            <a:srgbClr val="000000"/>
                          </a:solidFill>
                          <a:effectLst/>
                          <a:latin typeface="Segoe UI" panose="020B0502040204020203" pitchFamily="34" charset="0"/>
                        </a:rPr>
                        <a:t>14%</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10%</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17%</a:t>
                      </a:r>
                    </a:p>
                  </a:txBody>
                  <a:tcPr marL="7620" marR="7620" marT="7620" marB="0" anchor="ctr">
                    <a:solidFill>
                      <a:srgbClr val="FFB900"/>
                    </a:solidFill>
                  </a:tcPr>
                </a:tc>
                <a:extLst>
                  <a:ext uri="{0D108BD9-81ED-4DB2-BD59-A6C34878D82A}">
                    <a16:rowId xmlns:a16="http://schemas.microsoft.com/office/drawing/2014/main" val="2384937020"/>
                  </a:ext>
                </a:extLst>
              </a:tr>
              <a:tr h="244113">
                <a:tc>
                  <a:txBody>
                    <a:bodyPr/>
                    <a:lstStyle/>
                    <a:p>
                      <a:pPr algn="l" fontAlgn="t"/>
                      <a:r>
                        <a:rPr lang="en-US" sz="1000" b="0" i="0" u="none" strike="noStrike" dirty="0">
                          <a:solidFill>
                            <a:srgbClr val="000000"/>
                          </a:solidFill>
                          <a:effectLst/>
                          <a:latin typeface="+mn-lt"/>
                        </a:rPr>
                        <a:t>Someone made physical threats toward me</a:t>
                      </a:r>
                    </a:p>
                  </a:txBody>
                  <a:tcPr marL="182880" marR="7620" marT="7620" marB="0" anchor="ctr"/>
                </a:tc>
                <a:tc>
                  <a:txBody>
                    <a:bodyPr/>
                    <a:lstStyle/>
                    <a:p>
                      <a:pPr algn="ctr" fontAlgn="t"/>
                      <a:r>
                        <a:rPr lang="en-US" sz="1000" b="0" i="0" u="none" strike="noStrike" dirty="0">
                          <a:solidFill>
                            <a:srgbClr val="000000"/>
                          </a:solidFill>
                          <a:effectLst/>
                          <a:latin typeface="Segoe UI" panose="020B0502040204020203" pitchFamily="34" charset="0"/>
                          <a:cs typeface="Segoe UI" panose="020B0502040204020203" pitchFamily="34" charset="0"/>
                        </a:rPr>
                        <a:t>12%</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14%</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13%</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13%</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12%</a:t>
                      </a:r>
                    </a:p>
                  </a:txBody>
                  <a:tcPr marL="7620" marR="7620" marT="7620" marB="0" anchor="ctr">
                    <a:solidFill>
                      <a:srgbClr val="E7E7E7"/>
                    </a:solidFill>
                  </a:tcPr>
                </a:tc>
                <a:tc>
                  <a:txBody>
                    <a:bodyPr/>
                    <a:lstStyle/>
                    <a:p>
                      <a:pPr algn="ctr" rtl="0" fontAlgn="t"/>
                      <a:r>
                        <a:rPr lang="en-US" sz="1000" b="0" i="0" u="none" strike="noStrike" dirty="0">
                          <a:solidFill>
                            <a:srgbClr val="000000"/>
                          </a:solidFill>
                          <a:effectLst/>
                          <a:latin typeface="Segoe UI" panose="020B0502040204020203" pitchFamily="34" charset="0"/>
                        </a:rPr>
                        <a:t>7%</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12%</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12%</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9%</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16%</a:t>
                      </a:r>
                    </a:p>
                  </a:txBody>
                  <a:tcPr marL="7620" marR="7620" marT="7620" marB="0" anchor="ctr">
                    <a:solidFill>
                      <a:srgbClr val="E7E7E7"/>
                    </a:solidFill>
                  </a:tcPr>
                </a:tc>
                <a:tc>
                  <a:txBody>
                    <a:bodyPr/>
                    <a:lstStyle/>
                    <a:p>
                      <a:pPr algn="ctr" rtl="0" fontAlgn="t"/>
                      <a:r>
                        <a:rPr lang="en-US" sz="1000" b="0" i="0" u="none" strike="noStrike" dirty="0">
                          <a:solidFill>
                            <a:srgbClr val="000000"/>
                          </a:solidFill>
                          <a:effectLst/>
                          <a:latin typeface="Segoe UI" panose="020B0502040204020203" pitchFamily="34" charset="0"/>
                        </a:rPr>
                        <a:t>13%</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15%</a:t>
                      </a:r>
                    </a:p>
                  </a:txBody>
                  <a:tcPr marL="7620" marR="7620" marT="7620" marB="0" anchor="ctr"/>
                </a:tc>
                <a:extLst>
                  <a:ext uri="{0D108BD9-81ED-4DB2-BD59-A6C34878D82A}">
                    <a16:rowId xmlns:a16="http://schemas.microsoft.com/office/drawing/2014/main" val="813139484"/>
                  </a:ext>
                </a:extLst>
              </a:tr>
              <a:tr h="278018">
                <a:tc>
                  <a:txBody>
                    <a:bodyPr/>
                    <a:lstStyle/>
                    <a:p>
                      <a:pPr algn="l" fontAlgn="t"/>
                      <a:r>
                        <a:rPr lang="en-US" sz="1000" b="0" i="0" u="none" strike="noStrike" dirty="0">
                          <a:solidFill>
                            <a:srgbClr val="000000"/>
                          </a:solidFill>
                          <a:effectLst/>
                          <a:latin typeface="+mn-lt"/>
                        </a:rPr>
                        <a:t>I was subject to unauthorized monitoring of my online activities or other types of electronic surveillance</a:t>
                      </a:r>
                    </a:p>
                  </a:txBody>
                  <a:tcPr marL="182880" marR="7620" marT="7620" marB="0" anchor="ctr"/>
                </a:tc>
                <a:tc>
                  <a:txBody>
                    <a:bodyPr/>
                    <a:lstStyle/>
                    <a:p>
                      <a:pPr algn="ctr" fontAlgn="t"/>
                      <a:r>
                        <a:rPr lang="en-US" sz="1000" b="0" i="0" u="none" strike="noStrike" dirty="0">
                          <a:solidFill>
                            <a:srgbClr val="000000"/>
                          </a:solidFill>
                          <a:effectLst/>
                          <a:latin typeface="Segoe UI" panose="020B0502040204020203" pitchFamily="34" charset="0"/>
                          <a:cs typeface="Segoe UI" panose="020B0502040204020203" pitchFamily="34" charset="0"/>
                        </a:rPr>
                        <a:t>11%</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11%</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14%</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8%</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17%</a:t>
                      </a:r>
                    </a:p>
                  </a:txBody>
                  <a:tcPr marL="7620" marR="7620" marT="7620" marB="0" anchor="ctr">
                    <a:solidFill>
                      <a:schemeClr val="tx1"/>
                    </a:solidFill>
                  </a:tcPr>
                </a:tc>
                <a:tc>
                  <a:txBody>
                    <a:bodyPr/>
                    <a:lstStyle/>
                    <a:p>
                      <a:pPr algn="ctr" rtl="0" fontAlgn="t"/>
                      <a:r>
                        <a:rPr lang="en-US" sz="1000" b="0" i="0" u="none" strike="noStrike" dirty="0">
                          <a:solidFill>
                            <a:srgbClr val="000000"/>
                          </a:solidFill>
                          <a:effectLst/>
                          <a:latin typeface="Segoe UI" panose="020B0502040204020203" pitchFamily="34" charset="0"/>
                        </a:rPr>
                        <a:t>10%</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7%</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33%</a:t>
                      </a:r>
                    </a:p>
                  </a:txBody>
                  <a:tcPr marL="7620" marR="7620" marT="7620" marB="0" anchor="ctr">
                    <a:solidFill>
                      <a:srgbClr val="FFB900"/>
                    </a:solidFill>
                  </a:tcPr>
                </a:tc>
                <a:tc>
                  <a:txBody>
                    <a:bodyPr/>
                    <a:lstStyle/>
                    <a:p>
                      <a:pPr algn="ctr" rtl="0" fontAlgn="t"/>
                      <a:r>
                        <a:rPr lang="en-US" sz="1000" b="0" i="0" u="none" strike="noStrike" dirty="0">
                          <a:solidFill>
                            <a:srgbClr val="000000"/>
                          </a:solidFill>
                          <a:effectLst/>
                          <a:latin typeface="Segoe UI" panose="020B0502040204020203" pitchFamily="34" charset="0"/>
                        </a:rPr>
                        <a:t>18%</a:t>
                      </a:r>
                    </a:p>
                  </a:txBody>
                  <a:tcPr marL="7620" marR="7620" marT="7620" marB="0" anchor="ctr">
                    <a:solidFill>
                      <a:srgbClr val="FFB900"/>
                    </a:solidFill>
                  </a:tcPr>
                </a:tc>
                <a:tc>
                  <a:txBody>
                    <a:bodyPr/>
                    <a:lstStyle/>
                    <a:p>
                      <a:pPr algn="ctr" rtl="0" fontAlgn="t"/>
                      <a:r>
                        <a:rPr lang="en-US" sz="1000" b="0" i="0" u="none" strike="noStrike" dirty="0">
                          <a:solidFill>
                            <a:srgbClr val="000000"/>
                          </a:solidFill>
                          <a:effectLst/>
                          <a:latin typeface="Segoe UI" panose="020B0502040204020203" pitchFamily="34" charset="0"/>
                        </a:rPr>
                        <a:t>17%</a:t>
                      </a:r>
                    </a:p>
                  </a:txBody>
                  <a:tcPr marL="7620" marR="7620" marT="7620" marB="0" anchor="ctr">
                    <a:solidFill>
                      <a:srgbClr val="FFB900"/>
                    </a:solidFill>
                  </a:tcPr>
                </a:tc>
                <a:tc>
                  <a:txBody>
                    <a:bodyPr/>
                    <a:lstStyle/>
                    <a:p>
                      <a:pPr algn="ctr" rtl="0" fontAlgn="t"/>
                      <a:r>
                        <a:rPr lang="en-US" sz="1000" b="0" i="0" u="none" strike="noStrike" dirty="0">
                          <a:solidFill>
                            <a:srgbClr val="000000"/>
                          </a:solidFill>
                          <a:effectLst/>
                          <a:latin typeface="Segoe UI" panose="020B0502040204020203" pitchFamily="34" charset="0"/>
                        </a:rPr>
                        <a:t>5%</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4%</a:t>
                      </a:r>
                    </a:p>
                  </a:txBody>
                  <a:tcPr marL="7620" marR="7620" marT="7620" marB="0" anchor="ctr"/>
                </a:tc>
                <a:extLst>
                  <a:ext uri="{0D108BD9-81ED-4DB2-BD59-A6C34878D82A}">
                    <a16:rowId xmlns:a16="http://schemas.microsoft.com/office/drawing/2014/main" val="2613351884"/>
                  </a:ext>
                </a:extLst>
              </a:tr>
              <a:tr h="244113">
                <a:tc>
                  <a:txBody>
                    <a:bodyPr/>
                    <a:lstStyle/>
                    <a:p>
                      <a:pPr algn="l" fontAlgn="t"/>
                      <a:r>
                        <a:rPr lang="en-US" sz="1000" b="0" i="0" u="none" strike="noStrike" dirty="0">
                          <a:solidFill>
                            <a:srgbClr val="000000"/>
                          </a:solidFill>
                          <a:effectLst/>
                          <a:latin typeface="+mn-lt"/>
                        </a:rPr>
                        <a:t>I was harassed for a sustained period</a:t>
                      </a:r>
                    </a:p>
                  </a:txBody>
                  <a:tcPr marL="182880" marR="7620" marT="7620" marB="0" anchor="ctr"/>
                </a:tc>
                <a:tc>
                  <a:txBody>
                    <a:bodyPr/>
                    <a:lstStyle/>
                    <a:p>
                      <a:pPr algn="ctr" fontAlgn="t"/>
                      <a:r>
                        <a:rPr lang="en-US" sz="1000" b="0" i="0" u="none" strike="noStrike" dirty="0">
                          <a:solidFill>
                            <a:srgbClr val="000000"/>
                          </a:solidFill>
                          <a:effectLst/>
                          <a:latin typeface="Segoe UI" panose="020B0502040204020203" pitchFamily="34" charset="0"/>
                          <a:cs typeface="Segoe UI" panose="020B0502040204020203" pitchFamily="34" charset="0"/>
                        </a:rPr>
                        <a:t>11%</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2%</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7%</a:t>
                      </a:r>
                    </a:p>
                  </a:txBody>
                  <a:tcPr marL="7620" marR="7620" marT="7620" marB="0" anchor="ctr">
                    <a:solidFill>
                      <a:srgbClr val="E7E7E7"/>
                    </a:solidFill>
                  </a:tcPr>
                </a:tc>
                <a:tc>
                  <a:txBody>
                    <a:bodyPr/>
                    <a:lstStyle/>
                    <a:p>
                      <a:pPr algn="ctr" rtl="0" fontAlgn="t"/>
                      <a:r>
                        <a:rPr lang="en-US" sz="1000" b="0" i="0" u="none" strike="noStrike" dirty="0">
                          <a:solidFill>
                            <a:srgbClr val="000000"/>
                          </a:solidFill>
                          <a:effectLst/>
                          <a:latin typeface="Segoe UI" panose="020B0502040204020203" pitchFamily="34" charset="0"/>
                        </a:rPr>
                        <a:t>6%</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12%</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9%</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15%</a:t>
                      </a:r>
                    </a:p>
                  </a:txBody>
                  <a:tcPr marL="7620" marR="7620" marT="7620" marB="0" anchor="ctr">
                    <a:solidFill>
                      <a:srgbClr val="E7E7E7"/>
                    </a:solidFill>
                  </a:tcPr>
                </a:tc>
                <a:tc>
                  <a:txBody>
                    <a:bodyPr/>
                    <a:lstStyle/>
                    <a:p>
                      <a:pPr algn="ctr" rtl="0" fontAlgn="t"/>
                      <a:r>
                        <a:rPr lang="en-US" sz="1000" b="0" i="0" u="none" strike="noStrike" dirty="0">
                          <a:solidFill>
                            <a:srgbClr val="000000"/>
                          </a:solidFill>
                          <a:effectLst/>
                          <a:latin typeface="Segoe UI" panose="020B0502040204020203" pitchFamily="34" charset="0"/>
                        </a:rPr>
                        <a:t>13%</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13%</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14%</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8%</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8%</a:t>
                      </a:r>
                    </a:p>
                  </a:txBody>
                  <a:tcPr marL="7620" marR="7620" marT="7620" marB="0" anchor="ctr"/>
                </a:tc>
                <a:extLst>
                  <a:ext uri="{0D108BD9-81ED-4DB2-BD59-A6C34878D82A}">
                    <a16:rowId xmlns:a16="http://schemas.microsoft.com/office/drawing/2014/main" val="202596825"/>
                  </a:ext>
                </a:extLst>
              </a:tr>
              <a:tr h="244113">
                <a:tc>
                  <a:txBody>
                    <a:bodyPr/>
                    <a:lstStyle/>
                    <a:p>
                      <a:pPr algn="l" fontAlgn="t"/>
                      <a:r>
                        <a:rPr lang="en-US" sz="1000" b="0" i="0" u="none" strike="noStrike" dirty="0">
                          <a:solidFill>
                            <a:srgbClr val="000000"/>
                          </a:solidFill>
                          <a:effectLst/>
                          <a:latin typeface="+mn-lt"/>
                        </a:rPr>
                        <a:t>I was threatened with manipulative and controlling behaviors</a:t>
                      </a:r>
                    </a:p>
                  </a:txBody>
                  <a:tcPr marL="182880" marR="7620" marT="7620" marB="0" anchor="ctr"/>
                </a:tc>
                <a:tc>
                  <a:txBody>
                    <a:bodyPr/>
                    <a:lstStyle/>
                    <a:p>
                      <a:pPr algn="ctr" fontAlgn="t"/>
                      <a:r>
                        <a:rPr lang="en-US" sz="1000" b="0" i="0" u="none" strike="noStrike" dirty="0">
                          <a:solidFill>
                            <a:srgbClr val="000000"/>
                          </a:solidFill>
                          <a:effectLst/>
                          <a:latin typeface="Segoe UI" panose="020B0502040204020203" pitchFamily="34" charset="0"/>
                          <a:cs typeface="Segoe UI" panose="020B0502040204020203" pitchFamily="34" charset="0"/>
                        </a:rPr>
                        <a:t>10%</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8%</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15%</a:t>
                      </a:r>
                    </a:p>
                  </a:txBody>
                  <a:tcPr marL="7620" marR="7620" marT="7620" marB="0" anchor="ctr">
                    <a:solidFill>
                      <a:srgbClr val="FFB900"/>
                    </a:solidFill>
                  </a:tcPr>
                </a:tc>
                <a:tc>
                  <a:txBody>
                    <a:bodyPr/>
                    <a:lstStyle/>
                    <a:p>
                      <a:pPr algn="ctr" rtl="0" fontAlgn="t"/>
                      <a:r>
                        <a:rPr lang="en-US" sz="1000" b="0" i="0" u="none" strike="noStrike" dirty="0">
                          <a:solidFill>
                            <a:srgbClr val="000000"/>
                          </a:solidFill>
                          <a:effectLst/>
                          <a:latin typeface="Segoe UI" panose="020B0502040204020203" pitchFamily="34" charset="0"/>
                        </a:rPr>
                        <a:t>12%</a:t>
                      </a:r>
                    </a:p>
                  </a:txBody>
                  <a:tcPr marL="7620" marR="7620" marT="7620" marB="0" anchor="ctr">
                    <a:solidFill>
                      <a:schemeClr val="tx1"/>
                    </a:solidFill>
                  </a:tcPr>
                </a:tc>
                <a:tc>
                  <a:txBody>
                    <a:bodyPr/>
                    <a:lstStyle/>
                    <a:p>
                      <a:pPr algn="ctr" rtl="0" fontAlgn="t"/>
                      <a:r>
                        <a:rPr lang="en-US" sz="1000" b="0" i="0" u="none" strike="noStrike" dirty="0">
                          <a:solidFill>
                            <a:srgbClr val="000000"/>
                          </a:solidFill>
                          <a:effectLst/>
                          <a:latin typeface="Segoe UI" panose="020B0502040204020203" pitchFamily="34" charset="0"/>
                        </a:rPr>
                        <a:t>8%</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11%</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12%</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11%</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8%</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8%</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12%</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6%</a:t>
                      </a:r>
                    </a:p>
                  </a:txBody>
                  <a:tcPr marL="7620" marR="7620" marT="7620" marB="0" anchor="ctr"/>
                </a:tc>
                <a:extLst>
                  <a:ext uri="{0D108BD9-81ED-4DB2-BD59-A6C34878D82A}">
                    <a16:rowId xmlns:a16="http://schemas.microsoft.com/office/drawing/2014/main" val="1570867589"/>
                  </a:ext>
                </a:extLst>
              </a:tr>
              <a:tr h="244113">
                <a:tc>
                  <a:txBody>
                    <a:bodyPr/>
                    <a:lstStyle/>
                    <a:p>
                      <a:pPr algn="l" fontAlgn="t"/>
                      <a:r>
                        <a:rPr lang="en-US" sz="1000" b="0" i="0" u="none" strike="noStrike" dirty="0">
                          <a:solidFill>
                            <a:srgbClr val="000000"/>
                          </a:solidFill>
                          <a:effectLst/>
                          <a:latin typeface="+mn-lt"/>
                        </a:rPr>
                        <a:t>"Gaslighting"</a:t>
                      </a:r>
                    </a:p>
                  </a:txBody>
                  <a:tcPr marL="182880" marR="7620" marT="7620" marB="0" anchor="ctr"/>
                </a:tc>
                <a:tc>
                  <a:txBody>
                    <a:bodyPr/>
                    <a:lstStyle/>
                    <a:p>
                      <a:pPr algn="ctr" fontAlgn="t"/>
                      <a:r>
                        <a:rPr lang="en-US" sz="1000" b="0" i="0" u="none" strike="noStrike" dirty="0">
                          <a:solidFill>
                            <a:srgbClr val="000000"/>
                          </a:solidFill>
                          <a:effectLst/>
                          <a:latin typeface="Segoe UI" panose="020B0502040204020203" pitchFamily="34" charset="0"/>
                          <a:cs typeface="Segoe UI" panose="020B0502040204020203" pitchFamily="34" charset="0"/>
                        </a:rPr>
                        <a:t>5%</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4%</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11%</a:t>
                      </a:r>
                    </a:p>
                  </a:txBody>
                  <a:tcPr marL="7620" marR="7620" marT="7620" marB="0" anchor="ctr">
                    <a:solidFill>
                      <a:srgbClr val="E7E7E7"/>
                    </a:solidFill>
                  </a:tcPr>
                </a:tc>
                <a:tc>
                  <a:txBody>
                    <a:bodyPr/>
                    <a:lstStyle/>
                    <a:p>
                      <a:pPr algn="ctr" rtl="0" fontAlgn="t"/>
                      <a:r>
                        <a:rPr lang="en-US" sz="1000" b="0" i="0" u="none" strike="noStrike" dirty="0">
                          <a:solidFill>
                            <a:srgbClr val="000000"/>
                          </a:solidFill>
                          <a:effectLst/>
                          <a:latin typeface="Segoe UI" panose="020B0502040204020203" pitchFamily="34" charset="0"/>
                        </a:rPr>
                        <a:t>3%</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25%</a:t>
                      </a:r>
                    </a:p>
                  </a:txBody>
                  <a:tcPr marL="7620" marR="7620" marT="7620" marB="0" anchor="ctr">
                    <a:solidFill>
                      <a:srgbClr val="FFB900"/>
                    </a:solidFill>
                  </a:tcPr>
                </a:tc>
                <a:tc>
                  <a:txBody>
                    <a:bodyPr/>
                    <a:lstStyle/>
                    <a:p>
                      <a:pPr algn="ctr" rtl="0" fontAlgn="t"/>
                      <a:r>
                        <a:rPr lang="en-US" sz="1000" b="0" i="0" u="none" strike="noStrike" dirty="0">
                          <a:solidFill>
                            <a:srgbClr val="000000"/>
                          </a:solidFill>
                          <a:effectLst/>
                          <a:latin typeface="Segoe UI" panose="020B0502040204020203" pitchFamily="34" charset="0"/>
                        </a:rPr>
                        <a:t>17%</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3%</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9%</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4%</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5%</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2%</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a:t>
                      </a:r>
                    </a:p>
                  </a:txBody>
                  <a:tcPr marL="7620" marR="7620" marT="7620" marB="0" anchor="ctr"/>
                </a:tc>
                <a:extLst>
                  <a:ext uri="{0D108BD9-81ED-4DB2-BD59-A6C34878D82A}">
                    <a16:rowId xmlns:a16="http://schemas.microsoft.com/office/drawing/2014/main" val="2667041981"/>
                  </a:ext>
                </a:extLst>
              </a:tr>
              <a:tr h="244113">
                <a:tc>
                  <a:txBody>
                    <a:bodyPr/>
                    <a:lstStyle/>
                    <a:p>
                      <a:pPr algn="l" fontAlgn="t"/>
                      <a:r>
                        <a:rPr lang="en-US" sz="1000" b="0" i="0" u="none" strike="noStrike" dirty="0">
                          <a:solidFill>
                            <a:srgbClr val="000000"/>
                          </a:solidFill>
                          <a:effectLst/>
                          <a:latin typeface="+mn-lt"/>
                        </a:rPr>
                        <a:t>Other types of bullying, harassment or abusive behavior</a:t>
                      </a:r>
                    </a:p>
                  </a:txBody>
                  <a:tcPr marL="182880" marR="7620" marT="7620" marB="0" anchor="ctr"/>
                </a:tc>
                <a:tc>
                  <a:txBody>
                    <a:bodyPr/>
                    <a:lstStyle/>
                    <a:p>
                      <a:pPr algn="ctr" fontAlgn="t"/>
                      <a:r>
                        <a:rPr lang="en-US" sz="1000" b="0" i="0" u="none" strike="noStrike" dirty="0">
                          <a:solidFill>
                            <a:srgbClr val="000000"/>
                          </a:solidFill>
                          <a:effectLst/>
                          <a:latin typeface="Segoe UI" panose="020B0502040204020203" pitchFamily="34" charset="0"/>
                          <a:cs typeface="Segoe UI" panose="020B0502040204020203" pitchFamily="34" charset="0"/>
                        </a:rPr>
                        <a:t>23%</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21%</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24%</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23%</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16%</a:t>
                      </a:r>
                    </a:p>
                  </a:txBody>
                  <a:tcPr marL="7620" marR="7620" marT="7620" marB="0" anchor="ctr">
                    <a:solidFill>
                      <a:schemeClr val="tx1"/>
                    </a:solidFill>
                  </a:tcPr>
                </a:tc>
                <a:tc>
                  <a:txBody>
                    <a:bodyPr/>
                    <a:lstStyle/>
                    <a:p>
                      <a:pPr algn="ctr" rtl="0" fontAlgn="t"/>
                      <a:r>
                        <a:rPr lang="en-US" sz="1000" b="0" i="0" u="none" strike="noStrike" dirty="0">
                          <a:solidFill>
                            <a:srgbClr val="000000"/>
                          </a:solidFill>
                          <a:effectLst/>
                          <a:latin typeface="Segoe UI" panose="020B0502040204020203" pitchFamily="34" charset="0"/>
                        </a:rPr>
                        <a:t>28%</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30%</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18%</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21%</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28%</a:t>
                      </a:r>
                    </a:p>
                  </a:txBody>
                  <a:tcPr marL="7620" marR="7620" marT="7620" marB="0" anchor="ctr"/>
                </a:tc>
                <a:tc>
                  <a:txBody>
                    <a:bodyPr/>
                    <a:lstStyle/>
                    <a:p>
                      <a:pPr algn="ctr" rtl="0" fontAlgn="t"/>
                      <a:r>
                        <a:rPr lang="en-US" sz="1000" b="0" i="0" u="none" strike="noStrike" dirty="0">
                          <a:solidFill>
                            <a:srgbClr val="000000"/>
                          </a:solidFill>
                          <a:effectLst/>
                          <a:latin typeface="Segoe UI" panose="020B0502040204020203" pitchFamily="34" charset="0"/>
                        </a:rPr>
                        <a:t>30%</a:t>
                      </a:r>
                    </a:p>
                  </a:txBody>
                  <a:tcPr marL="7620" marR="7620" marT="7620" marB="0" anchor="ctr">
                    <a:solidFill>
                      <a:srgbClr val="FFB900"/>
                    </a:solidFill>
                  </a:tcPr>
                </a:tc>
                <a:tc>
                  <a:txBody>
                    <a:bodyPr/>
                    <a:lstStyle/>
                    <a:p>
                      <a:pPr algn="ctr" rtl="0" fontAlgn="t"/>
                      <a:r>
                        <a:rPr lang="en-US" sz="1000" b="0" i="0" u="none" strike="noStrike" dirty="0">
                          <a:solidFill>
                            <a:srgbClr val="000000"/>
                          </a:solidFill>
                          <a:effectLst/>
                          <a:latin typeface="Segoe UI" panose="020B0502040204020203" pitchFamily="34" charset="0"/>
                        </a:rPr>
                        <a:t>18%</a:t>
                      </a:r>
                    </a:p>
                  </a:txBody>
                  <a:tcPr marL="7620" marR="7620" marT="7620" marB="0" anchor="ctr"/>
                </a:tc>
                <a:extLst>
                  <a:ext uri="{0D108BD9-81ED-4DB2-BD59-A6C34878D82A}">
                    <a16:rowId xmlns:a16="http://schemas.microsoft.com/office/drawing/2014/main" val="4215034791"/>
                  </a:ext>
                </a:extLst>
              </a:tr>
            </a:tbl>
          </a:graphicData>
        </a:graphic>
      </p:graphicFrame>
      <p:grpSp>
        <p:nvGrpSpPr>
          <p:cNvPr id="33" name="Group 32" descr="South Africa 52%">
            <a:extLst>
              <a:ext uri="{FF2B5EF4-FFF2-40B4-BE49-F238E27FC236}">
                <a16:creationId xmlns:a16="http://schemas.microsoft.com/office/drawing/2014/main" id="{50AD7659-F32F-4C1A-8F91-151F6ED98753}"/>
              </a:ext>
            </a:extLst>
          </p:cNvPr>
          <p:cNvGrpSpPr/>
          <p:nvPr/>
        </p:nvGrpSpPr>
        <p:grpSpPr>
          <a:xfrm>
            <a:off x="8368261" y="2928060"/>
            <a:ext cx="1984344" cy="461665"/>
            <a:chOff x="8368261" y="2928060"/>
            <a:chExt cx="1984344" cy="461665"/>
          </a:xfrm>
        </p:grpSpPr>
        <p:sp>
          <p:nvSpPr>
            <p:cNvPr id="103" name="Oval 102">
              <a:extLst>
                <a:ext uri="{FF2B5EF4-FFF2-40B4-BE49-F238E27FC236}">
                  <a16:creationId xmlns:a16="http://schemas.microsoft.com/office/drawing/2014/main" id="{EDB5AE07-E3B5-4633-92A7-A477075C695C}"/>
                </a:ext>
              </a:extLst>
            </p:cNvPr>
            <p:cNvSpPr>
              <a:spLocks noChangeAspect="1"/>
            </p:cNvSpPr>
            <p:nvPr/>
          </p:nvSpPr>
          <p:spPr bwMode="auto">
            <a:xfrm>
              <a:off x="8368261" y="3071917"/>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04" name="TextBox 103">
              <a:extLst>
                <a:ext uri="{FF2B5EF4-FFF2-40B4-BE49-F238E27FC236}">
                  <a16:creationId xmlns:a16="http://schemas.microsoft.com/office/drawing/2014/main" id="{0C43EE37-E4F8-4501-B786-560BCAFFA811}"/>
                </a:ext>
              </a:extLst>
            </p:cNvPr>
            <p:cNvSpPr txBox="1"/>
            <p:nvPr/>
          </p:nvSpPr>
          <p:spPr>
            <a:xfrm>
              <a:off x="8443813" y="2928060"/>
              <a:ext cx="1908792"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3. South Africa – 52%</a:t>
              </a:r>
            </a:p>
          </p:txBody>
        </p:sp>
      </p:grpSp>
      <p:grpSp>
        <p:nvGrpSpPr>
          <p:cNvPr id="26" name="Group 25" descr="Peru 43%">
            <a:extLst>
              <a:ext uri="{FF2B5EF4-FFF2-40B4-BE49-F238E27FC236}">
                <a16:creationId xmlns:a16="http://schemas.microsoft.com/office/drawing/2014/main" id="{78DA7E70-DF9A-4462-86F4-9EF280925A3C}"/>
              </a:ext>
            </a:extLst>
          </p:cNvPr>
          <p:cNvGrpSpPr/>
          <p:nvPr/>
        </p:nvGrpSpPr>
        <p:grpSpPr>
          <a:xfrm>
            <a:off x="4656024" y="2763816"/>
            <a:ext cx="1447022" cy="461665"/>
            <a:chOff x="4656024" y="2763816"/>
            <a:chExt cx="1447022" cy="461665"/>
          </a:xfrm>
        </p:grpSpPr>
        <p:sp>
          <p:nvSpPr>
            <p:cNvPr id="85" name="Oval 84">
              <a:extLst>
                <a:ext uri="{FF2B5EF4-FFF2-40B4-BE49-F238E27FC236}">
                  <a16:creationId xmlns:a16="http://schemas.microsoft.com/office/drawing/2014/main" id="{ABAD94B1-C05F-4590-9DA7-2B7DD174FFB3}"/>
                </a:ext>
              </a:extLst>
            </p:cNvPr>
            <p:cNvSpPr>
              <a:spLocks noChangeAspect="1"/>
            </p:cNvSpPr>
            <p:nvPr/>
          </p:nvSpPr>
          <p:spPr bwMode="auto">
            <a:xfrm>
              <a:off x="5920166" y="2883578"/>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86" name="TextBox 85">
              <a:extLst>
                <a:ext uri="{FF2B5EF4-FFF2-40B4-BE49-F238E27FC236}">
                  <a16:creationId xmlns:a16="http://schemas.microsoft.com/office/drawing/2014/main" id="{3704EF4A-4D56-46DC-9408-B0FCE3012E13}"/>
                </a:ext>
              </a:extLst>
            </p:cNvPr>
            <p:cNvSpPr txBox="1"/>
            <p:nvPr/>
          </p:nvSpPr>
          <p:spPr>
            <a:xfrm>
              <a:off x="4656024" y="2763816"/>
              <a:ext cx="1388030" cy="461665"/>
            </a:xfrm>
            <a:prstGeom prst="rect">
              <a:avLst/>
            </a:prstGeom>
            <a:noFill/>
          </p:spPr>
          <p:txBody>
            <a:bodyPr wrap="square" lIns="182880" tIns="146304" rIns="182880" bIns="146304" rtlCol="0">
              <a:spAutoFit/>
            </a:bodyPr>
            <a:lstStyle/>
            <a:p>
              <a:pPr>
                <a:lnSpc>
                  <a:spcPct val="90000"/>
                </a:lnSpc>
              </a:pPr>
              <a:r>
                <a:rPr lang="en-US" sz="1200" b="1" dirty="0">
                  <a:solidFill>
                    <a:schemeClr val="bg1"/>
                  </a:solidFill>
                </a:rPr>
                <a:t>8. Peru – 43%</a:t>
              </a:r>
            </a:p>
          </p:txBody>
        </p:sp>
      </p:grpSp>
      <p:grpSp>
        <p:nvGrpSpPr>
          <p:cNvPr id="35" name="Group 34" descr="Ireland 45%">
            <a:extLst>
              <a:ext uri="{FF2B5EF4-FFF2-40B4-BE49-F238E27FC236}">
                <a16:creationId xmlns:a16="http://schemas.microsoft.com/office/drawing/2014/main" id="{C6B7785C-E239-421A-AC05-5C13F93B4E59}"/>
              </a:ext>
            </a:extLst>
          </p:cNvPr>
          <p:cNvGrpSpPr/>
          <p:nvPr/>
        </p:nvGrpSpPr>
        <p:grpSpPr>
          <a:xfrm>
            <a:off x="7521248" y="975720"/>
            <a:ext cx="1575047" cy="461665"/>
            <a:chOff x="7521248" y="975720"/>
            <a:chExt cx="1575047" cy="461665"/>
          </a:xfrm>
        </p:grpSpPr>
        <p:sp>
          <p:nvSpPr>
            <p:cNvPr id="88" name="Oval 87">
              <a:extLst>
                <a:ext uri="{FF2B5EF4-FFF2-40B4-BE49-F238E27FC236}">
                  <a16:creationId xmlns:a16="http://schemas.microsoft.com/office/drawing/2014/main" id="{3B4DD9D4-9C30-4027-9494-BF432FCDD418}"/>
                </a:ext>
              </a:extLst>
            </p:cNvPr>
            <p:cNvSpPr>
              <a:spLocks noChangeAspect="1"/>
            </p:cNvSpPr>
            <p:nvPr/>
          </p:nvSpPr>
          <p:spPr bwMode="auto">
            <a:xfrm>
              <a:off x="7521248" y="1109092"/>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89" name="TextBox 88">
              <a:extLst>
                <a:ext uri="{FF2B5EF4-FFF2-40B4-BE49-F238E27FC236}">
                  <a16:creationId xmlns:a16="http://schemas.microsoft.com/office/drawing/2014/main" id="{87FBB36E-7C2A-4C44-8C4F-0C05F18896C5}"/>
                </a:ext>
              </a:extLst>
            </p:cNvPr>
            <p:cNvSpPr txBox="1"/>
            <p:nvPr/>
          </p:nvSpPr>
          <p:spPr>
            <a:xfrm>
              <a:off x="7579790" y="975720"/>
              <a:ext cx="1516505"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6. Ireland – 45%</a:t>
              </a:r>
            </a:p>
          </p:txBody>
        </p:sp>
      </p:grpSp>
      <p:grpSp>
        <p:nvGrpSpPr>
          <p:cNvPr id="29" name="Group 28" descr="Brazil 42%">
            <a:extLst>
              <a:ext uri="{FF2B5EF4-FFF2-40B4-BE49-F238E27FC236}">
                <a16:creationId xmlns:a16="http://schemas.microsoft.com/office/drawing/2014/main" id="{989655D3-2E80-4529-8697-E9A6451C0A8F}"/>
              </a:ext>
            </a:extLst>
          </p:cNvPr>
          <p:cNvGrpSpPr/>
          <p:nvPr/>
        </p:nvGrpSpPr>
        <p:grpSpPr>
          <a:xfrm>
            <a:off x="6555294" y="2763055"/>
            <a:ext cx="1479904" cy="461665"/>
            <a:chOff x="6555294" y="2763055"/>
            <a:chExt cx="1479904" cy="461665"/>
          </a:xfrm>
        </p:grpSpPr>
        <p:sp>
          <p:nvSpPr>
            <p:cNvPr id="97" name="Oval 96">
              <a:extLst>
                <a:ext uri="{FF2B5EF4-FFF2-40B4-BE49-F238E27FC236}">
                  <a16:creationId xmlns:a16="http://schemas.microsoft.com/office/drawing/2014/main" id="{C4046BB2-575F-4394-9D22-2756BA88957C}"/>
                </a:ext>
              </a:extLst>
            </p:cNvPr>
            <p:cNvSpPr>
              <a:spLocks noChangeAspect="1"/>
            </p:cNvSpPr>
            <p:nvPr/>
          </p:nvSpPr>
          <p:spPr bwMode="auto">
            <a:xfrm>
              <a:off x="6555294" y="2899335"/>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98" name="TextBox 97">
              <a:extLst>
                <a:ext uri="{FF2B5EF4-FFF2-40B4-BE49-F238E27FC236}">
                  <a16:creationId xmlns:a16="http://schemas.microsoft.com/office/drawing/2014/main" id="{F2A768EA-B316-4614-A2D2-F9238B7F9EA4}"/>
                </a:ext>
              </a:extLst>
            </p:cNvPr>
            <p:cNvSpPr txBox="1"/>
            <p:nvPr/>
          </p:nvSpPr>
          <p:spPr>
            <a:xfrm>
              <a:off x="6620708" y="2763055"/>
              <a:ext cx="1414490"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9. Brazil – 42%</a:t>
              </a:r>
            </a:p>
          </p:txBody>
        </p:sp>
      </p:grpSp>
      <p:grpSp>
        <p:nvGrpSpPr>
          <p:cNvPr id="31" name="Group 30" descr="Turkey 55%">
            <a:extLst>
              <a:ext uri="{FF2B5EF4-FFF2-40B4-BE49-F238E27FC236}">
                <a16:creationId xmlns:a16="http://schemas.microsoft.com/office/drawing/2014/main" id="{374F7935-765A-44E9-8048-BD18B193685B}"/>
              </a:ext>
            </a:extLst>
          </p:cNvPr>
          <p:cNvGrpSpPr/>
          <p:nvPr/>
        </p:nvGrpSpPr>
        <p:grpSpPr>
          <a:xfrm>
            <a:off x="8590249" y="1456928"/>
            <a:ext cx="1582764" cy="461665"/>
            <a:chOff x="8590249" y="1456928"/>
            <a:chExt cx="1582764" cy="461665"/>
          </a:xfrm>
        </p:grpSpPr>
        <p:sp>
          <p:nvSpPr>
            <p:cNvPr id="100" name="Oval 99">
              <a:extLst>
                <a:ext uri="{FF2B5EF4-FFF2-40B4-BE49-F238E27FC236}">
                  <a16:creationId xmlns:a16="http://schemas.microsoft.com/office/drawing/2014/main" id="{BC92FA75-50CE-4BEF-8636-1C0B0F16096E}"/>
                </a:ext>
              </a:extLst>
            </p:cNvPr>
            <p:cNvSpPr>
              <a:spLocks noChangeAspect="1"/>
            </p:cNvSpPr>
            <p:nvPr/>
          </p:nvSpPr>
          <p:spPr bwMode="auto">
            <a:xfrm>
              <a:off x="8590249" y="1590939"/>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01" name="TextBox 100">
              <a:extLst>
                <a:ext uri="{FF2B5EF4-FFF2-40B4-BE49-F238E27FC236}">
                  <a16:creationId xmlns:a16="http://schemas.microsoft.com/office/drawing/2014/main" id="{B6BFD437-332B-4408-8970-6796D40764D3}"/>
                </a:ext>
              </a:extLst>
            </p:cNvPr>
            <p:cNvSpPr txBox="1"/>
            <p:nvPr/>
          </p:nvSpPr>
          <p:spPr>
            <a:xfrm>
              <a:off x="8678308" y="1456928"/>
              <a:ext cx="1494705"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2. Turkey – 55%</a:t>
              </a:r>
            </a:p>
          </p:txBody>
        </p:sp>
      </p:grpSp>
      <p:sp>
        <p:nvSpPr>
          <p:cNvPr id="106" name="Oval 105">
            <a:extLst>
              <a:ext uri="{FF2B5EF4-FFF2-40B4-BE49-F238E27FC236}">
                <a16:creationId xmlns:a16="http://schemas.microsoft.com/office/drawing/2014/main" id="{90006751-FB82-4EC2-A798-C1D1E512FEB3}"/>
              </a:ext>
              <a:ext uri="{C183D7F6-B498-43B3-948B-1728B52AA6E4}">
                <adec:decorative xmlns:adec="http://schemas.microsoft.com/office/drawing/2017/decorative" val="1"/>
              </a:ext>
            </a:extLst>
          </p:cNvPr>
          <p:cNvSpPr>
            <a:spLocks noChangeAspect="1"/>
          </p:cNvSpPr>
          <p:nvPr/>
        </p:nvSpPr>
        <p:spPr bwMode="auto">
          <a:xfrm>
            <a:off x="6310969" y="3461657"/>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07" name="TextBox 106">
            <a:extLst>
              <a:ext uri="{FF2B5EF4-FFF2-40B4-BE49-F238E27FC236}">
                <a16:creationId xmlns:a16="http://schemas.microsoft.com/office/drawing/2014/main" id="{C6735845-503E-4D6C-B0B9-1D0891A525F1}"/>
              </a:ext>
            </a:extLst>
          </p:cNvPr>
          <p:cNvSpPr txBox="1"/>
          <p:nvPr/>
        </p:nvSpPr>
        <p:spPr>
          <a:xfrm>
            <a:off x="6359610" y="3319283"/>
            <a:ext cx="1817870"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11. Argentina – 39%</a:t>
            </a:r>
          </a:p>
        </p:txBody>
      </p:sp>
      <p:grpSp>
        <p:nvGrpSpPr>
          <p:cNvPr id="30" name="Group 29" descr="Vietnam 44% ">
            <a:extLst>
              <a:ext uri="{FF2B5EF4-FFF2-40B4-BE49-F238E27FC236}">
                <a16:creationId xmlns:a16="http://schemas.microsoft.com/office/drawing/2014/main" id="{8C573221-8F6B-464C-9F01-2F9008E958E6}"/>
              </a:ext>
            </a:extLst>
          </p:cNvPr>
          <p:cNvGrpSpPr/>
          <p:nvPr/>
        </p:nvGrpSpPr>
        <p:grpSpPr>
          <a:xfrm>
            <a:off x="10403396" y="2084371"/>
            <a:ext cx="1676927" cy="461665"/>
            <a:chOff x="10403396" y="2084371"/>
            <a:chExt cx="1676927" cy="461665"/>
          </a:xfrm>
        </p:grpSpPr>
        <p:sp>
          <p:nvSpPr>
            <p:cNvPr id="109" name="Oval 108">
              <a:extLst>
                <a:ext uri="{FF2B5EF4-FFF2-40B4-BE49-F238E27FC236}">
                  <a16:creationId xmlns:a16="http://schemas.microsoft.com/office/drawing/2014/main" id="{B6B633D0-FB7D-49D7-B25C-30BD54A3E3C3}"/>
                </a:ext>
              </a:extLst>
            </p:cNvPr>
            <p:cNvSpPr>
              <a:spLocks noChangeAspect="1"/>
            </p:cNvSpPr>
            <p:nvPr/>
          </p:nvSpPr>
          <p:spPr bwMode="auto">
            <a:xfrm>
              <a:off x="10403396" y="2226473"/>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10" name="TextBox 109">
              <a:extLst>
                <a:ext uri="{FF2B5EF4-FFF2-40B4-BE49-F238E27FC236}">
                  <a16:creationId xmlns:a16="http://schemas.microsoft.com/office/drawing/2014/main" id="{C5D5DE3A-804E-47DA-AB1F-7543DD0783A0}"/>
                </a:ext>
              </a:extLst>
            </p:cNvPr>
            <p:cNvSpPr txBox="1"/>
            <p:nvPr/>
          </p:nvSpPr>
          <p:spPr>
            <a:xfrm>
              <a:off x="10478281" y="2084371"/>
              <a:ext cx="1602042"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7. Vietnam - 44%</a:t>
              </a:r>
            </a:p>
          </p:txBody>
        </p:sp>
      </p:grpSp>
      <p:grpSp>
        <p:nvGrpSpPr>
          <p:cNvPr id="32" name="Group 31" descr="Hungary 47%">
            <a:extLst>
              <a:ext uri="{FF2B5EF4-FFF2-40B4-BE49-F238E27FC236}">
                <a16:creationId xmlns:a16="http://schemas.microsoft.com/office/drawing/2014/main" id="{4FBEA4B6-4B19-4BED-8D56-400CB394DC0E}"/>
              </a:ext>
            </a:extLst>
          </p:cNvPr>
          <p:cNvGrpSpPr/>
          <p:nvPr/>
        </p:nvGrpSpPr>
        <p:grpSpPr>
          <a:xfrm>
            <a:off x="8133425" y="1191416"/>
            <a:ext cx="1725823" cy="461665"/>
            <a:chOff x="8133425" y="1191416"/>
            <a:chExt cx="1725823" cy="461665"/>
          </a:xfrm>
        </p:grpSpPr>
        <p:sp>
          <p:nvSpPr>
            <p:cNvPr id="43" name="Oval 42">
              <a:extLst>
                <a:ext uri="{FF2B5EF4-FFF2-40B4-BE49-F238E27FC236}">
                  <a16:creationId xmlns:a16="http://schemas.microsoft.com/office/drawing/2014/main" id="{994D785C-8DC4-4294-B8FB-370CBF9A82FF}"/>
                </a:ext>
              </a:extLst>
            </p:cNvPr>
            <p:cNvSpPr>
              <a:spLocks noChangeAspect="1"/>
            </p:cNvSpPr>
            <p:nvPr/>
          </p:nvSpPr>
          <p:spPr bwMode="auto">
            <a:xfrm>
              <a:off x="8133425" y="1316617"/>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44" name="TextBox 43">
              <a:extLst>
                <a:ext uri="{FF2B5EF4-FFF2-40B4-BE49-F238E27FC236}">
                  <a16:creationId xmlns:a16="http://schemas.microsoft.com/office/drawing/2014/main" id="{1358F16A-1BFD-4DAF-B7DA-9A571FCB330E}"/>
                </a:ext>
              </a:extLst>
            </p:cNvPr>
            <p:cNvSpPr txBox="1"/>
            <p:nvPr/>
          </p:nvSpPr>
          <p:spPr>
            <a:xfrm>
              <a:off x="8215785" y="1191416"/>
              <a:ext cx="1643463"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4. Hungary – 47%</a:t>
              </a:r>
            </a:p>
          </p:txBody>
        </p:sp>
      </p:grpSp>
      <p:grpSp>
        <p:nvGrpSpPr>
          <p:cNvPr id="24" name="Group 23" descr="Malaysia 46%">
            <a:extLst>
              <a:ext uri="{FF2B5EF4-FFF2-40B4-BE49-F238E27FC236}">
                <a16:creationId xmlns:a16="http://schemas.microsoft.com/office/drawing/2014/main" id="{BEBCE0A9-417C-46BF-914B-4FF90D7B0BF6}"/>
              </a:ext>
            </a:extLst>
          </p:cNvPr>
          <p:cNvGrpSpPr/>
          <p:nvPr/>
        </p:nvGrpSpPr>
        <p:grpSpPr>
          <a:xfrm>
            <a:off x="10345046" y="2334753"/>
            <a:ext cx="1705781" cy="461665"/>
            <a:chOff x="10340360" y="2322672"/>
            <a:chExt cx="1705781" cy="461665"/>
          </a:xfrm>
        </p:grpSpPr>
        <p:sp>
          <p:nvSpPr>
            <p:cNvPr id="46" name="Oval 45">
              <a:extLst>
                <a:ext uri="{FF2B5EF4-FFF2-40B4-BE49-F238E27FC236}">
                  <a16:creationId xmlns:a16="http://schemas.microsoft.com/office/drawing/2014/main" id="{2CCCB580-DCCC-468C-833B-A51A7747D6E4}"/>
                </a:ext>
              </a:extLst>
            </p:cNvPr>
            <p:cNvSpPr>
              <a:spLocks noChangeAspect="1"/>
            </p:cNvSpPr>
            <p:nvPr/>
          </p:nvSpPr>
          <p:spPr bwMode="auto">
            <a:xfrm>
              <a:off x="10340360" y="2464774"/>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50" name="TextBox 49">
              <a:extLst>
                <a:ext uri="{FF2B5EF4-FFF2-40B4-BE49-F238E27FC236}">
                  <a16:creationId xmlns:a16="http://schemas.microsoft.com/office/drawing/2014/main" id="{B7091BF0-EF67-4837-88B2-7EF3ACF909F6}"/>
                </a:ext>
              </a:extLst>
            </p:cNvPr>
            <p:cNvSpPr txBox="1"/>
            <p:nvPr/>
          </p:nvSpPr>
          <p:spPr>
            <a:xfrm>
              <a:off x="10415245" y="2322672"/>
              <a:ext cx="1630896"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5. Malaysia - 46%</a:t>
              </a:r>
            </a:p>
          </p:txBody>
        </p:sp>
      </p:grpSp>
      <p:grpSp>
        <p:nvGrpSpPr>
          <p:cNvPr id="25" name="Group 24" descr="Canada 42%">
            <a:extLst>
              <a:ext uri="{FF2B5EF4-FFF2-40B4-BE49-F238E27FC236}">
                <a16:creationId xmlns:a16="http://schemas.microsoft.com/office/drawing/2014/main" id="{055F1830-7811-4655-93B1-1A3B27800F99}"/>
              </a:ext>
            </a:extLst>
          </p:cNvPr>
          <p:cNvGrpSpPr/>
          <p:nvPr/>
        </p:nvGrpSpPr>
        <p:grpSpPr>
          <a:xfrm>
            <a:off x="5407928" y="1126018"/>
            <a:ext cx="1717882" cy="461665"/>
            <a:chOff x="5407928" y="1126018"/>
            <a:chExt cx="1717882" cy="461665"/>
          </a:xfrm>
        </p:grpSpPr>
        <p:sp>
          <p:nvSpPr>
            <p:cNvPr id="52" name="Oval 51">
              <a:extLst>
                <a:ext uri="{FF2B5EF4-FFF2-40B4-BE49-F238E27FC236}">
                  <a16:creationId xmlns:a16="http://schemas.microsoft.com/office/drawing/2014/main" id="{4FE5886A-BC04-4AD3-BADF-609C3683CA46}"/>
                </a:ext>
              </a:extLst>
            </p:cNvPr>
            <p:cNvSpPr>
              <a:spLocks noChangeAspect="1"/>
            </p:cNvSpPr>
            <p:nvPr/>
          </p:nvSpPr>
          <p:spPr bwMode="auto">
            <a:xfrm>
              <a:off x="5407928" y="1260043"/>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53" name="TextBox 52">
              <a:extLst>
                <a:ext uri="{FF2B5EF4-FFF2-40B4-BE49-F238E27FC236}">
                  <a16:creationId xmlns:a16="http://schemas.microsoft.com/office/drawing/2014/main" id="{7D9908B0-82F8-4FBE-B0E2-8C595D12535D}"/>
                </a:ext>
              </a:extLst>
            </p:cNvPr>
            <p:cNvSpPr txBox="1"/>
            <p:nvPr/>
          </p:nvSpPr>
          <p:spPr>
            <a:xfrm>
              <a:off x="5493312" y="1126018"/>
              <a:ext cx="1632498"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10. Canada – 42%</a:t>
              </a:r>
            </a:p>
          </p:txBody>
        </p:sp>
      </p:grpSp>
      <p:grpSp>
        <p:nvGrpSpPr>
          <p:cNvPr id="34" name="Group 33" descr="Russia 58%">
            <a:extLst>
              <a:ext uri="{FF2B5EF4-FFF2-40B4-BE49-F238E27FC236}">
                <a16:creationId xmlns:a16="http://schemas.microsoft.com/office/drawing/2014/main" id="{51321ED6-0B7E-40DD-B27C-246C073B0555}"/>
              </a:ext>
            </a:extLst>
          </p:cNvPr>
          <p:cNvGrpSpPr/>
          <p:nvPr/>
        </p:nvGrpSpPr>
        <p:grpSpPr>
          <a:xfrm>
            <a:off x="9186005" y="873397"/>
            <a:ext cx="1534181" cy="461665"/>
            <a:chOff x="9186005" y="873397"/>
            <a:chExt cx="1534181" cy="461665"/>
          </a:xfrm>
        </p:grpSpPr>
        <p:sp>
          <p:nvSpPr>
            <p:cNvPr id="55" name="Oval 54">
              <a:extLst>
                <a:ext uri="{FF2B5EF4-FFF2-40B4-BE49-F238E27FC236}">
                  <a16:creationId xmlns:a16="http://schemas.microsoft.com/office/drawing/2014/main" id="{93FE56EC-A716-4587-B8DD-ADF27555B067}"/>
                </a:ext>
              </a:extLst>
            </p:cNvPr>
            <p:cNvSpPr>
              <a:spLocks noChangeAspect="1"/>
            </p:cNvSpPr>
            <p:nvPr/>
          </p:nvSpPr>
          <p:spPr bwMode="auto">
            <a:xfrm>
              <a:off x="9186005" y="1007408"/>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57" name="TextBox 56">
              <a:extLst>
                <a:ext uri="{FF2B5EF4-FFF2-40B4-BE49-F238E27FC236}">
                  <a16:creationId xmlns:a16="http://schemas.microsoft.com/office/drawing/2014/main" id="{72A865F1-BEDF-4C74-BE46-0EB22B73DA44}"/>
                </a:ext>
              </a:extLst>
            </p:cNvPr>
            <p:cNvSpPr txBox="1"/>
            <p:nvPr/>
          </p:nvSpPr>
          <p:spPr>
            <a:xfrm>
              <a:off x="9254400" y="873397"/>
              <a:ext cx="1465786"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1. Russia – 58%</a:t>
              </a:r>
            </a:p>
          </p:txBody>
        </p:sp>
      </p:grpSp>
      <p:grpSp>
        <p:nvGrpSpPr>
          <p:cNvPr id="64" name="Group 63" descr="Global average 40%">
            <a:extLst>
              <a:ext uri="{FF2B5EF4-FFF2-40B4-BE49-F238E27FC236}">
                <a16:creationId xmlns:a16="http://schemas.microsoft.com/office/drawing/2014/main" id="{8B308D25-C10B-41C0-9518-4AA295225D82}"/>
              </a:ext>
            </a:extLst>
          </p:cNvPr>
          <p:cNvGrpSpPr/>
          <p:nvPr/>
        </p:nvGrpSpPr>
        <p:grpSpPr>
          <a:xfrm>
            <a:off x="6358302" y="449772"/>
            <a:ext cx="2995104" cy="572464"/>
            <a:chOff x="6289421" y="125986"/>
            <a:chExt cx="2995104" cy="572464"/>
          </a:xfrm>
        </p:grpSpPr>
        <p:sp>
          <p:nvSpPr>
            <p:cNvPr id="65" name="TextBox 64">
              <a:extLst>
                <a:ext uri="{FF2B5EF4-FFF2-40B4-BE49-F238E27FC236}">
                  <a16:creationId xmlns:a16="http://schemas.microsoft.com/office/drawing/2014/main" id="{963449FD-94BE-4941-AA23-5FC98689C3E6}"/>
                </a:ext>
              </a:extLst>
            </p:cNvPr>
            <p:cNvSpPr txBox="1"/>
            <p:nvPr/>
          </p:nvSpPr>
          <p:spPr>
            <a:xfrm>
              <a:off x="6436629" y="125986"/>
              <a:ext cx="2847896" cy="572464"/>
            </a:xfrm>
            <a:prstGeom prst="rect">
              <a:avLst/>
            </a:prstGeom>
            <a:noFill/>
          </p:spPr>
          <p:txBody>
            <a:bodyPr wrap="none" lIns="182880" tIns="146304" rIns="182880" bIns="146304" rtlCol="0">
              <a:spAutoFit/>
            </a:bodyPr>
            <a:lstStyle/>
            <a:p>
              <a:pPr>
                <a:lnSpc>
                  <a:spcPct val="90000"/>
                </a:lnSpc>
              </a:pPr>
              <a:r>
                <a:rPr lang="en-US" sz="2000" b="1" i="1" dirty="0">
                  <a:solidFill>
                    <a:schemeClr val="bg1"/>
                  </a:solidFill>
                </a:rPr>
                <a:t>Global average: 40%</a:t>
              </a:r>
            </a:p>
          </p:txBody>
        </p:sp>
        <p:pic>
          <p:nvPicPr>
            <p:cNvPr id="69" name="Picture 2">
              <a:extLst>
                <a:ext uri="{FF2B5EF4-FFF2-40B4-BE49-F238E27FC236}">
                  <a16:creationId xmlns:a16="http://schemas.microsoft.com/office/drawing/2014/main" id="{89FE4AB0-9E06-4920-AD06-99C5EB3B89B4}"/>
                </a:ext>
                <a:ext uri="{C183D7F6-B498-43B3-948B-1728B52AA6E4}">
                  <adec:decorative xmlns:adec="http://schemas.microsoft.com/office/drawing/2017/decorative" val="1"/>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9421" y="249339"/>
              <a:ext cx="274320"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a:extLst>
              <a:ext uri="{FF2B5EF4-FFF2-40B4-BE49-F238E27FC236}">
                <a16:creationId xmlns:a16="http://schemas.microsoft.com/office/drawing/2014/main" id="{860A2B0A-9D5E-42C5-AC4D-B60C73209681}"/>
              </a:ext>
              <a:ext uri="{C183D7F6-B498-43B3-948B-1728B52AA6E4}">
                <adec:decorative xmlns:adec="http://schemas.microsoft.com/office/drawing/2017/decorative" val="1"/>
              </a:ext>
            </a:extLst>
          </p:cNvPr>
          <p:cNvGrpSpPr/>
          <p:nvPr/>
        </p:nvGrpSpPr>
        <p:grpSpPr>
          <a:xfrm>
            <a:off x="8549547" y="3472495"/>
            <a:ext cx="2933016" cy="461665"/>
            <a:chOff x="8710269" y="859841"/>
            <a:chExt cx="2963195" cy="461665"/>
          </a:xfrm>
        </p:grpSpPr>
        <p:sp>
          <p:nvSpPr>
            <p:cNvPr id="63" name="TextBox 62">
              <a:extLst>
                <a:ext uri="{FF2B5EF4-FFF2-40B4-BE49-F238E27FC236}">
                  <a16:creationId xmlns:a16="http://schemas.microsoft.com/office/drawing/2014/main" id="{D24B634C-72B4-48D2-A339-5E740F7D62E1}"/>
                </a:ext>
              </a:extLst>
            </p:cNvPr>
            <p:cNvSpPr txBox="1"/>
            <p:nvPr/>
          </p:nvSpPr>
          <p:spPr>
            <a:xfrm>
              <a:off x="8949318" y="859841"/>
              <a:ext cx="2724146" cy="461665"/>
            </a:xfrm>
            <a:prstGeom prst="rect">
              <a:avLst/>
            </a:prstGeom>
            <a:noFill/>
          </p:spPr>
          <p:txBody>
            <a:bodyPr wrap="square" lIns="182880" tIns="146304" rIns="182880" bIns="146304" rtlCol="0">
              <a:spAutoFit/>
            </a:bodyPr>
            <a:lstStyle/>
            <a:p>
              <a:pPr>
                <a:lnSpc>
                  <a:spcPct val="90000"/>
                </a:lnSpc>
              </a:pPr>
              <a:r>
                <a:rPr lang="en-US" sz="1200" dirty="0">
                  <a:solidFill>
                    <a:schemeClr val="bg1"/>
                  </a:solidFill>
                </a:rPr>
                <a:t>Significantly above the global avg. </a:t>
              </a:r>
            </a:p>
          </p:txBody>
        </p:sp>
        <p:sp>
          <p:nvSpPr>
            <p:cNvPr id="70" name="Rectangle 69">
              <a:extLst>
                <a:ext uri="{FF2B5EF4-FFF2-40B4-BE49-F238E27FC236}">
                  <a16:creationId xmlns:a16="http://schemas.microsoft.com/office/drawing/2014/main" id="{878E0FEA-7A0E-404D-A658-F576D59640C0}"/>
                </a:ext>
              </a:extLst>
            </p:cNvPr>
            <p:cNvSpPr/>
            <p:nvPr/>
          </p:nvSpPr>
          <p:spPr bwMode="auto">
            <a:xfrm>
              <a:off x="8710269" y="966587"/>
              <a:ext cx="342900" cy="18428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2938370369"/>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A001-DC95-4C3A-9C1F-2B6EA707F6A0}"/>
              </a:ext>
            </a:extLst>
          </p:cNvPr>
          <p:cNvSpPr>
            <a:spLocks noGrp="1"/>
          </p:cNvSpPr>
          <p:nvPr>
            <p:ph type="title"/>
          </p:nvPr>
        </p:nvSpPr>
        <p:spPr/>
        <p:txBody>
          <a:bodyPr/>
          <a:lstStyle/>
          <a:p>
            <a:r>
              <a:rPr lang="en-US" dirty="0"/>
              <a:t>Unwanted sexual messages &amp; images were most problematic</a:t>
            </a:r>
            <a:endParaRPr lang="en-US" b="1" dirty="0"/>
          </a:p>
        </p:txBody>
      </p:sp>
      <p:sp>
        <p:nvSpPr>
          <p:cNvPr id="3" name="Slide Number Placeholder 2">
            <a:extLst>
              <a:ext uri="{FF2B5EF4-FFF2-40B4-BE49-F238E27FC236}">
                <a16:creationId xmlns:a16="http://schemas.microsoft.com/office/drawing/2014/main" id="{EB002302-1373-4B13-95D1-3F3A88A41A8B}"/>
              </a:ext>
            </a:extLst>
          </p:cNvPr>
          <p:cNvSpPr>
            <a:spLocks noGrp="1"/>
          </p:cNvSpPr>
          <p:nvPr>
            <p:ph type="sldNum" sz="quarter" idx="4"/>
          </p:nvPr>
        </p:nvSpPr>
        <p:spPr/>
        <p:txBody>
          <a:bodyPr/>
          <a:lstStyle/>
          <a:p>
            <a:fld id="{7EFC24D6-DB8F-6B44-BA5A-9BEC68C15CAA}" type="slidenum">
              <a:rPr lang="en-US" smtClean="0"/>
              <a:pPr/>
              <a:t>38</a:t>
            </a:fld>
            <a:endParaRPr lang="en-US" dirty="0"/>
          </a:p>
        </p:txBody>
      </p:sp>
      <p:sp>
        <p:nvSpPr>
          <p:cNvPr id="7" name="Rectangle 6">
            <a:extLst>
              <a:ext uri="{FF2B5EF4-FFF2-40B4-BE49-F238E27FC236}">
                <a16:creationId xmlns:a16="http://schemas.microsoft.com/office/drawing/2014/main" id="{BC30B5E3-04B8-4DC1-8ABF-ED91C26C5654}"/>
              </a:ext>
              <a:ext uri="{C183D7F6-B498-43B3-948B-1728B52AA6E4}">
                <adec:decorative xmlns:adec="http://schemas.microsoft.com/office/drawing/2017/decorative" val="1"/>
              </a:ext>
            </a:extLst>
          </p:cNvPr>
          <p:cNvSpPr>
            <a:spLocks noChangeAspect="1"/>
          </p:cNvSpPr>
          <p:nvPr/>
        </p:nvSpPr>
        <p:spPr bwMode="auto">
          <a:xfrm>
            <a:off x="516285" y="1313704"/>
            <a:ext cx="1828800" cy="1828800"/>
          </a:xfrm>
          <a:prstGeom prst="rect">
            <a:avLst/>
          </a:prstGeom>
          <a:blipFill>
            <a:blip r:embed="rId2"/>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8" name="Table 7">
            <a:extLst>
              <a:ext uri="{FF2B5EF4-FFF2-40B4-BE49-F238E27FC236}">
                <a16:creationId xmlns:a16="http://schemas.microsoft.com/office/drawing/2014/main" id="{7689A81B-E322-4E15-9CC1-0D00B2BB814D}"/>
              </a:ext>
            </a:extLst>
          </p:cNvPr>
          <p:cNvGraphicFramePr>
            <a:graphicFrameLocks noGrp="1"/>
          </p:cNvGraphicFramePr>
          <p:nvPr>
            <p:extLst>
              <p:ext uri="{D42A27DB-BD31-4B8C-83A1-F6EECF244321}">
                <p14:modId xmlns:p14="http://schemas.microsoft.com/office/powerpoint/2010/main" val="2290259343"/>
              </p:ext>
            </p:extLst>
          </p:nvPr>
        </p:nvGraphicFramePr>
        <p:xfrm>
          <a:off x="2645495" y="1313704"/>
          <a:ext cx="7409792" cy="4593387"/>
        </p:xfrm>
        <a:graphic>
          <a:graphicData uri="http://schemas.openxmlformats.org/drawingml/2006/table">
            <a:tbl>
              <a:tblPr firstRow="1" bandRow="1">
                <a:tableStyleId>{74C1A8A3-306A-4EB7-A6B1-4F7E0EB9C5D6}</a:tableStyleId>
              </a:tblPr>
              <a:tblGrid>
                <a:gridCol w="6659212">
                  <a:extLst>
                    <a:ext uri="{9D8B030D-6E8A-4147-A177-3AD203B41FA5}">
                      <a16:colId xmlns:a16="http://schemas.microsoft.com/office/drawing/2014/main" val="2424568670"/>
                    </a:ext>
                  </a:extLst>
                </a:gridCol>
                <a:gridCol w="750580">
                  <a:extLst>
                    <a:ext uri="{9D8B030D-6E8A-4147-A177-3AD203B41FA5}">
                      <a16:colId xmlns:a16="http://schemas.microsoft.com/office/drawing/2014/main" val="3815822789"/>
                    </a:ext>
                  </a:extLst>
                </a:gridCol>
              </a:tblGrid>
              <a:tr h="417627">
                <a:tc>
                  <a:txBody>
                    <a:bodyPr/>
                    <a:lstStyle/>
                    <a:p>
                      <a:r>
                        <a:rPr lang="en-US" dirty="0"/>
                        <a:t>Types of Sexual risks</a:t>
                      </a:r>
                    </a:p>
                  </a:txBody>
                  <a:tcPr anchor="ctr"/>
                </a:tc>
                <a:tc>
                  <a:txBody>
                    <a:bodyPr/>
                    <a:lstStyle/>
                    <a:p>
                      <a:pPr algn="ctr"/>
                      <a:r>
                        <a:rPr lang="en-US" dirty="0"/>
                        <a:t>%</a:t>
                      </a:r>
                      <a:endParaRPr lang="en-US" b="0" dirty="0"/>
                    </a:p>
                  </a:txBody>
                  <a:tcPr anchor="ctr"/>
                </a:tc>
                <a:extLst>
                  <a:ext uri="{0D108BD9-81ED-4DB2-BD59-A6C34878D82A}">
                    <a16:rowId xmlns:a16="http://schemas.microsoft.com/office/drawing/2014/main" val="2458701010"/>
                  </a:ext>
                </a:extLst>
              </a:tr>
              <a:tr h="365760">
                <a:tc>
                  <a:txBody>
                    <a:bodyPr/>
                    <a:lstStyle/>
                    <a:p>
                      <a:pPr algn="l" fontAlgn="t"/>
                      <a:r>
                        <a:rPr lang="en-US" sz="1600" b="0" i="0" u="none" strike="noStrike" dirty="0">
                          <a:solidFill>
                            <a:srgbClr val="000000"/>
                          </a:solidFill>
                          <a:effectLst/>
                          <a:latin typeface="+mn-lt"/>
                        </a:rPr>
                        <a:t>I received unwanted sexual messages or images</a:t>
                      </a:r>
                    </a:p>
                  </a:txBody>
                  <a:tcPr marL="7620" marR="7620" marT="7620" marB="0" anchor="ctr"/>
                </a:tc>
                <a:tc>
                  <a:txBody>
                    <a:bodyPr/>
                    <a:lstStyle/>
                    <a:p>
                      <a:pPr algn="ctr" fontAlgn="t"/>
                      <a:r>
                        <a:rPr lang="en-US" sz="1800" b="0" i="0" u="none" strike="noStrike" dirty="0">
                          <a:solidFill>
                            <a:srgbClr val="000000"/>
                          </a:solidFill>
                          <a:effectLst/>
                          <a:latin typeface="+mn-lt"/>
                        </a:rPr>
                        <a:t>67</a:t>
                      </a:r>
                    </a:p>
                  </a:txBody>
                  <a:tcPr marL="7620" marR="7620" marT="7620" marB="0" anchor="ctr"/>
                </a:tc>
                <a:extLst>
                  <a:ext uri="{0D108BD9-81ED-4DB2-BD59-A6C34878D82A}">
                    <a16:rowId xmlns:a16="http://schemas.microsoft.com/office/drawing/2014/main" val="1791208905"/>
                  </a:ext>
                </a:extLst>
              </a:tr>
              <a:tr h="365760">
                <a:tc>
                  <a:txBody>
                    <a:bodyPr/>
                    <a:lstStyle/>
                    <a:p>
                      <a:pPr algn="l" fontAlgn="t"/>
                      <a:r>
                        <a:rPr lang="en-US" sz="1600" b="0" i="0" u="none" strike="noStrike" dirty="0">
                          <a:solidFill>
                            <a:srgbClr val="000000"/>
                          </a:solidFill>
                          <a:effectLst/>
                          <a:latin typeface="+mn-lt"/>
                        </a:rPr>
                        <a:t>I received persistent unwelcomed demands to develop a romantic or sexual relationship</a:t>
                      </a:r>
                    </a:p>
                  </a:txBody>
                  <a:tcPr marL="7620" marR="7620" marT="7620" marB="0" anchor="ctr"/>
                </a:tc>
                <a:tc>
                  <a:txBody>
                    <a:bodyPr/>
                    <a:lstStyle/>
                    <a:p>
                      <a:pPr algn="ctr" fontAlgn="t"/>
                      <a:r>
                        <a:rPr lang="en-US" sz="1800" b="0" i="0" u="none" strike="noStrike" dirty="0">
                          <a:solidFill>
                            <a:srgbClr val="000000"/>
                          </a:solidFill>
                          <a:effectLst/>
                          <a:latin typeface="+mn-lt"/>
                        </a:rPr>
                        <a:t>36</a:t>
                      </a:r>
                    </a:p>
                  </a:txBody>
                  <a:tcPr marL="7620" marR="7620" marT="7620" marB="0" anchor="ctr"/>
                </a:tc>
                <a:extLst>
                  <a:ext uri="{0D108BD9-81ED-4DB2-BD59-A6C34878D82A}">
                    <a16:rowId xmlns:a16="http://schemas.microsoft.com/office/drawing/2014/main" val="2010965446"/>
                  </a:ext>
                </a:extLst>
              </a:tr>
              <a:tr h="365760">
                <a:tc>
                  <a:txBody>
                    <a:bodyPr/>
                    <a:lstStyle/>
                    <a:p>
                      <a:pPr algn="l" fontAlgn="t"/>
                      <a:r>
                        <a:rPr lang="en-US" sz="1600" b="0" i="0" u="none" strike="noStrike" dirty="0">
                          <a:solidFill>
                            <a:srgbClr val="000000"/>
                          </a:solidFill>
                          <a:effectLst/>
                          <a:latin typeface="+mn-lt"/>
                        </a:rPr>
                        <a:t>I received an unwelcomed request for a sexual favor</a:t>
                      </a:r>
                    </a:p>
                  </a:txBody>
                  <a:tcPr marL="7620" marR="7620" marT="7620" marB="0" anchor="ctr"/>
                </a:tc>
                <a:tc>
                  <a:txBody>
                    <a:bodyPr/>
                    <a:lstStyle/>
                    <a:p>
                      <a:pPr algn="ctr" fontAlgn="t"/>
                      <a:r>
                        <a:rPr lang="en-US" sz="1800" b="0" i="0" u="none" strike="noStrike" dirty="0">
                          <a:solidFill>
                            <a:srgbClr val="000000"/>
                          </a:solidFill>
                          <a:effectLst/>
                          <a:latin typeface="+mn-lt"/>
                        </a:rPr>
                        <a:t>33</a:t>
                      </a:r>
                    </a:p>
                  </a:txBody>
                  <a:tcPr marL="7620" marR="7620" marT="7620" marB="0" anchor="ctr"/>
                </a:tc>
                <a:extLst>
                  <a:ext uri="{0D108BD9-81ED-4DB2-BD59-A6C34878D82A}">
                    <a16:rowId xmlns:a16="http://schemas.microsoft.com/office/drawing/2014/main" val="2000124058"/>
                  </a:ext>
                </a:extLst>
              </a:tr>
              <a:tr h="365760">
                <a:tc>
                  <a:txBody>
                    <a:bodyPr/>
                    <a:lstStyle/>
                    <a:p>
                      <a:pPr algn="l" fontAlgn="t"/>
                      <a:r>
                        <a:rPr lang="en-US" sz="1600" b="0" i="0" u="none" strike="noStrike" dirty="0">
                          <a:solidFill>
                            <a:srgbClr val="000000"/>
                          </a:solidFill>
                          <a:effectLst/>
                          <a:latin typeface="+mn-lt"/>
                        </a:rPr>
                        <a:t>I received an unwelcomed request to send intimate images of myself or others</a:t>
                      </a:r>
                    </a:p>
                  </a:txBody>
                  <a:tcPr marL="7620" marR="7620" marT="7620" marB="0" anchor="ctr"/>
                </a:tc>
                <a:tc>
                  <a:txBody>
                    <a:bodyPr/>
                    <a:lstStyle/>
                    <a:p>
                      <a:pPr algn="ctr" fontAlgn="t"/>
                      <a:r>
                        <a:rPr lang="en-US" sz="1800" b="0" i="0" u="none" strike="noStrike" dirty="0">
                          <a:solidFill>
                            <a:srgbClr val="000000"/>
                          </a:solidFill>
                          <a:effectLst/>
                          <a:latin typeface="+mn-lt"/>
                        </a:rPr>
                        <a:t>32</a:t>
                      </a:r>
                    </a:p>
                  </a:txBody>
                  <a:tcPr marL="7620" marR="7620" marT="7620" marB="0" anchor="ctr"/>
                </a:tc>
                <a:extLst>
                  <a:ext uri="{0D108BD9-81ED-4DB2-BD59-A6C34878D82A}">
                    <a16:rowId xmlns:a16="http://schemas.microsoft.com/office/drawing/2014/main" val="3031535292"/>
                  </a:ext>
                </a:extLst>
              </a:tr>
              <a:tr h="365760">
                <a:tc>
                  <a:txBody>
                    <a:bodyPr/>
                    <a:lstStyle/>
                    <a:p>
                      <a:pPr algn="l" fontAlgn="t"/>
                      <a:r>
                        <a:rPr lang="en-US" sz="1600" b="0" i="0" u="none" strike="noStrike" dirty="0">
                          <a:solidFill>
                            <a:srgbClr val="000000"/>
                          </a:solidFill>
                          <a:effectLst/>
                          <a:latin typeface="+mn-lt"/>
                        </a:rPr>
                        <a:t>Stalking</a:t>
                      </a:r>
                    </a:p>
                  </a:txBody>
                  <a:tcPr marL="7620" marR="7620" marT="7620" marB="0" anchor="ctr"/>
                </a:tc>
                <a:tc>
                  <a:txBody>
                    <a:bodyPr/>
                    <a:lstStyle/>
                    <a:p>
                      <a:pPr algn="ctr" fontAlgn="t"/>
                      <a:r>
                        <a:rPr lang="en-US" sz="1800" b="0" i="0" u="none" strike="noStrike" dirty="0">
                          <a:solidFill>
                            <a:srgbClr val="000000"/>
                          </a:solidFill>
                          <a:effectLst/>
                          <a:latin typeface="+mn-lt"/>
                        </a:rPr>
                        <a:t>13</a:t>
                      </a:r>
                    </a:p>
                  </a:txBody>
                  <a:tcPr marL="7620" marR="7620" marT="7620" marB="0" anchor="ctr"/>
                </a:tc>
                <a:extLst>
                  <a:ext uri="{0D108BD9-81ED-4DB2-BD59-A6C34878D82A}">
                    <a16:rowId xmlns:a16="http://schemas.microsoft.com/office/drawing/2014/main" val="3502868345"/>
                  </a:ext>
                </a:extLst>
              </a:tr>
              <a:tr h="365760">
                <a:tc>
                  <a:txBody>
                    <a:bodyPr/>
                    <a:lstStyle/>
                    <a:p>
                      <a:pPr algn="l" fontAlgn="t"/>
                      <a:r>
                        <a:rPr lang="en-US" sz="1600" b="0" i="0" u="none" strike="noStrike" dirty="0">
                          <a:solidFill>
                            <a:srgbClr val="000000"/>
                          </a:solidFill>
                          <a:effectLst/>
                          <a:latin typeface="+mn-lt"/>
                        </a:rPr>
                        <a:t>Other types of sexual harassment, unwanted or abusive behavior</a:t>
                      </a:r>
                    </a:p>
                  </a:txBody>
                  <a:tcPr marL="7620" marR="7620" marT="7620" marB="0" anchor="ctr"/>
                </a:tc>
                <a:tc>
                  <a:txBody>
                    <a:bodyPr/>
                    <a:lstStyle/>
                    <a:p>
                      <a:pPr algn="ctr" fontAlgn="t"/>
                      <a:r>
                        <a:rPr lang="en-US" sz="1800" b="0" i="0" u="none" strike="noStrike" dirty="0">
                          <a:solidFill>
                            <a:srgbClr val="000000"/>
                          </a:solidFill>
                          <a:effectLst/>
                          <a:latin typeface="+mn-lt"/>
                        </a:rPr>
                        <a:t>12</a:t>
                      </a:r>
                    </a:p>
                  </a:txBody>
                  <a:tcPr marL="7620" marR="7620" marT="7620" marB="0" anchor="ctr"/>
                </a:tc>
                <a:extLst>
                  <a:ext uri="{0D108BD9-81ED-4DB2-BD59-A6C34878D82A}">
                    <a16:rowId xmlns:a16="http://schemas.microsoft.com/office/drawing/2014/main" val="604694341"/>
                  </a:ext>
                </a:extLst>
              </a:tr>
              <a:tr h="365760">
                <a:tc>
                  <a:txBody>
                    <a:bodyPr/>
                    <a:lstStyle/>
                    <a:p>
                      <a:pPr algn="l" fontAlgn="t"/>
                      <a:r>
                        <a:rPr lang="en-US" sz="1600" b="0" i="0" u="none" strike="noStrike" dirty="0">
                          <a:solidFill>
                            <a:srgbClr val="000000"/>
                          </a:solidFill>
                          <a:effectLst/>
                          <a:latin typeface="+mn-lt"/>
                        </a:rPr>
                        <a:t>I was subjected to online abuse of a sexual nature</a:t>
                      </a:r>
                    </a:p>
                  </a:txBody>
                  <a:tcPr marL="7620" marR="7620" marT="7620" marB="0" anchor="ctr"/>
                </a:tc>
                <a:tc>
                  <a:txBody>
                    <a:bodyPr/>
                    <a:lstStyle/>
                    <a:p>
                      <a:pPr algn="ctr" fontAlgn="t"/>
                      <a:r>
                        <a:rPr lang="en-US" sz="1800" b="0" i="0" u="none" strike="noStrike" dirty="0">
                          <a:solidFill>
                            <a:srgbClr val="000000"/>
                          </a:solidFill>
                          <a:effectLst/>
                          <a:latin typeface="+mn-lt"/>
                        </a:rPr>
                        <a:t>9</a:t>
                      </a:r>
                    </a:p>
                  </a:txBody>
                  <a:tcPr marL="7620" marR="7620" marT="7620" marB="0" anchor="ctr"/>
                </a:tc>
                <a:extLst>
                  <a:ext uri="{0D108BD9-81ED-4DB2-BD59-A6C34878D82A}">
                    <a16:rowId xmlns:a16="http://schemas.microsoft.com/office/drawing/2014/main" val="62691827"/>
                  </a:ext>
                </a:extLst>
              </a:tr>
              <a:tr h="365760">
                <a:tc>
                  <a:txBody>
                    <a:bodyPr/>
                    <a:lstStyle/>
                    <a:p>
                      <a:pPr algn="l" fontAlgn="t"/>
                      <a:r>
                        <a:rPr lang="en-US" sz="1600" b="0" i="0" u="none" strike="noStrike" dirty="0">
                          <a:solidFill>
                            <a:srgbClr val="000000"/>
                          </a:solidFill>
                          <a:effectLst/>
                          <a:latin typeface="+mn-lt"/>
                        </a:rPr>
                        <a:t>Domestic/dating violence</a:t>
                      </a:r>
                    </a:p>
                  </a:txBody>
                  <a:tcPr marL="7620" marR="7620" marT="7620" marB="0" anchor="ctr"/>
                </a:tc>
                <a:tc>
                  <a:txBody>
                    <a:bodyPr/>
                    <a:lstStyle/>
                    <a:p>
                      <a:pPr algn="ctr" fontAlgn="t"/>
                      <a:r>
                        <a:rPr lang="en-US" sz="1800" b="0" i="0" u="none" strike="noStrike" dirty="0">
                          <a:solidFill>
                            <a:srgbClr val="000000"/>
                          </a:solidFill>
                          <a:effectLst/>
                          <a:latin typeface="+mn-lt"/>
                        </a:rPr>
                        <a:t>8</a:t>
                      </a:r>
                    </a:p>
                  </a:txBody>
                  <a:tcPr marL="7620" marR="7620" marT="7620" marB="0" anchor="ctr"/>
                </a:tc>
                <a:extLst>
                  <a:ext uri="{0D108BD9-81ED-4DB2-BD59-A6C34878D82A}">
                    <a16:rowId xmlns:a16="http://schemas.microsoft.com/office/drawing/2014/main" val="165983741"/>
                  </a:ext>
                </a:extLst>
              </a:tr>
              <a:tr h="365760">
                <a:tc>
                  <a:txBody>
                    <a:bodyPr/>
                    <a:lstStyle/>
                    <a:p>
                      <a:pPr algn="l" fontAlgn="t"/>
                      <a:r>
                        <a:rPr lang="en-US" sz="1600" b="0" i="0" u="none" strike="noStrike" dirty="0">
                          <a:solidFill>
                            <a:srgbClr val="000000"/>
                          </a:solidFill>
                          <a:effectLst/>
                          <a:latin typeface="+mn-lt"/>
                        </a:rPr>
                        <a:t>I was subject to unwelcomed or inappropriate sexual conduct by one or more persons in my workplace</a:t>
                      </a:r>
                    </a:p>
                  </a:txBody>
                  <a:tcPr marL="7620" marR="7620" marT="7620" marB="0" anchor="ctr"/>
                </a:tc>
                <a:tc>
                  <a:txBody>
                    <a:bodyPr/>
                    <a:lstStyle/>
                    <a:p>
                      <a:pPr algn="ctr" fontAlgn="t"/>
                      <a:r>
                        <a:rPr lang="en-US" sz="1800" b="0" i="0" u="none" strike="noStrike" dirty="0">
                          <a:solidFill>
                            <a:srgbClr val="000000"/>
                          </a:solidFill>
                          <a:effectLst/>
                          <a:latin typeface="+mn-lt"/>
                        </a:rPr>
                        <a:t>7</a:t>
                      </a:r>
                    </a:p>
                  </a:txBody>
                  <a:tcPr marL="7620" marR="7620" marT="7620" marB="0" anchor="ctr"/>
                </a:tc>
                <a:extLst>
                  <a:ext uri="{0D108BD9-81ED-4DB2-BD59-A6C34878D82A}">
                    <a16:rowId xmlns:a16="http://schemas.microsoft.com/office/drawing/2014/main" val="3337013277"/>
                  </a:ext>
                </a:extLst>
              </a:tr>
              <a:tr h="365760">
                <a:tc>
                  <a:txBody>
                    <a:bodyPr/>
                    <a:lstStyle/>
                    <a:p>
                      <a:pPr algn="l" fontAlgn="t"/>
                      <a:r>
                        <a:rPr lang="en-US" sz="1600" b="0" i="0" u="none" strike="noStrike" dirty="0">
                          <a:solidFill>
                            <a:srgbClr val="000000"/>
                          </a:solidFill>
                          <a:effectLst/>
                          <a:latin typeface="+mn-lt"/>
                        </a:rPr>
                        <a:t>Someone viewed or recorded sexual imagery and/or sounds without my permission</a:t>
                      </a:r>
                    </a:p>
                  </a:txBody>
                  <a:tcPr marL="7620" marR="7620" marT="7620" marB="0" anchor="ctr"/>
                </a:tc>
                <a:tc>
                  <a:txBody>
                    <a:bodyPr/>
                    <a:lstStyle/>
                    <a:p>
                      <a:pPr algn="ctr" fontAlgn="t"/>
                      <a:r>
                        <a:rPr lang="en-US" sz="1800" b="0" i="0" u="none" strike="noStrike" dirty="0">
                          <a:solidFill>
                            <a:srgbClr val="000000"/>
                          </a:solidFill>
                          <a:effectLst/>
                          <a:latin typeface="+mn-lt"/>
                        </a:rPr>
                        <a:t>7</a:t>
                      </a:r>
                    </a:p>
                  </a:txBody>
                  <a:tcPr marL="7620" marR="7620" marT="7620" marB="0" anchor="ctr"/>
                </a:tc>
                <a:extLst>
                  <a:ext uri="{0D108BD9-81ED-4DB2-BD59-A6C34878D82A}">
                    <a16:rowId xmlns:a16="http://schemas.microsoft.com/office/drawing/2014/main" val="562762099"/>
                  </a:ext>
                </a:extLst>
              </a:tr>
            </a:tbl>
          </a:graphicData>
        </a:graphic>
      </p:graphicFrame>
      <p:sp>
        <p:nvSpPr>
          <p:cNvPr id="9" name="TextBox 8">
            <a:extLst>
              <a:ext uri="{FF2B5EF4-FFF2-40B4-BE49-F238E27FC236}">
                <a16:creationId xmlns:a16="http://schemas.microsoft.com/office/drawing/2014/main" id="{A9FF1776-929A-4BA8-84AB-6730F7664D5D}"/>
              </a:ext>
            </a:extLst>
          </p:cNvPr>
          <p:cNvSpPr txBox="1"/>
          <p:nvPr/>
        </p:nvSpPr>
        <p:spPr>
          <a:xfrm>
            <a:off x="-20095" y="6646400"/>
            <a:ext cx="9777357"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Q2.04. You mentioned that you had experienced Sexual risks online in the past. Please choose which of the following TYPES of Sexual risks you have experienced ever.</a:t>
            </a:r>
          </a:p>
        </p:txBody>
      </p:sp>
      <p:sp>
        <p:nvSpPr>
          <p:cNvPr id="10" name="TextBox 9">
            <a:extLst>
              <a:ext uri="{FF2B5EF4-FFF2-40B4-BE49-F238E27FC236}">
                <a16:creationId xmlns:a16="http://schemas.microsoft.com/office/drawing/2014/main" id="{E7E98676-2107-4CCC-A91F-1387AEF4622E}"/>
              </a:ext>
            </a:extLst>
          </p:cNvPr>
          <p:cNvSpPr txBox="1"/>
          <p:nvPr/>
        </p:nvSpPr>
        <p:spPr>
          <a:xfrm>
            <a:off x="7160633" y="5854713"/>
            <a:ext cx="2972383" cy="572464"/>
          </a:xfrm>
          <a:prstGeom prst="rect">
            <a:avLst/>
          </a:prstGeom>
          <a:noFill/>
        </p:spPr>
        <p:txBody>
          <a:bodyPr wrap="square" lIns="182880" tIns="146304" rIns="182880" bIns="146304" rtlCol="0">
            <a:spAutoFit/>
          </a:bodyPr>
          <a:lstStyle/>
          <a:p>
            <a:pPr>
              <a:lnSpc>
                <a:spcPct val="90000"/>
              </a:lnSpc>
            </a:pPr>
            <a:r>
              <a:rPr lang="en-US" sz="2000" dirty="0">
                <a:solidFill>
                  <a:schemeClr val="bg1">
                    <a:lumMod val="50000"/>
                    <a:lumOff val="50000"/>
                  </a:schemeClr>
                </a:solidFill>
              </a:rPr>
              <a:t>Average number = 2.2</a:t>
            </a:r>
          </a:p>
        </p:txBody>
      </p:sp>
    </p:spTree>
    <p:extLst>
      <p:ext uri="{BB962C8B-B14F-4D97-AF65-F5344CB8AC3E}">
        <p14:creationId xmlns:p14="http://schemas.microsoft.com/office/powerpoint/2010/main" val="1639859898"/>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A001-DC95-4C3A-9C1F-2B6EA707F6A0}"/>
              </a:ext>
            </a:extLst>
          </p:cNvPr>
          <p:cNvSpPr>
            <a:spLocks noGrp="1"/>
          </p:cNvSpPr>
          <p:nvPr>
            <p:ph type="title"/>
          </p:nvPr>
        </p:nvSpPr>
        <p:spPr/>
        <p:txBody>
          <a:bodyPr/>
          <a:lstStyle/>
          <a:p>
            <a:r>
              <a:rPr lang="en-US" dirty="0"/>
              <a:t>Profile of sexual risks</a:t>
            </a:r>
          </a:p>
        </p:txBody>
      </p:sp>
      <p:sp>
        <p:nvSpPr>
          <p:cNvPr id="3" name="Slide Number Placeholder 2">
            <a:extLst>
              <a:ext uri="{FF2B5EF4-FFF2-40B4-BE49-F238E27FC236}">
                <a16:creationId xmlns:a16="http://schemas.microsoft.com/office/drawing/2014/main" id="{EB002302-1373-4B13-95D1-3F3A88A41A8B}"/>
              </a:ext>
            </a:extLst>
          </p:cNvPr>
          <p:cNvSpPr>
            <a:spLocks noGrp="1"/>
          </p:cNvSpPr>
          <p:nvPr>
            <p:ph type="sldNum" sz="quarter" idx="4"/>
          </p:nvPr>
        </p:nvSpPr>
        <p:spPr/>
        <p:txBody>
          <a:bodyPr/>
          <a:lstStyle/>
          <a:p>
            <a:fld id="{7EFC24D6-DB8F-6B44-BA5A-9BEC68C15CAA}" type="slidenum">
              <a:rPr lang="en-US" smtClean="0"/>
              <a:pPr/>
              <a:t>39</a:t>
            </a:fld>
            <a:endParaRPr lang="en-US" dirty="0"/>
          </a:p>
        </p:txBody>
      </p:sp>
      <p:graphicFrame>
        <p:nvGraphicFramePr>
          <p:cNvPr id="17" name="Chart 16" descr="Sexual risks were very painful, with 38% reporting severe pain.">
            <a:extLst>
              <a:ext uri="{FF2B5EF4-FFF2-40B4-BE49-F238E27FC236}">
                <a16:creationId xmlns:a16="http://schemas.microsoft.com/office/drawing/2014/main" id="{CDD4AC8B-3628-4FFE-BDCE-1EAC8F8B10B6}"/>
              </a:ext>
            </a:extLst>
          </p:cNvPr>
          <p:cNvGraphicFramePr/>
          <p:nvPr>
            <p:extLst>
              <p:ext uri="{D42A27DB-BD31-4B8C-83A1-F6EECF244321}">
                <p14:modId xmlns:p14="http://schemas.microsoft.com/office/powerpoint/2010/main" val="2494140622"/>
              </p:ext>
            </p:extLst>
          </p:nvPr>
        </p:nvGraphicFramePr>
        <p:xfrm>
          <a:off x="464193" y="1009040"/>
          <a:ext cx="566928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descr="73% considered sexual risks a big problem.">
            <a:extLst>
              <a:ext uri="{FF2B5EF4-FFF2-40B4-BE49-F238E27FC236}">
                <a16:creationId xmlns:a16="http://schemas.microsoft.com/office/drawing/2014/main" id="{CAE024E7-34A6-4116-9D2A-FB423F31112F}"/>
              </a:ext>
            </a:extLst>
          </p:cNvPr>
          <p:cNvGraphicFramePr/>
          <p:nvPr>
            <p:extLst>
              <p:ext uri="{D42A27DB-BD31-4B8C-83A1-F6EECF244321}">
                <p14:modId xmlns:p14="http://schemas.microsoft.com/office/powerpoint/2010/main" val="1292414112"/>
              </p:ext>
            </p:extLst>
          </p:nvPr>
        </p:nvGraphicFramePr>
        <p:xfrm>
          <a:off x="6259965" y="1009040"/>
          <a:ext cx="566928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0" name="Oval 9">
            <a:extLst>
              <a:ext uri="{FF2B5EF4-FFF2-40B4-BE49-F238E27FC236}">
                <a16:creationId xmlns:a16="http://schemas.microsoft.com/office/drawing/2014/main" id="{B0931E5F-1C9B-4AD3-B2FE-1EDDBBA1E5B7}"/>
              </a:ext>
              <a:ext uri="{C183D7F6-B498-43B3-948B-1728B52AA6E4}">
                <adec:decorative xmlns:adec="http://schemas.microsoft.com/office/drawing/2017/decorative" val="1"/>
              </a:ext>
            </a:extLst>
          </p:cNvPr>
          <p:cNvSpPr/>
          <p:nvPr/>
        </p:nvSpPr>
        <p:spPr bwMode="auto">
          <a:xfrm>
            <a:off x="7527598" y="2827284"/>
            <a:ext cx="993404" cy="378371"/>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12" name="Chart 11" descr="People were targeted by gender and age most often.">
            <a:extLst>
              <a:ext uri="{FF2B5EF4-FFF2-40B4-BE49-F238E27FC236}">
                <a16:creationId xmlns:a16="http://schemas.microsoft.com/office/drawing/2014/main" id="{AA0EDD4C-3D0C-4F5C-86D2-AB3333819B98}"/>
              </a:ext>
            </a:extLst>
          </p:cNvPr>
          <p:cNvGraphicFramePr/>
          <p:nvPr>
            <p:extLst>
              <p:ext uri="{D42A27DB-BD31-4B8C-83A1-F6EECF244321}">
                <p14:modId xmlns:p14="http://schemas.microsoft.com/office/powerpoint/2010/main" val="2407832553"/>
              </p:ext>
            </p:extLst>
          </p:nvPr>
        </p:nvGraphicFramePr>
        <p:xfrm>
          <a:off x="6259965" y="3840273"/>
          <a:ext cx="566928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Chart 12" descr="Scared and panic generated above average fear in sexual risks.">
            <a:extLst>
              <a:ext uri="{FF2B5EF4-FFF2-40B4-BE49-F238E27FC236}">
                <a16:creationId xmlns:a16="http://schemas.microsoft.com/office/drawing/2014/main" id="{36A03929-203F-4F3F-B308-985396F81B7A}"/>
              </a:ext>
            </a:extLst>
          </p:cNvPr>
          <p:cNvGraphicFramePr/>
          <p:nvPr>
            <p:extLst>
              <p:ext uri="{D42A27DB-BD31-4B8C-83A1-F6EECF244321}">
                <p14:modId xmlns:p14="http://schemas.microsoft.com/office/powerpoint/2010/main" val="429485469"/>
              </p:ext>
            </p:extLst>
          </p:nvPr>
        </p:nvGraphicFramePr>
        <p:xfrm>
          <a:off x="464193" y="3840273"/>
          <a:ext cx="5669280" cy="2743200"/>
        </p:xfrm>
        <a:graphic>
          <a:graphicData uri="http://schemas.openxmlformats.org/drawingml/2006/chart">
            <c:chart xmlns:c="http://schemas.openxmlformats.org/drawingml/2006/chart" xmlns:r="http://schemas.openxmlformats.org/officeDocument/2006/relationships" r:id="rId6"/>
          </a:graphicData>
        </a:graphic>
      </p:graphicFrame>
      <p:sp>
        <p:nvSpPr>
          <p:cNvPr id="9" name="Oval 8">
            <a:extLst>
              <a:ext uri="{FF2B5EF4-FFF2-40B4-BE49-F238E27FC236}">
                <a16:creationId xmlns:a16="http://schemas.microsoft.com/office/drawing/2014/main" id="{A03D7D63-B416-4E7D-95C3-6433BE0D74DD}"/>
              </a:ext>
              <a:ext uri="{C183D7F6-B498-43B3-948B-1728B52AA6E4}">
                <adec:decorative xmlns:adec="http://schemas.microsoft.com/office/drawing/2017/decorative" val="1"/>
              </a:ext>
            </a:extLst>
          </p:cNvPr>
          <p:cNvSpPr/>
          <p:nvPr/>
        </p:nvSpPr>
        <p:spPr bwMode="auto">
          <a:xfrm>
            <a:off x="2833284" y="5920111"/>
            <a:ext cx="951189" cy="299817"/>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Oval 10">
            <a:extLst>
              <a:ext uri="{FF2B5EF4-FFF2-40B4-BE49-F238E27FC236}">
                <a16:creationId xmlns:a16="http://schemas.microsoft.com/office/drawing/2014/main" id="{8A90ECFD-4011-4391-B09C-14949F498A77}"/>
              </a:ext>
              <a:ext uri="{C183D7F6-B498-43B3-948B-1728B52AA6E4}">
                <adec:decorative xmlns:adec="http://schemas.microsoft.com/office/drawing/2017/decorative" val="1"/>
              </a:ext>
            </a:extLst>
          </p:cNvPr>
          <p:cNvSpPr/>
          <p:nvPr/>
        </p:nvSpPr>
        <p:spPr bwMode="auto">
          <a:xfrm>
            <a:off x="4953351" y="5921784"/>
            <a:ext cx="951189" cy="299817"/>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0458919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65169" y="1114096"/>
            <a:ext cx="8555038" cy="5142946"/>
          </a:xfrm>
        </p:spPr>
        <p:txBody>
          <a:bodyPr/>
          <a:lstStyle/>
          <a:p>
            <a:pPr marL="0" indent="0">
              <a:spcAft>
                <a:spcPts val="600"/>
              </a:spcAft>
              <a:buNone/>
            </a:pPr>
            <a:r>
              <a:rPr lang="en-US" sz="2200" b="1" dirty="0">
                <a:solidFill>
                  <a:schemeClr val="bg1"/>
                </a:solidFill>
                <a:latin typeface="+mn-lt"/>
              </a:rPr>
              <a:t>New</a:t>
            </a:r>
          </a:p>
          <a:p>
            <a:pPr>
              <a:spcAft>
                <a:spcPts val="600"/>
              </a:spcAft>
            </a:pPr>
            <a:r>
              <a:rPr lang="en-US" sz="2200" dirty="0">
                <a:solidFill>
                  <a:schemeClr val="bg1"/>
                </a:solidFill>
                <a:latin typeface="+mn-lt"/>
              </a:rPr>
              <a:t>Which </a:t>
            </a:r>
            <a:r>
              <a:rPr lang="en-US" sz="2200" u="sng" dirty="0">
                <a:solidFill>
                  <a:schemeClr val="bg1"/>
                </a:solidFill>
                <a:latin typeface="+mn-lt"/>
              </a:rPr>
              <a:t>types</a:t>
            </a:r>
            <a:r>
              <a:rPr lang="en-US" sz="2200" dirty="0">
                <a:solidFill>
                  <a:schemeClr val="bg1"/>
                </a:solidFill>
                <a:latin typeface="+mn-lt"/>
              </a:rPr>
              <a:t> of online risks are most common?</a:t>
            </a:r>
          </a:p>
          <a:p>
            <a:pPr>
              <a:spcAft>
                <a:spcPts val="600"/>
              </a:spcAft>
            </a:pPr>
            <a:r>
              <a:rPr lang="en-US" sz="2200" dirty="0">
                <a:solidFill>
                  <a:schemeClr val="bg1"/>
                </a:solidFill>
                <a:latin typeface="+mn-lt"/>
              </a:rPr>
              <a:t>Do people think online risks are a big problem? </a:t>
            </a:r>
          </a:p>
          <a:p>
            <a:pPr>
              <a:spcAft>
                <a:spcPts val="600"/>
              </a:spcAft>
            </a:pPr>
            <a:r>
              <a:rPr lang="en-US" sz="2200" dirty="0">
                <a:solidFill>
                  <a:schemeClr val="bg1"/>
                </a:solidFill>
                <a:latin typeface="+mn-lt"/>
              </a:rPr>
              <a:t>How much pain was inflicted by online risks? </a:t>
            </a:r>
          </a:p>
          <a:p>
            <a:pPr>
              <a:spcAft>
                <a:spcPts val="600"/>
              </a:spcAft>
            </a:pPr>
            <a:r>
              <a:rPr lang="en-US" sz="2200" dirty="0">
                <a:solidFill>
                  <a:schemeClr val="bg1"/>
                </a:solidFill>
                <a:latin typeface="+mn-lt"/>
              </a:rPr>
              <a:t>Which groups or organizations are perceived to be most effective and have the greatest potential to keep people safe online?</a:t>
            </a:r>
          </a:p>
          <a:p>
            <a:pPr marL="0" indent="0">
              <a:spcAft>
                <a:spcPts val="600"/>
              </a:spcAft>
              <a:buNone/>
            </a:pPr>
            <a:r>
              <a:rPr lang="en-US" sz="2200" b="1" dirty="0">
                <a:solidFill>
                  <a:schemeClr val="bg1"/>
                </a:solidFill>
                <a:latin typeface="+mn-lt"/>
              </a:rPr>
              <a:t>Trends</a:t>
            </a:r>
          </a:p>
          <a:p>
            <a:pPr>
              <a:spcAft>
                <a:spcPts val="600"/>
              </a:spcAft>
            </a:pPr>
            <a:r>
              <a:rPr lang="en-US" sz="2200" dirty="0">
                <a:solidFill>
                  <a:schemeClr val="bg1"/>
                </a:solidFill>
                <a:latin typeface="+mn-lt"/>
              </a:rPr>
              <a:t>Civility Index</a:t>
            </a:r>
          </a:p>
          <a:p>
            <a:pPr>
              <a:spcAft>
                <a:spcPts val="600"/>
              </a:spcAft>
            </a:pPr>
            <a:r>
              <a:rPr lang="en-US" sz="2200" dirty="0">
                <a:solidFill>
                  <a:schemeClr val="bg1"/>
                </a:solidFill>
                <a:latin typeface="+mn-lt"/>
              </a:rPr>
              <a:t>Sources of risk</a:t>
            </a:r>
          </a:p>
          <a:p>
            <a:pPr>
              <a:spcAft>
                <a:spcPts val="600"/>
              </a:spcAft>
            </a:pPr>
            <a:r>
              <a:rPr lang="en-US" sz="2200" dirty="0">
                <a:solidFill>
                  <a:schemeClr val="bg1"/>
                </a:solidFill>
                <a:latin typeface="+mn-lt"/>
              </a:rPr>
              <a:t>Consequences, Actions taken</a:t>
            </a:r>
          </a:p>
          <a:p>
            <a:pPr>
              <a:spcAft>
                <a:spcPts val="600"/>
              </a:spcAft>
            </a:pPr>
            <a:r>
              <a:rPr lang="en-US" sz="2200" dirty="0">
                <a:solidFill>
                  <a:schemeClr val="bg1"/>
                </a:solidFill>
                <a:latin typeface="+mn-lt"/>
              </a:rPr>
              <a:t>Know where to find help</a:t>
            </a:r>
          </a:p>
        </p:txBody>
      </p:sp>
      <p:sp>
        <p:nvSpPr>
          <p:cNvPr id="3" name="Title 2"/>
          <p:cNvSpPr>
            <a:spLocks noGrp="1"/>
          </p:cNvSpPr>
          <p:nvPr>
            <p:ph type="title"/>
          </p:nvPr>
        </p:nvSpPr>
        <p:spPr/>
        <p:txBody>
          <a:bodyPr/>
          <a:lstStyle/>
          <a:p>
            <a:r>
              <a:rPr lang="en-US" dirty="0"/>
              <a:t>Key research questions</a:t>
            </a:r>
          </a:p>
        </p:txBody>
      </p:sp>
      <p:sp>
        <p:nvSpPr>
          <p:cNvPr id="4" name="Slide Number Placeholder 3"/>
          <p:cNvSpPr>
            <a:spLocks noGrp="1"/>
          </p:cNvSpPr>
          <p:nvPr>
            <p:ph type="sldNum" sz="quarter" idx="4"/>
          </p:nvPr>
        </p:nvSpPr>
        <p:spPr/>
        <p:txBody>
          <a:bodyPr/>
          <a:lstStyle/>
          <a:p>
            <a:fld id="{7EFC24D6-DB8F-6B44-BA5A-9BEC68C15CAA}" type="slidenum">
              <a:rPr lang="en-US" smtClean="0"/>
              <a:pPr/>
              <a:t>4</a:t>
            </a:fld>
            <a:endParaRPr lang="en-US" dirty="0"/>
          </a:p>
        </p:txBody>
      </p:sp>
      <p:pic>
        <p:nvPicPr>
          <p:cNvPr id="9" name="Picture 8">
            <a:extLst>
              <a:ext uri="{FF2B5EF4-FFF2-40B4-BE49-F238E27FC236}">
                <a16:creationId xmlns:a16="http://schemas.microsoft.com/office/drawing/2014/main" id="{1FA06600-06C3-4085-8140-4FD18AD8DBE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9895" y="1422231"/>
            <a:ext cx="3291840" cy="3291840"/>
          </a:xfrm>
          <a:prstGeom prst="rect">
            <a:avLst/>
          </a:prstGeom>
        </p:spPr>
      </p:pic>
    </p:spTree>
    <p:extLst>
      <p:ext uri="{BB962C8B-B14F-4D97-AF65-F5344CB8AC3E}">
        <p14:creationId xmlns:p14="http://schemas.microsoft.com/office/powerpoint/2010/main" val="1032242782"/>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A001-DC95-4C3A-9C1F-2B6EA707F6A0}"/>
              </a:ext>
            </a:extLst>
          </p:cNvPr>
          <p:cNvSpPr>
            <a:spLocks noGrp="1"/>
          </p:cNvSpPr>
          <p:nvPr>
            <p:ph type="title"/>
          </p:nvPr>
        </p:nvSpPr>
        <p:spPr/>
        <p:txBody>
          <a:bodyPr/>
          <a:lstStyle/>
          <a:p>
            <a:r>
              <a:rPr lang="en-US" dirty="0"/>
              <a:t>Unwelcomed sexual advances were more common among females</a:t>
            </a:r>
          </a:p>
        </p:txBody>
      </p:sp>
      <p:sp>
        <p:nvSpPr>
          <p:cNvPr id="3" name="Slide Number Placeholder 2">
            <a:extLst>
              <a:ext uri="{FF2B5EF4-FFF2-40B4-BE49-F238E27FC236}">
                <a16:creationId xmlns:a16="http://schemas.microsoft.com/office/drawing/2014/main" id="{EB002302-1373-4B13-95D1-3F3A88A41A8B}"/>
              </a:ext>
            </a:extLst>
          </p:cNvPr>
          <p:cNvSpPr>
            <a:spLocks noGrp="1"/>
          </p:cNvSpPr>
          <p:nvPr>
            <p:ph type="sldNum" sz="quarter" idx="4"/>
          </p:nvPr>
        </p:nvSpPr>
        <p:spPr/>
        <p:txBody>
          <a:bodyPr/>
          <a:lstStyle/>
          <a:p>
            <a:fld id="{7EFC24D6-DB8F-6B44-BA5A-9BEC68C15CAA}" type="slidenum">
              <a:rPr lang="en-US" smtClean="0"/>
              <a:pPr/>
              <a:t>40</a:t>
            </a:fld>
            <a:endParaRPr lang="en-US" dirty="0"/>
          </a:p>
        </p:txBody>
      </p:sp>
      <p:sp>
        <p:nvSpPr>
          <p:cNvPr id="8" name="TextBox 7">
            <a:extLst>
              <a:ext uri="{FF2B5EF4-FFF2-40B4-BE49-F238E27FC236}">
                <a16:creationId xmlns:a16="http://schemas.microsoft.com/office/drawing/2014/main" id="{B99AEA21-5E49-4FD6-A5BA-C68E92CC735B}"/>
              </a:ext>
            </a:extLst>
          </p:cNvPr>
          <p:cNvSpPr txBox="1"/>
          <p:nvPr/>
        </p:nvSpPr>
        <p:spPr>
          <a:xfrm>
            <a:off x="-20095" y="6646400"/>
            <a:ext cx="11402802"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Q2.01. You mentioned that you had experienced incidents involving Unwanted Contact online in the past. Please choose which of the following TYPES of Unwanted Contact you have ever experienced. </a:t>
            </a:r>
          </a:p>
        </p:txBody>
      </p:sp>
      <p:graphicFrame>
        <p:nvGraphicFramePr>
          <p:cNvPr id="4" name="Table 3">
            <a:extLst>
              <a:ext uri="{FF2B5EF4-FFF2-40B4-BE49-F238E27FC236}">
                <a16:creationId xmlns:a16="http://schemas.microsoft.com/office/drawing/2014/main" id="{0A5D7F1E-B041-4325-9157-9E68C21038D6}"/>
              </a:ext>
            </a:extLst>
          </p:cNvPr>
          <p:cNvGraphicFramePr>
            <a:graphicFrameLocks noGrp="1"/>
          </p:cNvGraphicFramePr>
          <p:nvPr>
            <p:extLst>
              <p:ext uri="{D42A27DB-BD31-4B8C-83A1-F6EECF244321}">
                <p14:modId xmlns:p14="http://schemas.microsoft.com/office/powerpoint/2010/main" val="1561076542"/>
              </p:ext>
            </p:extLst>
          </p:nvPr>
        </p:nvGraphicFramePr>
        <p:xfrm>
          <a:off x="1035232" y="1375899"/>
          <a:ext cx="9285928" cy="4411954"/>
        </p:xfrm>
        <a:graphic>
          <a:graphicData uri="http://schemas.openxmlformats.org/drawingml/2006/table">
            <a:tbl>
              <a:tblPr firstRow="1" bandRow="1">
                <a:tableStyleId>{EB9631B5-78F2-41C9-869B-9F39066F8104}</a:tableStyleId>
              </a:tblPr>
              <a:tblGrid>
                <a:gridCol w="5373108">
                  <a:extLst>
                    <a:ext uri="{9D8B030D-6E8A-4147-A177-3AD203B41FA5}">
                      <a16:colId xmlns:a16="http://schemas.microsoft.com/office/drawing/2014/main" val="2411631716"/>
                    </a:ext>
                  </a:extLst>
                </a:gridCol>
                <a:gridCol w="978205">
                  <a:extLst>
                    <a:ext uri="{9D8B030D-6E8A-4147-A177-3AD203B41FA5}">
                      <a16:colId xmlns:a16="http://schemas.microsoft.com/office/drawing/2014/main" val="1233587273"/>
                    </a:ext>
                  </a:extLst>
                </a:gridCol>
                <a:gridCol w="978205">
                  <a:extLst>
                    <a:ext uri="{9D8B030D-6E8A-4147-A177-3AD203B41FA5}">
                      <a16:colId xmlns:a16="http://schemas.microsoft.com/office/drawing/2014/main" val="2290844407"/>
                    </a:ext>
                  </a:extLst>
                </a:gridCol>
                <a:gridCol w="978205">
                  <a:extLst>
                    <a:ext uri="{9D8B030D-6E8A-4147-A177-3AD203B41FA5}">
                      <a16:colId xmlns:a16="http://schemas.microsoft.com/office/drawing/2014/main" val="2448762416"/>
                    </a:ext>
                  </a:extLst>
                </a:gridCol>
                <a:gridCol w="978205">
                  <a:extLst>
                    <a:ext uri="{9D8B030D-6E8A-4147-A177-3AD203B41FA5}">
                      <a16:colId xmlns:a16="http://schemas.microsoft.com/office/drawing/2014/main" val="2210256043"/>
                    </a:ext>
                  </a:extLst>
                </a:gridCol>
              </a:tblGrid>
              <a:tr h="342858">
                <a:tc>
                  <a:txBody>
                    <a:bodyPr/>
                    <a:lstStyle/>
                    <a:p>
                      <a:r>
                        <a:rPr lang="en-US" sz="1400" dirty="0">
                          <a:latin typeface="+mn-lt"/>
                        </a:rPr>
                        <a:t>Types of Sexual risks</a:t>
                      </a:r>
                    </a:p>
                  </a:txBody>
                  <a:tcPr/>
                </a:tc>
                <a:tc>
                  <a:txBody>
                    <a:bodyPr/>
                    <a:lstStyle/>
                    <a:p>
                      <a:pPr algn="ctr"/>
                      <a:r>
                        <a:rPr lang="en-US" sz="1400" dirty="0">
                          <a:latin typeface="+mn-lt"/>
                        </a:rPr>
                        <a:t>Male</a:t>
                      </a:r>
                    </a:p>
                  </a:txBody>
                  <a:tcPr/>
                </a:tc>
                <a:tc>
                  <a:txBody>
                    <a:bodyPr/>
                    <a:lstStyle/>
                    <a:p>
                      <a:pPr algn="ctr"/>
                      <a:r>
                        <a:rPr lang="en-US" sz="1400" dirty="0">
                          <a:latin typeface="+mn-lt"/>
                        </a:rPr>
                        <a:t>Female</a:t>
                      </a:r>
                    </a:p>
                  </a:txBody>
                  <a:tcPr/>
                </a:tc>
                <a:tc>
                  <a:txBody>
                    <a:bodyPr/>
                    <a:lstStyle/>
                    <a:p>
                      <a:pPr algn="ctr"/>
                      <a:r>
                        <a:rPr lang="en-US" sz="1400" dirty="0">
                          <a:latin typeface="+mn-lt"/>
                        </a:rPr>
                        <a:t>Adults</a:t>
                      </a:r>
                    </a:p>
                  </a:txBody>
                  <a:tcPr/>
                </a:tc>
                <a:tc>
                  <a:txBody>
                    <a:bodyPr/>
                    <a:lstStyle/>
                    <a:p>
                      <a:pPr algn="ctr"/>
                      <a:r>
                        <a:rPr lang="en-US" sz="1400" dirty="0">
                          <a:latin typeface="+mn-lt"/>
                        </a:rPr>
                        <a:t>Teens</a:t>
                      </a:r>
                    </a:p>
                  </a:txBody>
                  <a:tcPr/>
                </a:tc>
                <a:extLst>
                  <a:ext uri="{0D108BD9-81ED-4DB2-BD59-A6C34878D82A}">
                    <a16:rowId xmlns:a16="http://schemas.microsoft.com/office/drawing/2014/main" val="3038725012"/>
                  </a:ext>
                </a:extLst>
              </a:tr>
              <a:tr h="331645">
                <a:tc>
                  <a:txBody>
                    <a:bodyPr/>
                    <a:lstStyle/>
                    <a:p>
                      <a:pPr algn="l" fontAlgn="t"/>
                      <a:r>
                        <a:rPr lang="en-US" sz="1400" b="0" i="0" u="none" strike="noStrike" dirty="0">
                          <a:solidFill>
                            <a:srgbClr val="000000"/>
                          </a:solidFill>
                          <a:effectLst/>
                          <a:latin typeface="+mn-lt"/>
                        </a:rPr>
                        <a:t>I received unwanted sexual messages or images</a:t>
                      </a:r>
                    </a:p>
                  </a:txBody>
                  <a:tcPr marL="228600" marR="7620" marT="7620" marB="0" anchor="ctr"/>
                </a:tc>
                <a:tc>
                  <a:txBody>
                    <a:bodyPr/>
                    <a:lstStyle/>
                    <a:p>
                      <a:pPr algn="ctr" fontAlgn="t"/>
                      <a:r>
                        <a:rPr lang="en-US" sz="1400" b="0" i="0" u="none" strike="noStrike" dirty="0">
                          <a:solidFill>
                            <a:srgbClr val="000000"/>
                          </a:solidFill>
                          <a:effectLst/>
                          <a:latin typeface="+mn-lt"/>
                        </a:rPr>
                        <a:t>66%</a:t>
                      </a:r>
                    </a:p>
                  </a:txBody>
                  <a:tcPr marL="7620" marR="7620" marT="7620" marB="0" anchor="ctr"/>
                </a:tc>
                <a:tc>
                  <a:txBody>
                    <a:bodyPr/>
                    <a:lstStyle/>
                    <a:p>
                      <a:pPr algn="ctr" fontAlgn="t"/>
                      <a:r>
                        <a:rPr lang="en-US" sz="1400" b="0" i="0" u="none" strike="noStrike" dirty="0">
                          <a:solidFill>
                            <a:srgbClr val="000000"/>
                          </a:solidFill>
                          <a:effectLst/>
                          <a:latin typeface="+mn-lt"/>
                        </a:rPr>
                        <a:t>68%</a:t>
                      </a:r>
                    </a:p>
                  </a:txBody>
                  <a:tcPr marL="7620" marR="7620" marT="7620" marB="0" anchor="ctr">
                    <a:solidFill>
                      <a:srgbClr val="E7E7E7"/>
                    </a:solidFill>
                  </a:tcPr>
                </a:tc>
                <a:tc>
                  <a:txBody>
                    <a:bodyPr/>
                    <a:lstStyle/>
                    <a:p>
                      <a:pPr algn="ctr" fontAlgn="t"/>
                      <a:r>
                        <a:rPr lang="en-US" sz="1400" b="0" i="0" u="none" strike="noStrike" dirty="0">
                          <a:solidFill>
                            <a:srgbClr val="000000"/>
                          </a:solidFill>
                          <a:effectLst/>
                          <a:latin typeface="+mn-lt"/>
                        </a:rPr>
                        <a:t>67%</a:t>
                      </a:r>
                    </a:p>
                  </a:txBody>
                  <a:tcPr marL="7620" marR="7620" marT="7620" marB="0" anchor="ctr"/>
                </a:tc>
                <a:tc>
                  <a:txBody>
                    <a:bodyPr/>
                    <a:lstStyle/>
                    <a:p>
                      <a:pPr algn="ctr" fontAlgn="t"/>
                      <a:r>
                        <a:rPr lang="en-US" sz="1400" b="0" i="0" u="none" strike="noStrike" dirty="0">
                          <a:solidFill>
                            <a:srgbClr val="000000"/>
                          </a:solidFill>
                          <a:effectLst/>
                          <a:latin typeface="+mn-lt"/>
                        </a:rPr>
                        <a:t>67%</a:t>
                      </a:r>
                    </a:p>
                  </a:txBody>
                  <a:tcPr marL="7620" marR="7620" marT="7620" marB="0" anchor="ctr">
                    <a:solidFill>
                      <a:srgbClr val="E7E7E7"/>
                    </a:solidFill>
                  </a:tcPr>
                </a:tc>
                <a:extLst>
                  <a:ext uri="{0D108BD9-81ED-4DB2-BD59-A6C34878D82A}">
                    <a16:rowId xmlns:a16="http://schemas.microsoft.com/office/drawing/2014/main" val="2240464111"/>
                  </a:ext>
                </a:extLst>
              </a:tr>
              <a:tr h="488573">
                <a:tc>
                  <a:txBody>
                    <a:bodyPr/>
                    <a:lstStyle/>
                    <a:p>
                      <a:pPr algn="l" fontAlgn="t"/>
                      <a:r>
                        <a:rPr lang="en-US" sz="1400" b="0" i="0" u="none" strike="noStrike" dirty="0">
                          <a:solidFill>
                            <a:srgbClr val="000000"/>
                          </a:solidFill>
                          <a:effectLst/>
                          <a:latin typeface="+mn-lt"/>
                        </a:rPr>
                        <a:t>I received persistent unwelcomed demands to develop a romantic or sexual relationship</a:t>
                      </a:r>
                    </a:p>
                  </a:txBody>
                  <a:tcPr marL="228600" marR="7620" marT="7620" marB="0" anchor="ctr"/>
                </a:tc>
                <a:tc>
                  <a:txBody>
                    <a:bodyPr/>
                    <a:lstStyle/>
                    <a:p>
                      <a:pPr algn="ctr" fontAlgn="t"/>
                      <a:r>
                        <a:rPr lang="en-US" sz="1400" b="0" i="0" u="none" strike="noStrike" dirty="0">
                          <a:solidFill>
                            <a:srgbClr val="000000"/>
                          </a:solidFill>
                          <a:effectLst/>
                          <a:latin typeface="+mn-lt"/>
                        </a:rPr>
                        <a:t>32%</a:t>
                      </a:r>
                    </a:p>
                  </a:txBody>
                  <a:tcPr marL="7620" marR="7620" marT="7620" marB="0" anchor="ctr"/>
                </a:tc>
                <a:tc>
                  <a:txBody>
                    <a:bodyPr/>
                    <a:lstStyle/>
                    <a:p>
                      <a:pPr algn="ctr" fontAlgn="t"/>
                      <a:r>
                        <a:rPr lang="en-US" sz="1400" b="0" i="0" u="none" strike="noStrike" dirty="0">
                          <a:solidFill>
                            <a:srgbClr val="000000"/>
                          </a:solidFill>
                          <a:effectLst/>
                          <a:latin typeface="+mn-lt"/>
                        </a:rPr>
                        <a:t>40%</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37%</a:t>
                      </a:r>
                    </a:p>
                  </a:txBody>
                  <a:tcPr marL="7620" marR="7620" marT="7620" marB="0" anchor="ctr"/>
                </a:tc>
                <a:tc>
                  <a:txBody>
                    <a:bodyPr/>
                    <a:lstStyle/>
                    <a:p>
                      <a:pPr algn="ctr" fontAlgn="t"/>
                      <a:r>
                        <a:rPr lang="en-US" sz="1400" b="0" i="0" u="none" strike="noStrike" dirty="0">
                          <a:solidFill>
                            <a:srgbClr val="000000"/>
                          </a:solidFill>
                          <a:effectLst/>
                          <a:latin typeface="+mn-lt"/>
                        </a:rPr>
                        <a:t>35%</a:t>
                      </a:r>
                    </a:p>
                  </a:txBody>
                  <a:tcPr marL="7620" marR="7620" marT="7620" marB="0" anchor="ctr">
                    <a:noFill/>
                  </a:tcPr>
                </a:tc>
                <a:extLst>
                  <a:ext uri="{0D108BD9-81ED-4DB2-BD59-A6C34878D82A}">
                    <a16:rowId xmlns:a16="http://schemas.microsoft.com/office/drawing/2014/main" val="312220192"/>
                  </a:ext>
                </a:extLst>
              </a:tr>
              <a:tr h="331645">
                <a:tc>
                  <a:txBody>
                    <a:bodyPr/>
                    <a:lstStyle/>
                    <a:p>
                      <a:pPr algn="l" fontAlgn="t"/>
                      <a:r>
                        <a:rPr lang="en-US" sz="1400" b="0" i="0" u="none" strike="noStrike" dirty="0">
                          <a:solidFill>
                            <a:srgbClr val="000000"/>
                          </a:solidFill>
                          <a:effectLst/>
                          <a:latin typeface="+mn-lt"/>
                        </a:rPr>
                        <a:t>I received an unwelcomed request for a sexual favor</a:t>
                      </a:r>
                    </a:p>
                  </a:txBody>
                  <a:tcPr marL="228600" marR="7620" marT="7620" marB="0" anchor="ctr"/>
                </a:tc>
                <a:tc>
                  <a:txBody>
                    <a:bodyPr/>
                    <a:lstStyle/>
                    <a:p>
                      <a:pPr algn="ctr" fontAlgn="t"/>
                      <a:r>
                        <a:rPr lang="en-US" sz="1400" b="0" i="0" u="none" strike="noStrike" dirty="0">
                          <a:solidFill>
                            <a:srgbClr val="000000"/>
                          </a:solidFill>
                          <a:effectLst/>
                          <a:latin typeface="+mn-lt"/>
                        </a:rPr>
                        <a:t>30%</a:t>
                      </a:r>
                    </a:p>
                  </a:txBody>
                  <a:tcPr marL="7620" marR="7620" marT="7620" marB="0" anchor="ctr">
                    <a:solidFill>
                      <a:srgbClr val="E7E7E7"/>
                    </a:solidFill>
                  </a:tcPr>
                </a:tc>
                <a:tc>
                  <a:txBody>
                    <a:bodyPr/>
                    <a:lstStyle/>
                    <a:p>
                      <a:pPr algn="ctr" fontAlgn="t"/>
                      <a:r>
                        <a:rPr lang="en-US" sz="1400" b="0" i="0" u="none" strike="noStrike" dirty="0">
                          <a:solidFill>
                            <a:srgbClr val="000000"/>
                          </a:solidFill>
                          <a:effectLst/>
                          <a:latin typeface="+mn-lt"/>
                        </a:rPr>
                        <a:t>35%</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32%</a:t>
                      </a:r>
                    </a:p>
                  </a:txBody>
                  <a:tcPr marL="7620" marR="7620" marT="7620" marB="0" anchor="ctr"/>
                </a:tc>
                <a:tc>
                  <a:txBody>
                    <a:bodyPr/>
                    <a:lstStyle/>
                    <a:p>
                      <a:pPr algn="ctr" fontAlgn="t"/>
                      <a:r>
                        <a:rPr lang="en-US" sz="1400" b="0" i="0" u="none" strike="noStrike" dirty="0">
                          <a:solidFill>
                            <a:srgbClr val="000000"/>
                          </a:solidFill>
                          <a:effectLst/>
                          <a:latin typeface="+mn-lt"/>
                        </a:rPr>
                        <a:t>33%</a:t>
                      </a:r>
                    </a:p>
                  </a:txBody>
                  <a:tcPr marL="7620" marR="7620" marT="7620" marB="0" anchor="ctr">
                    <a:solidFill>
                      <a:srgbClr val="E7E7E7"/>
                    </a:solidFill>
                  </a:tcPr>
                </a:tc>
                <a:extLst>
                  <a:ext uri="{0D108BD9-81ED-4DB2-BD59-A6C34878D82A}">
                    <a16:rowId xmlns:a16="http://schemas.microsoft.com/office/drawing/2014/main" val="2384937020"/>
                  </a:ext>
                </a:extLst>
              </a:tr>
              <a:tr h="488573">
                <a:tc>
                  <a:txBody>
                    <a:bodyPr/>
                    <a:lstStyle/>
                    <a:p>
                      <a:pPr algn="l" fontAlgn="t"/>
                      <a:r>
                        <a:rPr lang="en-US" sz="1400" b="0" i="0" u="none" strike="noStrike" dirty="0">
                          <a:solidFill>
                            <a:srgbClr val="000000"/>
                          </a:solidFill>
                          <a:effectLst/>
                          <a:latin typeface="+mn-lt"/>
                        </a:rPr>
                        <a:t>I received an unwelcomed request to send intimate images of myself or others</a:t>
                      </a:r>
                    </a:p>
                  </a:txBody>
                  <a:tcPr marL="228600" marR="7620" marT="7620" marB="0" anchor="ctr"/>
                </a:tc>
                <a:tc>
                  <a:txBody>
                    <a:bodyPr/>
                    <a:lstStyle/>
                    <a:p>
                      <a:pPr algn="ctr" fontAlgn="t"/>
                      <a:r>
                        <a:rPr lang="en-US" sz="1400" b="0" i="0" u="none" strike="noStrike" dirty="0">
                          <a:solidFill>
                            <a:srgbClr val="000000"/>
                          </a:solidFill>
                          <a:effectLst/>
                          <a:latin typeface="+mn-lt"/>
                        </a:rPr>
                        <a:t>27%</a:t>
                      </a:r>
                    </a:p>
                  </a:txBody>
                  <a:tcPr marL="7620" marR="7620" marT="7620" marB="0" anchor="ctr"/>
                </a:tc>
                <a:tc>
                  <a:txBody>
                    <a:bodyPr/>
                    <a:lstStyle/>
                    <a:p>
                      <a:pPr algn="ctr" fontAlgn="t"/>
                      <a:r>
                        <a:rPr lang="en-US" sz="1400" b="0" i="0" u="none" strike="noStrike" dirty="0">
                          <a:solidFill>
                            <a:srgbClr val="000000"/>
                          </a:solidFill>
                          <a:effectLst/>
                          <a:latin typeface="+mn-lt"/>
                        </a:rPr>
                        <a:t>36%</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26%</a:t>
                      </a:r>
                    </a:p>
                  </a:txBody>
                  <a:tcPr marL="7620" marR="7620" marT="7620" marB="0" anchor="ctr">
                    <a:noFill/>
                  </a:tcPr>
                </a:tc>
                <a:tc>
                  <a:txBody>
                    <a:bodyPr/>
                    <a:lstStyle/>
                    <a:p>
                      <a:pPr algn="ctr" fontAlgn="t"/>
                      <a:r>
                        <a:rPr lang="en-US" sz="1400" b="0" i="0" u="none" strike="noStrike" dirty="0">
                          <a:solidFill>
                            <a:srgbClr val="000000"/>
                          </a:solidFill>
                          <a:effectLst/>
                          <a:latin typeface="+mn-lt"/>
                        </a:rPr>
                        <a:t>39%</a:t>
                      </a:r>
                    </a:p>
                  </a:txBody>
                  <a:tcPr marL="7620" marR="7620" marT="7620" marB="0" anchor="ctr"/>
                </a:tc>
                <a:extLst>
                  <a:ext uri="{0D108BD9-81ED-4DB2-BD59-A6C34878D82A}">
                    <a16:rowId xmlns:a16="http://schemas.microsoft.com/office/drawing/2014/main" val="202596825"/>
                  </a:ext>
                </a:extLst>
              </a:tr>
              <a:tr h="331645">
                <a:tc>
                  <a:txBody>
                    <a:bodyPr/>
                    <a:lstStyle/>
                    <a:p>
                      <a:pPr algn="l" fontAlgn="t"/>
                      <a:r>
                        <a:rPr lang="en-US" sz="1400" b="0" i="0" u="none" strike="noStrike" dirty="0">
                          <a:solidFill>
                            <a:srgbClr val="000000"/>
                          </a:solidFill>
                          <a:effectLst/>
                          <a:latin typeface="+mn-lt"/>
                        </a:rPr>
                        <a:t>Stalking</a:t>
                      </a:r>
                    </a:p>
                  </a:txBody>
                  <a:tcPr marL="228600" marR="7620" marT="7620" marB="0" anchor="ctr"/>
                </a:tc>
                <a:tc>
                  <a:txBody>
                    <a:bodyPr/>
                    <a:lstStyle/>
                    <a:p>
                      <a:pPr algn="ctr" fontAlgn="t"/>
                      <a:r>
                        <a:rPr lang="en-US" sz="1400" b="0" i="0" u="none" strike="noStrike" dirty="0">
                          <a:solidFill>
                            <a:srgbClr val="000000"/>
                          </a:solidFill>
                          <a:effectLst/>
                          <a:latin typeface="+mn-lt"/>
                        </a:rPr>
                        <a:t>10%</a:t>
                      </a:r>
                    </a:p>
                  </a:txBody>
                  <a:tcPr marL="7620" marR="7620" marT="7620" marB="0" anchor="ctr">
                    <a:solidFill>
                      <a:srgbClr val="E7E7E7"/>
                    </a:solidFill>
                  </a:tcPr>
                </a:tc>
                <a:tc>
                  <a:txBody>
                    <a:bodyPr/>
                    <a:lstStyle/>
                    <a:p>
                      <a:pPr algn="ctr" fontAlgn="t"/>
                      <a:r>
                        <a:rPr lang="en-US" sz="1400" b="0" i="0" u="none" strike="noStrike" dirty="0">
                          <a:solidFill>
                            <a:srgbClr val="000000"/>
                          </a:solidFill>
                          <a:effectLst/>
                          <a:latin typeface="+mn-lt"/>
                        </a:rPr>
                        <a:t>16%</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11%</a:t>
                      </a:r>
                    </a:p>
                  </a:txBody>
                  <a:tcPr marL="7620" marR="7620" marT="7620" marB="0" anchor="ctr">
                    <a:solidFill>
                      <a:srgbClr val="E7E7E7"/>
                    </a:solidFill>
                  </a:tcPr>
                </a:tc>
                <a:tc>
                  <a:txBody>
                    <a:bodyPr/>
                    <a:lstStyle/>
                    <a:p>
                      <a:pPr algn="ctr" fontAlgn="t"/>
                      <a:r>
                        <a:rPr lang="en-US" sz="1400" b="0" i="0" u="none" strike="noStrike" dirty="0">
                          <a:solidFill>
                            <a:srgbClr val="000000"/>
                          </a:solidFill>
                          <a:effectLst/>
                          <a:latin typeface="+mn-lt"/>
                        </a:rPr>
                        <a:t>16%</a:t>
                      </a:r>
                    </a:p>
                  </a:txBody>
                  <a:tcPr marL="7620" marR="7620" marT="7620" marB="0" anchor="ctr"/>
                </a:tc>
                <a:extLst>
                  <a:ext uri="{0D108BD9-81ED-4DB2-BD59-A6C34878D82A}">
                    <a16:rowId xmlns:a16="http://schemas.microsoft.com/office/drawing/2014/main" val="1570867589"/>
                  </a:ext>
                </a:extLst>
              </a:tr>
              <a:tr h="456579">
                <a:tc>
                  <a:txBody>
                    <a:bodyPr/>
                    <a:lstStyle/>
                    <a:p>
                      <a:pPr algn="l" fontAlgn="t"/>
                      <a:r>
                        <a:rPr lang="en-US" sz="1400" b="0" i="0" u="none" strike="noStrike" dirty="0">
                          <a:solidFill>
                            <a:srgbClr val="000000"/>
                          </a:solidFill>
                          <a:effectLst/>
                          <a:latin typeface="+mn-lt"/>
                        </a:rPr>
                        <a:t>I was subjected to online abuse of a sexual nature</a:t>
                      </a:r>
                    </a:p>
                  </a:txBody>
                  <a:tcPr marL="228600" marR="7620" marT="7620" marB="0" anchor="ctr"/>
                </a:tc>
                <a:tc>
                  <a:txBody>
                    <a:bodyPr/>
                    <a:lstStyle/>
                    <a:p>
                      <a:pPr algn="ctr" fontAlgn="t"/>
                      <a:r>
                        <a:rPr lang="en-US" sz="1400" b="0" i="0" u="none" strike="noStrike" dirty="0">
                          <a:solidFill>
                            <a:srgbClr val="000000"/>
                          </a:solidFill>
                          <a:effectLst/>
                          <a:latin typeface="+mn-lt"/>
                        </a:rPr>
                        <a:t>7%</a:t>
                      </a:r>
                    </a:p>
                  </a:txBody>
                  <a:tcPr marL="7620" marR="7620" marT="7620" marB="0" anchor="ctr"/>
                </a:tc>
                <a:tc>
                  <a:txBody>
                    <a:bodyPr/>
                    <a:lstStyle/>
                    <a:p>
                      <a:pPr algn="ctr" fontAlgn="t"/>
                      <a:r>
                        <a:rPr lang="en-US" sz="1400" b="0" i="0" u="none" strike="noStrike" dirty="0">
                          <a:solidFill>
                            <a:srgbClr val="000000"/>
                          </a:solidFill>
                          <a:effectLst/>
                          <a:latin typeface="+mn-lt"/>
                        </a:rPr>
                        <a:t>10%</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7%</a:t>
                      </a:r>
                    </a:p>
                  </a:txBody>
                  <a:tcPr marL="7620" marR="7620" marT="7620" marB="0" anchor="ctr"/>
                </a:tc>
                <a:tc>
                  <a:txBody>
                    <a:bodyPr/>
                    <a:lstStyle/>
                    <a:p>
                      <a:pPr algn="ctr" fontAlgn="t"/>
                      <a:r>
                        <a:rPr lang="en-US" sz="1400" b="0" i="0" u="none" strike="noStrike" dirty="0">
                          <a:solidFill>
                            <a:srgbClr val="000000"/>
                          </a:solidFill>
                          <a:effectLst/>
                          <a:latin typeface="+mn-lt"/>
                        </a:rPr>
                        <a:t>10%</a:t>
                      </a:r>
                    </a:p>
                  </a:txBody>
                  <a:tcPr marL="7620" marR="7620" marT="7620" marB="0" anchor="ctr">
                    <a:solidFill>
                      <a:srgbClr val="FFB900"/>
                    </a:solidFill>
                  </a:tcPr>
                </a:tc>
                <a:extLst>
                  <a:ext uri="{0D108BD9-81ED-4DB2-BD59-A6C34878D82A}">
                    <a16:rowId xmlns:a16="http://schemas.microsoft.com/office/drawing/2014/main" val="2667041981"/>
                  </a:ext>
                </a:extLst>
              </a:tr>
              <a:tr h="331645">
                <a:tc>
                  <a:txBody>
                    <a:bodyPr/>
                    <a:lstStyle/>
                    <a:p>
                      <a:pPr algn="l" fontAlgn="t"/>
                      <a:r>
                        <a:rPr lang="en-US" sz="1400" b="0" i="0" u="none" strike="noStrike" dirty="0">
                          <a:solidFill>
                            <a:srgbClr val="000000"/>
                          </a:solidFill>
                          <a:effectLst/>
                          <a:latin typeface="+mn-lt"/>
                        </a:rPr>
                        <a:t>Domestic/dating violence</a:t>
                      </a:r>
                    </a:p>
                  </a:txBody>
                  <a:tcPr marL="228600" marR="7620" marT="7620" marB="0" anchor="ctr"/>
                </a:tc>
                <a:tc>
                  <a:txBody>
                    <a:bodyPr/>
                    <a:lstStyle/>
                    <a:p>
                      <a:pPr algn="ctr" fontAlgn="t"/>
                      <a:r>
                        <a:rPr lang="en-US" sz="1400" b="0" i="0" u="none" strike="noStrike" dirty="0">
                          <a:solidFill>
                            <a:srgbClr val="000000"/>
                          </a:solidFill>
                          <a:effectLst/>
                          <a:latin typeface="+mn-lt"/>
                        </a:rPr>
                        <a:t>6%</a:t>
                      </a:r>
                    </a:p>
                  </a:txBody>
                  <a:tcPr marL="7620" marR="7620" marT="7620" marB="0" anchor="ctr">
                    <a:solidFill>
                      <a:srgbClr val="E7E7E7"/>
                    </a:solidFill>
                  </a:tcPr>
                </a:tc>
                <a:tc>
                  <a:txBody>
                    <a:bodyPr/>
                    <a:lstStyle/>
                    <a:p>
                      <a:pPr algn="ctr" fontAlgn="t"/>
                      <a:r>
                        <a:rPr lang="en-US" sz="1400" b="0" i="0" u="none" strike="noStrike" dirty="0">
                          <a:solidFill>
                            <a:srgbClr val="000000"/>
                          </a:solidFill>
                          <a:effectLst/>
                          <a:latin typeface="+mn-lt"/>
                        </a:rPr>
                        <a:t>8%</a:t>
                      </a:r>
                    </a:p>
                  </a:txBody>
                  <a:tcPr marL="7620" marR="7620" marT="7620" marB="0" anchor="ctr"/>
                </a:tc>
                <a:tc>
                  <a:txBody>
                    <a:bodyPr/>
                    <a:lstStyle/>
                    <a:p>
                      <a:pPr algn="ctr" fontAlgn="t"/>
                      <a:r>
                        <a:rPr lang="en-US" sz="1400" b="0" i="0" u="none" strike="noStrike" dirty="0">
                          <a:solidFill>
                            <a:srgbClr val="000000"/>
                          </a:solidFill>
                          <a:effectLst/>
                          <a:latin typeface="+mn-lt"/>
                        </a:rPr>
                        <a:t>8%</a:t>
                      </a:r>
                    </a:p>
                  </a:txBody>
                  <a:tcPr marL="7620" marR="7620" marT="7620" marB="0" anchor="ctr">
                    <a:solidFill>
                      <a:srgbClr val="E7E7E7"/>
                    </a:solidFill>
                  </a:tcPr>
                </a:tc>
                <a:tc>
                  <a:txBody>
                    <a:bodyPr/>
                    <a:lstStyle/>
                    <a:p>
                      <a:pPr algn="ctr" fontAlgn="t"/>
                      <a:r>
                        <a:rPr lang="en-US" sz="1400" b="0" i="0" u="none" strike="noStrike" dirty="0">
                          <a:solidFill>
                            <a:srgbClr val="000000"/>
                          </a:solidFill>
                          <a:effectLst/>
                          <a:latin typeface="+mn-lt"/>
                        </a:rPr>
                        <a:t>7%</a:t>
                      </a:r>
                    </a:p>
                  </a:txBody>
                  <a:tcPr marL="7620" marR="7620" marT="7620" marB="0" anchor="ctr"/>
                </a:tc>
                <a:extLst>
                  <a:ext uri="{0D108BD9-81ED-4DB2-BD59-A6C34878D82A}">
                    <a16:rowId xmlns:a16="http://schemas.microsoft.com/office/drawing/2014/main" val="4215034791"/>
                  </a:ext>
                </a:extLst>
              </a:tr>
              <a:tr h="488573">
                <a:tc>
                  <a:txBody>
                    <a:bodyPr/>
                    <a:lstStyle/>
                    <a:p>
                      <a:pPr algn="l" fontAlgn="t"/>
                      <a:r>
                        <a:rPr lang="en-US" sz="1400" b="0" i="0" u="none" strike="noStrike" dirty="0">
                          <a:solidFill>
                            <a:srgbClr val="000000"/>
                          </a:solidFill>
                          <a:effectLst/>
                          <a:latin typeface="+mn-lt"/>
                        </a:rPr>
                        <a:t>I was subject to unwelcomed or inappropriate sexual conduct by one or more persons in my workplace</a:t>
                      </a:r>
                    </a:p>
                  </a:txBody>
                  <a:tcPr marL="228600" marR="7620" marT="7620" marB="0" anchor="ctr"/>
                </a:tc>
                <a:tc>
                  <a:txBody>
                    <a:bodyPr/>
                    <a:lstStyle/>
                    <a:p>
                      <a:pPr algn="ctr" fontAlgn="t"/>
                      <a:r>
                        <a:rPr lang="en-US" sz="1400" b="0" i="0" u="none" strike="noStrike" dirty="0">
                          <a:solidFill>
                            <a:srgbClr val="000000"/>
                          </a:solidFill>
                          <a:effectLst/>
                          <a:latin typeface="+mn-lt"/>
                        </a:rPr>
                        <a:t>7%</a:t>
                      </a:r>
                    </a:p>
                  </a:txBody>
                  <a:tcPr marL="7620" marR="7620" marT="7620" marB="0" anchor="ctr">
                    <a:noFill/>
                  </a:tcPr>
                </a:tc>
                <a:tc>
                  <a:txBody>
                    <a:bodyPr/>
                    <a:lstStyle/>
                    <a:p>
                      <a:pPr algn="ctr" fontAlgn="t"/>
                      <a:r>
                        <a:rPr lang="en-US" sz="1400" b="0" i="0" u="none" strike="noStrike" dirty="0">
                          <a:solidFill>
                            <a:srgbClr val="000000"/>
                          </a:solidFill>
                          <a:effectLst/>
                          <a:latin typeface="+mn-lt"/>
                        </a:rPr>
                        <a:t>8%</a:t>
                      </a:r>
                    </a:p>
                  </a:txBody>
                  <a:tcPr marL="7620" marR="7620" marT="7620" marB="0" anchor="ctr"/>
                </a:tc>
                <a:tc>
                  <a:txBody>
                    <a:bodyPr/>
                    <a:lstStyle/>
                    <a:p>
                      <a:pPr algn="ctr" fontAlgn="t"/>
                      <a:r>
                        <a:rPr lang="en-US" sz="1400" b="0" i="0" u="none" strike="noStrike" dirty="0">
                          <a:solidFill>
                            <a:srgbClr val="000000"/>
                          </a:solidFill>
                          <a:effectLst/>
                          <a:latin typeface="+mn-lt"/>
                        </a:rPr>
                        <a:t>8%</a:t>
                      </a:r>
                    </a:p>
                  </a:txBody>
                  <a:tcPr marL="7620" marR="7620" marT="7620" marB="0" anchor="ctr">
                    <a:noFill/>
                  </a:tcPr>
                </a:tc>
                <a:tc>
                  <a:txBody>
                    <a:bodyPr/>
                    <a:lstStyle/>
                    <a:p>
                      <a:pPr algn="ctr" fontAlgn="t"/>
                      <a:r>
                        <a:rPr lang="en-US" sz="1400" b="0" i="0" u="none" strike="noStrike" dirty="0">
                          <a:solidFill>
                            <a:srgbClr val="000000"/>
                          </a:solidFill>
                          <a:effectLst/>
                          <a:latin typeface="+mn-lt"/>
                        </a:rPr>
                        <a:t>7%</a:t>
                      </a:r>
                    </a:p>
                  </a:txBody>
                  <a:tcPr marL="7620" marR="7620" marT="7620" marB="0" anchor="ctr"/>
                </a:tc>
                <a:extLst>
                  <a:ext uri="{0D108BD9-81ED-4DB2-BD59-A6C34878D82A}">
                    <a16:rowId xmlns:a16="http://schemas.microsoft.com/office/drawing/2014/main" val="1014008572"/>
                  </a:ext>
                </a:extLst>
              </a:tr>
              <a:tr h="488573">
                <a:tc>
                  <a:txBody>
                    <a:bodyPr/>
                    <a:lstStyle/>
                    <a:p>
                      <a:pPr algn="l" fontAlgn="t"/>
                      <a:r>
                        <a:rPr lang="en-US" sz="1400" b="0" i="0" u="none" strike="noStrike" dirty="0">
                          <a:solidFill>
                            <a:srgbClr val="000000"/>
                          </a:solidFill>
                          <a:effectLst/>
                          <a:latin typeface="+mn-lt"/>
                        </a:rPr>
                        <a:t>Someone viewed or recorded sexual imagery and/or sounds without my permission</a:t>
                      </a:r>
                    </a:p>
                  </a:txBody>
                  <a:tcPr marL="228600" marR="7620" marT="7620" marB="0" anchor="ctr"/>
                </a:tc>
                <a:tc>
                  <a:txBody>
                    <a:bodyPr/>
                    <a:lstStyle/>
                    <a:p>
                      <a:pPr algn="ctr" fontAlgn="t"/>
                      <a:r>
                        <a:rPr lang="en-US" sz="1400" b="0" i="0" u="none" strike="noStrike" dirty="0">
                          <a:solidFill>
                            <a:srgbClr val="000000"/>
                          </a:solidFill>
                          <a:effectLst/>
                          <a:latin typeface="+mn-lt"/>
                        </a:rPr>
                        <a:t>9%</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6%</a:t>
                      </a:r>
                    </a:p>
                  </a:txBody>
                  <a:tcPr marL="7620" marR="7620" marT="7620" marB="0" anchor="ctr"/>
                </a:tc>
                <a:tc>
                  <a:txBody>
                    <a:bodyPr/>
                    <a:lstStyle/>
                    <a:p>
                      <a:pPr algn="ctr" fontAlgn="t"/>
                      <a:r>
                        <a:rPr lang="en-US" sz="1400" b="0" i="0" u="none" strike="noStrike" dirty="0">
                          <a:solidFill>
                            <a:srgbClr val="000000"/>
                          </a:solidFill>
                          <a:effectLst/>
                          <a:latin typeface="+mn-lt"/>
                        </a:rPr>
                        <a:t>6%</a:t>
                      </a:r>
                    </a:p>
                  </a:txBody>
                  <a:tcPr marL="7620" marR="7620" marT="7620" marB="0" anchor="ctr">
                    <a:solidFill>
                      <a:srgbClr val="E7E7E7"/>
                    </a:solidFill>
                  </a:tcPr>
                </a:tc>
                <a:tc>
                  <a:txBody>
                    <a:bodyPr/>
                    <a:lstStyle/>
                    <a:p>
                      <a:pPr algn="ctr" fontAlgn="t"/>
                      <a:r>
                        <a:rPr lang="en-US" sz="1400" b="0" i="0" u="none" strike="noStrike" dirty="0">
                          <a:solidFill>
                            <a:srgbClr val="000000"/>
                          </a:solidFill>
                          <a:effectLst/>
                          <a:latin typeface="+mn-lt"/>
                        </a:rPr>
                        <a:t>8%</a:t>
                      </a:r>
                    </a:p>
                  </a:txBody>
                  <a:tcPr marL="7620" marR="7620" marT="7620" marB="0" anchor="ctr"/>
                </a:tc>
                <a:extLst>
                  <a:ext uri="{0D108BD9-81ED-4DB2-BD59-A6C34878D82A}">
                    <a16:rowId xmlns:a16="http://schemas.microsoft.com/office/drawing/2014/main" val="4114652769"/>
                  </a:ext>
                </a:extLst>
              </a:tr>
              <a:tr h="331645">
                <a:tc>
                  <a:txBody>
                    <a:bodyPr/>
                    <a:lstStyle/>
                    <a:p>
                      <a:pPr algn="l" fontAlgn="t"/>
                      <a:r>
                        <a:rPr lang="en-US" sz="1400" b="0" i="0" u="none" strike="noStrike" dirty="0">
                          <a:solidFill>
                            <a:srgbClr val="000000"/>
                          </a:solidFill>
                          <a:effectLst/>
                          <a:latin typeface="+mn-lt"/>
                        </a:rPr>
                        <a:t>Other types of sexual harassment, unwanted or abusive behavior</a:t>
                      </a:r>
                    </a:p>
                  </a:txBody>
                  <a:tcPr marL="228600" marR="7620" marT="7620" marB="0" anchor="ctr"/>
                </a:tc>
                <a:tc>
                  <a:txBody>
                    <a:bodyPr/>
                    <a:lstStyle/>
                    <a:p>
                      <a:pPr algn="ctr" fontAlgn="t"/>
                      <a:r>
                        <a:rPr lang="en-US" sz="1400" b="0" i="0" u="none" strike="noStrike" dirty="0">
                          <a:solidFill>
                            <a:srgbClr val="000000"/>
                          </a:solidFill>
                          <a:effectLst/>
                          <a:latin typeface="+mn-lt"/>
                        </a:rPr>
                        <a:t>11%</a:t>
                      </a:r>
                    </a:p>
                  </a:txBody>
                  <a:tcPr marL="7620" marR="7620" marT="7620" marB="0" anchor="ctr"/>
                </a:tc>
                <a:tc>
                  <a:txBody>
                    <a:bodyPr/>
                    <a:lstStyle/>
                    <a:p>
                      <a:pPr algn="ctr" fontAlgn="t"/>
                      <a:r>
                        <a:rPr lang="en-US" sz="1400" b="0" i="0" u="none" strike="noStrike" dirty="0">
                          <a:solidFill>
                            <a:srgbClr val="000000"/>
                          </a:solidFill>
                          <a:effectLst/>
                          <a:latin typeface="+mn-lt"/>
                        </a:rPr>
                        <a:t>13%</a:t>
                      </a:r>
                    </a:p>
                  </a:txBody>
                  <a:tcPr marL="7620" marR="7620" marT="7620" marB="0" anchor="ctr"/>
                </a:tc>
                <a:tc>
                  <a:txBody>
                    <a:bodyPr/>
                    <a:lstStyle/>
                    <a:p>
                      <a:pPr algn="ctr" fontAlgn="t"/>
                      <a:r>
                        <a:rPr lang="en-US" sz="1400" b="0" i="0" u="none" strike="noStrike" dirty="0">
                          <a:solidFill>
                            <a:srgbClr val="000000"/>
                          </a:solidFill>
                          <a:effectLst/>
                          <a:latin typeface="+mn-lt"/>
                        </a:rPr>
                        <a:t>14%</a:t>
                      </a:r>
                    </a:p>
                  </a:txBody>
                  <a:tcPr marL="7620" marR="7620" marT="7620" marB="0" anchor="ctr">
                    <a:solidFill>
                      <a:srgbClr val="FFB900"/>
                    </a:solidFill>
                  </a:tcPr>
                </a:tc>
                <a:tc>
                  <a:txBody>
                    <a:bodyPr/>
                    <a:lstStyle/>
                    <a:p>
                      <a:pPr algn="ctr" fontAlgn="t"/>
                      <a:r>
                        <a:rPr lang="en-US" sz="1400" b="0" i="0" u="none" strike="noStrike" dirty="0">
                          <a:solidFill>
                            <a:srgbClr val="000000"/>
                          </a:solidFill>
                          <a:effectLst/>
                          <a:latin typeface="+mn-lt"/>
                        </a:rPr>
                        <a:t>10%</a:t>
                      </a:r>
                    </a:p>
                  </a:txBody>
                  <a:tcPr marL="7620" marR="7620" marT="7620" marB="0" anchor="ctr"/>
                </a:tc>
                <a:extLst>
                  <a:ext uri="{0D108BD9-81ED-4DB2-BD59-A6C34878D82A}">
                    <a16:rowId xmlns:a16="http://schemas.microsoft.com/office/drawing/2014/main" val="3660625752"/>
                  </a:ext>
                </a:extLst>
              </a:tr>
            </a:tbl>
          </a:graphicData>
        </a:graphic>
      </p:graphicFrame>
      <p:grpSp>
        <p:nvGrpSpPr>
          <p:cNvPr id="6" name="Group 5">
            <a:extLst>
              <a:ext uri="{FF2B5EF4-FFF2-40B4-BE49-F238E27FC236}">
                <a16:creationId xmlns:a16="http://schemas.microsoft.com/office/drawing/2014/main" id="{F2F61D1A-B4B8-47C3-AA10-3AA22AAA50A3}"/>
              </a:ext>
              <a:ext uri="{C183D7F6-B498-43B3-948B-1728B52AA6E4}">
                <adec:decorative xmlns:adec="http://schemas.microsoft.com/office/drawing/2017/decorative" val="1"/>
              </a:ext>
            </a:extLst>
          </p:cNvPr>
          <p:cNvGrpSpPr/>
          <p:nvPr/>
        </p:nvGrpSpPr>
        <p:grpSpPr>
          <a:xfrm>
            <a:off x="7751797" y="5777805"/>
            <a:ext cx="2792634" cy="627864"/>
            <a:chOff x="8710269" y="859841"/>
            <a:chExt cx="2963195" cy="627864"/>
          </a:xfrm>
        </p:grpSpPr>
        <p:sp>
          <p:nvSpPr>
            <p:cNvPr id="7" name="TextBox 6">
              <a:extLst>
                <a:ext uri="{FF2B5EF4-FFF2-40B4-BE49-F238E27FC236}">
                  <a16:creationId xmlns:a16="http://schemas.microsoft.com/office/drawing/2014/main" id="{BA1E4A1E-A98E-44C8-92A6-91B253C8158D}"/>
                </a:ext>
              </a:extLst>
            </p:cNvPr>
            <p:cNvSpPr txBox="1"/>
            <p:nvPr/>
          </p:nvSpPr>
          <p:spPr>
            <a:xfrm>
              <a:off x="8949318" y="859841"/>
              <a:ext cx="2724146" cy="627864"/>
            </a:xfrm>
            <a:prstGeom prst="rect">
              <a:avLst/>
            </a:prstGeom>
            <a:noFill/>
          </p:spPr>
          <p:txBody>
            <a:bodyPr wrap="square" lIns="182880" tIns="146304" rIns="182880" bIns="146304" rtlCol="0">
              <a:spAutoFit/>
            </a:bodyPr>
            <a:lstStyle/>
            <a:p>
              <a:pPr>
                <a:lnSpc>
                  <a:spcPct val="90000"/>
                </a:lnSpc>
              </a:pPr>
              <a:r>
                <a:rPr lang="en-US" sz="1200" dirty="0">
                  <a:solidFill>
                    <a:schemeClr val="tx1">
                      <a:lumMod val="50000"/>
                    </a:schemeClr>
                  </a:solidFill>
                </a:rPr>
                <a:t>Statistically significant @95% CI </a:t>
              </a:r>
            </a:p>
          </p:txBody>
        </p:sp>
        <p:sp>
          <p:nvSpPr>
            <p:cNvPr id="9" name="Rectangle 8">
              <a:extLst>
                <a:ext uri="{FF2B5EF4-FFF2-40B4-BE49-F238E27FC236}">
                  <a16:creationId xmlns:a16="http://schemas.microsoft.com/office/drawing/2014/main" id="{B6DD224E-8F91-4451-9F17-4BE7F8CA0ADF}"/>
                </a:ext>
              </a:extLst>
            </p:cNvPr>
            <p:cNvSpPr/>
            <p:nvPr/>
          </p:nvSpPr>
          <p:spPr bwMode="auto">
            <a:xfrm>
              <a:off x="8710269" y="966587"/>
              <a:ext cx="342900" cy="18428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420420228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prstClr val="black"/>
              <a:schemeClr val="accent6">
                <a:tint val="45000"/>
                <a:satMod val="400000"/>
              </a:schemeClr>
            </a:duotone>
            <a:extLst>
              <a:ext uri="{BEBA8EAE-BF5A-486C-A8C5-ECC9F3942E4B}">
                <a14:imgProps xmlns:a14="http://schemas.microsoft.com/office/drawing/2010/main">
                  <a14:imgLayer r:embed="rId4">
                    <a14:imgEffect>
                      <a14:artisticLineDrawing/>
                    </a14:imgEffect>
                  </a14:imgLayer>
                </a14:imgProps>
              </a:ext>
            </a:extLst>
          </a:blip>
          <a:srcRect/>
          <a:stretch>
            <a:fillRect l="30000" t="-35000" b="17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96156DED-F25B-4505-9611-8A7394EFB652}"/>
              </a:ext>
              <a:ext uri="{C183D7F6-B498-43B3-948B-1728B52AA6E4}">
                <adec:decorative xmlns:adec="http://schemas.microsoft.com/office/drawing/2017/decorative" val="1"/>
              </a:ext>
            </a:extLst>
          </p:cNvPr>
          <p:cNvGrpSpPr/>
          <p:nvPr/>
        </p:nvGrpSpPr>
        <p:grpSpPr>
          <a:xfrm>
            <a:off x="-29821" y="0"/>
            <a:ext cx="12466296" cy="6782788"/>
            <a:chOff x="-29821" y="0"/>
            <a:chExt cx="12466296" cy="6782788"/>
          </a:xfrm>
        </p:grpSpPr>
        <p:sp>
          <p:nvSpPr>
            <p:cNvPr id="54" name="Rectangle 53">
              <a:extLst>
                <a:ext uri="{FF2B5EF4-FFF2-40B4-BE49-F238E27FC236}">
                  <a16:creationId xmlns:a16="http://schemas.microsoft.com/office/drawing/2014/main" id="{3BCCC8F8-5851-4408-9376-0BC023D1F362}"/>
                </a:ext>
              </a:extLst>
            </p:cNvPr>
            <p:cNvSpPr/>
            <p:nvPr/>
          </p:nvSpPr>
          <p:spPr bwMode="auto">
            <a:xfrm>
              <a:off x="-29821" y="0"/>
              <a:ext cx="3752131" cy="6782788"/>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55" name="Rectangle 54">
              <a:extLst>
                <a:ext uri="{FF2B5EF4-FFF2-40B4-BE49-F238E27FC236}">
                  <a16:creationId xmlns:a16="http://schemas.microsoft.com/office/drawing/2014/main" id="{7B49DBF9-5D11-4913-A771-831857566D5D}"/>
                </a:ext>
              </a:extLst>
            </p:cNvPr>
            <p:cNvSpPr/>
            <p:nvPr/>
          </p:nvSpPr>
          <p:spPr bwMode="auto">
            <a:xfrm>
              <a:off x="3722310" y="5789159"/>
              <a:ext cx="8714165" cy="993629"/>
            </a:xfrm>
            <a:prstGeom prst="rect">
              <a:avLst/>
            </a:prstGeom>
            <a:solidFill>
              <a:srgbClr val="CCEC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grpSp>
      <p:sp>
        <p:nvSpPr>
          <p:cNvPr id="3" name="Slide Number Placeholder 2"/>
          <p:cNvSpPr>
            <a:spLocks noGrp="1"/>
          </p:cNvSpPr>
          <p:nvPr>
            <p:ph type="sldNum" sz="quarter" idx="4"/>
          </p:nvPr>
        </p:nvSpPr>
        <p:spPr/>
        <p:txBody>
          <a:bodyPr/>
          <a:lstStyle/>
          <a:p>
            <a:fld id="{7EFC24D6-DB8F-6B44-BA5A-9BEC68C15CAA}" type="slidenum">
              <a:rPr lang="en-US" smtClean="0">
                <a:solidFill>
                  <a:schemeClr val="bg1"/>
                </a:solidFill>
              </a:rPr>
              <a:pPr/>
              <a:t>41</a:t>
            </a:fld>
            <a:endParaRPr lang="en-US" dirty="0">
              <a:solidFill>
                <a:schemeClr val="bg1"/>
              </a:solidFill>
            </a:endParaRPr>
          </a:p>
        </p:txBody>
      </p:sp>
      <p:sp>
        <p:nvSpPr>
          <p:cNvPr id="28" name="Title 27">
            <a:extLst>
              <a:ext uri="{FF2B5EF4-FFF2-40B4-BE49-F238E27FC236}">
                <a16:creationId xmlns:a16="http://schemas.microsoft.com/office/drawing/2014/main" id="{F0B4A0E2-6752-42DF-8E36-AEC2C4EC1947}"/>
              </a:ext>
            </a:extLst>
          </p:cNvPr>
          <p:cNvSpPr>
            <a:spLocks noGrp="1"/>
          </p:cNvSpPr>
          <p:nvPr>
            <p:ph type="title"/>
          </p:nvPr>
        </p:nvSpPr>
        <p:spPr>
          <a:xfrm>
            <a:off x="-31147" y="5789"/>
            <a:ext cx="3752130" cy="1216152"/>
          </a:xfrm>
          <a:solidFill>
            <a:srgbClr val="0072C6"/>
          </a:solidFill>
        </p:spPr>
        <p:txBody>
          <a:bodyPr/>
          <a:lstStyle/>
          <a:p>
            <a:r>
              <a:rPr lang="en-US" dirty="0">
                <a:solidFill>
                  <a:schemeClr val="tx1"/>
                </a:solidFill>
              </a:rPr>
              <a:t>Sexual risks</a:t>
            </a:r>
            <a:br>
              <a:rPr lang="en-US" dirty="0">
                <a:solidFill>
                  <a:schemeClr val="tx1"/>
                </a:solidFill>
              </a:rPr>
            </a:br>
            <a:r>
              <a:rPr lang="en-US" sz="2000" dirty="0">
                <a:solidFill>
                  <a:schemeClr val="tx1"/>
                </a:solidFill>
              </a:rPr>
              <a:t>Latam countries ranked in five of the top six places</a:t>
            </a:r>
          </a:p>
        </p:txBody>
      </p:sp>
      <p:grpSp>
        <p:nvGrpSpPr>
          <p:cNvPr id="9" name="Group 8" descr="Peru 54%">
            <a:extLst>
              <a:ext uri="{FF2B5EF4-FFF2-40B4-BE49-F238E27FC236}">
                <a16:creationId xmlns:a16="http://schemas.microsoft.com/office/drawing/2014/main" id="{ADAD2EC3-3C6E-4B41-A78C-35049BFFA87A}"/>
              </a:ext>
            </a:extLst>
          </p:cNvPr>
          <p:cNvGrpSpPr/>
          <p:nvPr/>
        </p:nvGrpSpPr>
        <p:grpSpPr>
          <a:xfrm>
            <a:off x="4735115" y="2643237"/>
            <a:ext cx="1388030" cy="461665"/>
            <a:chOff x="4112119" y="2613099"/>
            <a:chExt cx="1388030" cy="461665"/>
          </a:xfrm>
        </p:grpSpPr>
        <p:sp>
          <p:nvSpPr>
            <p:cNvPr id="85" name="Oval 84">
              <a:extLst>
                <a:ext uri="{FF2B5EF4-FFF2-40B4-BE49-F238E27FC236}">
                  <a16:creationId xmlns:a16="http://schemas.microsoft.com/office/drawing/2014/main" id="{ABAD94B1-C05F-4590-9DA7-2B7DD174FFB3}"/>
                </a:ext>
              </a:extLst>
            </p:cNvPr>
            <p:cNvSpPr>
              <a:spLocks noChangeAspect="1"/>
            </p:cNvSpPr>
            <p:nvPr/>
          </p:nvSpPr>
          <p:spPr bwMode="auto">
            <a:xfrm>
              <a:off x="5317269" y="2732861"/>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86" name="TextBox 85">
              <a:extLst>
                <a:ext uri="{FF2B5EF4-FFF2-40B4-BE49-F238E27FC236}">
                  <a16:creationId xmlns:a16="http://schemas.microsoft.com/office/drawing/2014/main" id="{3704EF4A-4D56-46DC-9408-B0FCE3012E13}"/>
                </a:ext>
              </a:extLst>
            </p:cNvPr>
            <p:cNvSpPr txBox="1"/>
            <p:nvPr/>
          </p:nvSpPr>
          <p:spPr>
            <a:xfrm>
              <a:off x="4112119" y="2613099"/>
              <a:ext cx="1338251"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1. Peru – 54%</a:t>
              </a:r>
            </a:p>
          </p:txBody>
        </p:sp>
      </p:grpSp>
      <p:grpSp>
        <p:nvGrpSpPr>
          <p:cNvPr id="12" name="Group 11" descr="Germany 30%">
            <a:extLst>
              <a:ext uri="{FF2B5EF4-FFF2-40B4-BE49-F238E27FC236}">
                <a16:creationId xmlns:a16="http://schemas.microsoft.com/office/drawing/2014/main" id="{BAC013FE-59D9-4FD2-9314-EE387D8A71E2}"/>
              </a:ext>
            </a:extLst>
          </p:cNvPr>
          <p:cNvGrpSpPr/>
          <p:nvPr/>
        </p:nvGrpSpPr>
        <p:grpSpPr>
          <a:xfrm>
            <a:off x="7991453" y="1081497"/>
            <a:ext cx="1811714" cy="461665"/>
            <a:chOff x="7074435" y="1090606"/>
            <a:chExt cx="1811714" cy="461665"/>
          </a:xfrm>
        </p:grpSpPr>
        <p:sp>
          <p:nvSpPr>
            <p:cNvPr id="88" name="Oval 87">
              <a:extLst>
                <a:ext uri="{FF2B5EF4-FFF2-40B4-BE49-F238E27FC236}">
                  <a16:creationId xmlns:a16="http://schemas.microsoft.com/office/drawing/2014/main" id="{3B4DD9D4-9C30-4027-9494-BF432FCDD418}"/>
                </a:ext>
              </a:extLst>
            </p:cNvPr>
            <p:cNvSpPr>
              <a:spLocks noChangeAspect="1"/>
            </p:cNvSpPr>
            <p:nvPr/>
          </p:nvSpPr>
          <p:spPr bwMode="auto">
            <a:xfrm>
              <a:off x="7074435" y="1223978"/>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1200" dirty="0">
                <a:solidFill>
                  <a:schemeClr val="bg1"/>
                </a:solidFill>
                <a:ea typeface="Segoe UI" pitchFamily="34" charset="0"/>
                <a:cs typeface="Segoe UI" pitchFamily="34" charset="0"/>
              </a:endParaRPr>
            </a:p>
          </p:txBody>
        </p:sp>
        <p:sp>
          <p:nvSpPr>
            <p:cNvPr id="89" name="TextBox 88">
              <a:extLst>
                <a:ext uri="{FF2B5EF4-FFF2-40B4-BE49-F238E27FC236}">
                  <a16:creationId xmlns:a16="http://schemas.microsoft.com/office/drawing/2014/main" id="{87FBB36E-7C2A-4C44-8C4F-0C05F18896C5}"/>
                </a:ext>
              </a:extLst>
            </p:cNvPr>
            <p:cNvSpPr txBox="1"/>
            <p:nvPr/>
          </p:nvSpPr>
          <p:spPr>
            <a:xfrm>
              <a:off x="7132977" y="1090606"/>
              <a:ext cx="1753172"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11. Germany – 30%</a:t>
              </a:r>
            </a:p>
          </p:txBody>
        </p:sp>
      </p:grpSp>
      <p:grpSp>
        <p:nvGrpSpPr>
          <p:cNvPr id="19" name="Group 18" descr="Brazil 38%">
            <a:extLst>
              <a:ext uri="{FF2B5EF4-FFF2-40B4-BE49-F238E27FC236}">
                <a16:creationId xmlns:a16="http://schemas.microsoft.com/office/drawing/2014/main" id="{213B0A6B-8BFD-4046-8825-D868C6EEDC2E}"/>
              </a:ext>
            </a:extLst>
          </p:cNvPr>
          <p:cNvGrpSpPr/>
          <p:nvPr/>
        </p:nvGrpSpPr>
        <p:grpSpPr>
          <a:xfrm>
            <a:off x="6545249" y="2632431"/>
            <a:ext cx="1499568" cy="461665"/>
            <a:chOff x="6545249" y="2632431"/>
            <a:chExt cx="1499568" cy="461665"/>
          </a:xfrm>
        </p:grpSpPr>
        <p:sp>
          <p:nvSpPr>
            <p:cNvPr id="97" name="Oval 96">
              <a:extLst>
                <a:ext uri="{FF2B5EF4-FFF2-40B4-BE49-F238E27FC236}">
                  <a16:creationId xmlns:a16="http://schemas.microsoft.com/office/drawing/2014/main" id="{C4046BB2-575F-4394-9D22-2756BA88957C}"/>
                </a:ext>
              </a:extLst>
            </p:cNvPr>
            <p:cNvSpPr>
              <a:spLocks noChangeAspect="1"/>
            </p:cNvSpPr>
            <p:nvPr/>
          </p:nvSpPr>
          <p:spPr bwMode="auto">
            <a:xfrm>
              <a:off x="6545249" y="2768711"/>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98" name="TextBox 97">
              <a:extLst>
                <a:ext uri="{FF2B5EF4-FFF2-40B4-BE49-F238E27FC236}">
                  <a16:creationId xmlns:a16="http://schemas.microsoft.com/office/drawing/2014/main" id="{F2A768EA-B316-4614-A2D2-F9238B7F9EA4}"/>
                </a:ext>
              </a:extLst>
            </p:cNvPr>
            <p:cNvSpPr txBox="1"/>
            <p:nvPr/>
          </p:nvSpPr>
          <p:spPr>
            <a:xfrm>
              <a:off x="6630327" y="2632431"/>
              <a:ext cx="1414490"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8. Brazil – 38%</a:t>
              </a:r>
            </a:p>
          </p:txBody>
        </p:sp>
      </p:grpSp>
      <p:grpSp>
        <p:nvGrpSpPr>
          <p:cNvPr id="11" name="Group 10" descr="Hungary 34%">
            <a:extLst>
              <a:ext uri="{FF2B5EF4-FFF2-40B4-BE49-F238E27FC236}">
                <a16:creationId xmlns:a16="http://schemas.microsoft.com/office/drawing/2014/main" id="{C6A2CB3F-DB71-4EC5-80EB-322859DCD142}"/>
              </a:ext>
            </a:extLst>
          </p:cNvPr>
          <p:cNvGrpSpPr/>
          <p:nvPr/>
        </p:nvGrpSpPr>
        <p:grpSpPr>
          <a:xfrm>
            <a:off x="8535763" y="1520836"/>
            <a:ext cx="1563100" cy="461665"/>
            <a:chOff x="7596093" y="1561301"/>
            <a:chExt cx="1563100" cy="461665"/>
          </a:xfrm>
        </p:grpSpPr>
        <p:sp>
          <p:nvSpPr>
            <p:cNvPr id="100" name="Oval 99">
              <a:extLst>
                <a:ext uri="{FF2B5EF4-FFF2-40B4-BE49-F238E27FC236}">
                  <a16:creationId xmlns:a16="http://schemas.microsoft.com/office/drawing/2014/main" id="{BC92FA75-50CE-4BEF-8636-1C0B0F16096E}"/>
                </a:ext>
              </a:extLst>
            </p:cNvPr>
            <p:cNvSpPr>
              <a:spLocks noChangeAspect="1"/>
            </p:cNvSpPr>
            <p:nvPr/>
          </p:nvSpPr>
          <p:spPr bwMode="auto">
            <a:xfrm>
              <a:off x="7596093" y="1695312"/>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01" name="TextBox 100">
              <a:extLst>
                <a:ext uri="{FF2B5EF4-FFF2-40B4-BE49-F238E27FC236}">
                  <a16:creationId xmlns:a16="http://schemas.microsoft.com/office/drawing/2014/main" id="{B6BFD437-332B-4408-8970-6796D40764D3}"/>
                </a:ext>
              </a:extLst>
            </p:cNvPr>
            <p:cNvSpPr txBox="1"/>
            <p:nvPr/>
          </p:nvSpPr>
          <p:spPr>
            <a:xfrm>
              <a:off x="7664488" y="1561301"/>
              <a:ext cx="1494705"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9. Turkey – 35%</a:t>
              </a:r>
            </a:p>
          </p:txBody>
        </p:sp>
      </p:grpSp>
      <p:grpSp>
        <p:nvGrpSpPr>
          <p:cNvPr id="14" name="Group 13" descr="South Africa 44%">
            <a:extLst>
              <a:ext uri="{FF2B5EF4-FFF2-40B4-BE49-F238E27FC236}">
                <a16:creationId xmlns:a16="http://schemas.microsoft.com/office/drawing/2014/main" id="{1BAEC8C4-650E-48D7-85D3-D793EB4B1500}"/>
              </a:ext>
            </a:extLst>
          </p:cNvPr>
          <p:cNvGrpSpPr/>
          <p:nvPr/>
        </p:nvGrpSpPr>
        <p:grpSpPr>
          <a:xfrm>
            <a:off x="8371286" y="2948467"/>
            <a:ext cx="1964680" cy="461665"/>
            <a:chOff x="7931839" y="2696956"/>
            <a:chExt cx="1964680" cy="461665"/>
          </a:xfrm>
        </p:grpSpPr>
        <p:sp>
          <p:nvSpPr>
            <p:cNvPr id="103" name="Oval 102">
              <a:extLst>
                <a:ext uri="{FF2B5EF4-FFF2-40B4-BE49-F238E27FC236}">
                  <a16:creationId xmlns:a16="http://schemas.microsoft.com/office/drawing/2014/main" id="{EDB5AE07-E3B5-4633-92A7-A477075C695C}"/>
                </a:ext>
              </a:extLst>
            </p:cNvPr>
            <p:cNvSpPr>
              <a:spLocks noChangeAspect="1"/>
            </p:cNvSpPr>
            <p:nvPr/>
          </p:nvSpPr>
          <p:spPr bwMode="auto">
            <a:xfrm>
              <a:off x="7931839" y="2840813"/>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04" name="TextBox 103">
              <a:extLst>
                <a:ext uri="{FF2B5EF4-FFF2-40B4-BE49-F238E27FC236}">
                  <a16:creationId xmlns:a16="http://schemas.microsoft.com/office/drawing/2014/main" id="{0C43EE37-E4F8-4501-B786-560BCAFFA811}"/>
                </a:ext>
              </a:extLst>
            </p:cNvPr>
            <p:cNvSpPr txBox="1"/>
            <p:nvPr/>
          </p:nvSpPr>
          <p:spPr>
            <a:xfrm>
              <a:off x="7987727" y="2696956"/>
              <a:ext cx="1908792"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3. South Africa – 44%</a:t>
              </a:r>
            </a:p>
          </p:txBody>
        </p:sp>
      </p:grpSp>
      <p:grpSp>
        <p:nvGrpSpPr>
          <p:cNvPr id="8" name="Group 7" descr="Argentina 40%">
            <a:extLst>
              <a:ext uri="{FF2B5EF4-FFF2-40B4-BE49-F238E27FC236}">
                <a16:creationId xmlns:a16="http://schemas.microsoft.com/office/drawing/2014/main" id="{400146ED-FD57-4AF0-A219-5A1998145162}"/>
              </a:ext>
            </a:extLst>
          </p:cNvPr>
          <p:cNvGrpSpPr/>
          <p:nvPr/>
        </p:nvGrpSpPr>
        <p:grpSpPr>
          <a:xfrm>
            <a:off x="6382697" y="3034700"/>
            <a:ext cx="1778345" cy="461665"/>
            <a:chOff x="5613482" y="3242136"/>
            <a:chExt cx="1778345" cy="461665"/>
          </a:xfrm>
        </p:grpSpPr>
        <p:sp>
          <p:nvSpPr>
            <p:cNvPr id="106" name="Oval 105">
              <a:extLst>
                <a:ext uri="{FF2B5EF4-FFF2-40B4-BE49-F238E27FC236}">
                  <a16:creationId xmlns:a16="http://schemas.microsoft.com/office/drawing/2014/main" id="{90006751-FB82-4EC2-A798-C1D1E512FEB3}"/>
                </a:ext>
              </a:extLst>
            </p:cNvPr>
            <p:cNvSpPr>
              <a:spLocks noChangeAspect="1"/>
            </p:cNvSpPr>
            <p:nvPr/>
          </p:nvSpPr>
          <p:spPr bwMode="auto">
            <a:xfrm>
              <a:off x="5613482" y="3384510"/>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07" name="TextBox 106">
              <a:extLst>
                <a:ext uri="{FF2B5EF4-FFF2-40B4-BE49-F238E27FC236}">
                  <a16:creationId xmlns:a16="http://schemas.microsoft.com/office/drawing/2014/main" id="{C6735845-503E-4D6C-B0B9-1D0891A525F1}"/>
                </a:ext>
              </a:extLst>
            </p:cNvPr>
            <p:cNvSpPr txBox="1"/>
            <p:nvPr/>
          </p:nvSpPr>
          <p:spPr>
            <a:xfrm>
              <a:off x="5662123" y="3242136"/>
              <a:ext cx="1729704"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6. Argentina – 40%</a:t>
              </a:r>
            </a:p>
          </p:txBody>
        </p:sp>
      </p:grpSp>
      <p:grpSp>
        <p:nvGrpSpPr>
          <p:cNvPr id="13" name="Group 12" descr="Vietnam 39%">
            <a:extLst>
              <a:ext uri="{FF2B5EF4-FFF2-40B4-BE49-F238E27FC236}">
                <a16:creationId xmlns:a16="http://schemas.microsoft.com/office/drawing/2014/main" id="{8B21E89E-BB40-41CC-9B83-4BF11234FDB8}"/>
              </a:ext>
            </a:extLst>
          </p:cNvPr>
          <p:cNvGrpSpPr/>
          <p:nvPr/>
        </p:nvGrpSpPr>
        <p:grpSpPr>
          <a:xfrm>
            <a:off x="10406271" y="2038054"/>
            <a:ext cx="1676927" cy="461665"/>
            <a:chOff x="10122839" y="2022610"/>
            <a:chExt cx="1676927" cy="461665"/>
          </a:xfrm>
        </p:grpSpPr>
        <p:sp>
          <p:nvSpPr>
            <p:cNvPr id="109" name="Oval 108">
              <a:extLst>
                <a:ext uri="{FF2B5EF4-FFF2-40B4-BE49-F238E27FC236}">
                  <a16:creationId xmlns:a16="http://schemas.microsoft.com/office/drawing/2014/main" id="{B6B633D0-FB7D-49D7-B25C-30BD54A3E3C3}"/>
                </a:ext>
              </a:extLst>
            </p:cNvPr>
            <p:cNvSpPr>
              <a:spLocks noChangeAspect="1"/>
            </p:cNvSpPr>
            <p:nvPr/>
          </p:nvSpPr>
          <p:spPr bwMode="auto">
            <a:xfrm>
              <a:off x="10122839" y="2164712"/>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110" name="TextBox 109">
              <a:extLst>
                <a:ext uri="{FF2B5EF4-FFF2-40B4-BE49-F238E27FC236}">
                  <a16:creationId xmlns:a16="http://schemas.microsoft.com/office/drawing/2014/main" id="{C5D5DE3A-804E-47DA-AB1F-7543DD0783A0}"/>
                </a:ext>
              </a:extLst>
            </p:cNvPr>
            <p:cNvSpPr txBox="1"/>
            <p:nvPr/>
          </p:nvSpPr>
          <p:spPr>
            <a:xfrm>
              <a:off x="10197724" y="2022610"/>
              <a:ext cx="1602042"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7. Vietnam - 39%</a:t>
              </a:r>
            </a:p>
          </p:txBody>
        </p:sp>
      </p:grpSp>
      <p:sp>
        <p:nvSpPr>
          <p:cNvPr id="43" name="Oval 42">
            <a:extLst>
              <a:ext uri="{FF2B5EF4-FFF2-40B4-BE49-F238E27FC236}">
                <a16:creationId xmlns:a16="http://schemas.microsoft.com/office/drawing/2014/main" id="{994D785C-8DC4-4294-B8FB-370CBF9A82FF}"/>
              </a:ext>
              <a:ext uri="{C183D7F6-B498-43B3-948B-1728B52AA6E4}">
                <adec:decorative xmlns:adec="http://schemas.microsoft.com/office/drawing/2017/decorative" val="1"/>
              </a:ext>
            </a:extLst>
          </p:cNvPr>
          <p:cNvSpPr>
            <a:spLocks noChangeAspect="1"/>
          </p:cNvSpPr>
          <p:nvPr/>
        </p:nvSpPr>
        <p:spPr bwMode="auto">
          <a:xfrm>
            <a:off x="8178110" y="1446118"/>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44" name="TextBox 43">
            <a:extLst>
              <a:ext uri="{FF2B5EF4-FFF2-40B4-BE49-F238E27FC236}">
                <a16:creationId xmlns:a16="http://schemas.microsoft.com/office/drawing/2014/main" id="{1358F16A-1BFD-4DAF-B7DA-9A571FCB330E}"/>
              </a:ext>
            </a:extLst>
          </p:cNvPr>
          <p:cNvSpPr txBox="1"/>
          <p:nvPr/>
        </p:nvSpPr>
        <p:spPr>
          <a:xfrm>
            <a:off x="8242728" y="1309317"/>
            <a:ext cx="1731628"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10. Hungary – 34%</a:t>
            </a:r>
          </a:p>
        </p:txBody>
      </p:sp>
      <p:grpSp>
        <p:nvGrpSpPr>
          <p:cNvPr id="47" name="Group 46" descr="Global average 34%">
            <a:extLst>
              <a:ext uri="{FF2B5EF4-FFF2-40B4-BE49-F238E27FC236}">
                <a16:creationId xmlns:a16="http://schemas.microsoft.com/office/drawing/2014/main" id="{AFC753D6-3F87-44BA-94D2-4E992D44E7DC}"/>
              </a:ext>
            </a:extLst>
          </p:cNvPr>
          <p:cNvGrpSpPr/>
          <p:nvPr/>
        </p:nvGrpSpPr>
        <p:grpSpPr>
          <a:xfrm>
            <a:off x="6350207" y="544343"/>
            <a:ext cx="2995104" cy="572464"/>
            <a:chOff x="6289421" y="125986"/>
            <a:chExt cx="2995104" cy="572464"/>
          </a:xfrm>
        </p:grpSpPr>
        <p:sp>
          <p:nvSpPr>
            <p:cNvPr id="48" name="TextBox 47">
              <a:extLst>
                <a:ext uri="{FF2B5EF4-FFF2-40B4-BE49-F238E27FC236}">
                  <a16:creationId xmlns:a16="http://schemas.microsoft.com/office/drawing/2014/main" id="{92E55233-C5AB-4C6E-9060-C340CDA68691}"/>
                </a:ext>
              </a:extLst>
            </p:cNvPr>
            <p:cNvSpPr txBox="1"/>
            <p:nvPr/>
          </p:nvSpPr>
          <p:spPr>
            <a:xfrm>
              <a:off x="6436629" y="125986"/>
              <a:ext cx="2847896" cy="572464"/>
            </a:xfrm>
            <a:prstGeom prst="rect">
              <a:avLst/>
            </a:prstGeom>
            <a:noFill/>
          </p:spPr>
          <p:txBody>
            <a:bodyPr wrap="none" lIns="182880" tIns="146304" rIns="182880" bIns="146304" rtlCol="0">
              <a:spAutoFit/>
            </a:bodyPr>
            <a:lstStyle/>
            <a:p>
              <a:pPr>
                <a:lnSpc>
                  <a:spcPct val="90000"/>
                </a:lnSpc>
              </a:pPr>
              <a:r>
                <a:rPr lang="en-US" sz="2000" b="1" i="1" dirty="0">
                  <a:solidFill>
                    <a:schemeClr val="bg1"/>
                  </a:solidFill>
                </a:rPr>
                <a:t>Global average: 34%</a:t>
              </a:r>
            </a:p>
          </p:txBody>
        </p:sp>
        <p:pic>
          <p:nvPicPr>
            <p:cNvPr id="49" name="Picture 2">
              <a:extLst>
                <a:ext uri="{FF2B5EF4-FFF2-40B4-BE49-F238E27FC236}">
                  <a16:creationId xmlns:a16="http://schemas.microsoft.com/office/drawing/2014/main" id="{8278BB1C-7DA6-41A6-B0F9-D86F63957677}"/>
                </a:ext>
                <a:ext uri="{C183D7F6-B498-43B3-948B-1728B52AA6E4}">
                  <adec:decorative xmlns:adec="http://schemas.microsoft.com/office/drawing/2017/decorative" val="1"/>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89421" y="249339"/>
              <a:ext cx="274320" cy="274320"/>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59" name="Table 58">
            <a:extLst>
              <a:ext uri="{FF2B5EF4-FFF2-40B4-BE49-F238E27FC236}">
                <a16:creationId xmlns:a16="http://schemas.microsoft.com/office/drawing/2014/main" id="{24CCC534-2777-4FE6-AA48-A2F6C56EB67C}"/>
              </a:ext>
            </a:extLst>
          </p:cNvPr>
          <p:cNvGraphicFramePr>
            <a:graphicFrameLocks noGrp="1"/>
          </p:cNvGraphicFramePr>
          <p:nvPr>
            <p:extLst>
              <p:ext uri="{D42A27DB-BD31-4B8C-83A1-F6EECF244321}">
                <p14:modId xmlns:p14="http://schemas.microsoft.com/office/powerpoint/2010/main" val="3063297844"/>
              </p:ext>
            </p:extLst>
          </p:nvPr>
        </p:nvGraphicFramePr>
        <p:xfrm>
          <a:off x="473963" y="3677139"/>
          <a:ext cx="11430000" cy="2966768"/>
        </p:xfrm>
        <a:graphic>
          <a:graphicData uri="http://schemas.openxmlformats.org/drawingml/2006/table">
            <a:tbl>
              <a:tblPr firstRow="1" bandRow="1">
                <a:tableStyleId>{EB9631B5-78F2-41C9-869B-9F39066F8104}</a:tableStyleId>
              </a:tblPr>
              <a:tblGrid>
                <a:gridCol w="5394960">
                  <a:extLst>
                    <a:ext uri="{9D8B030D-6E8A-4147-A177-3AD203B41FA5}">
                      <a16:colId xmlns:a16="http://schemas.microsoft.com/office/drawing/2014/main" val="2411631716"/>
                    </a:ext>
                  </a:extLst>
                </a:gridCol>
                <a:gridCol w="548640">
                  <a:extLst>
                    <a:ext uri="{9D8B030D-6E8A-4147-A177-3AD203B41FA5}">
                      <a16:colId xmlns:a16="http://schemas.microsoft.com/office/drawing/2014/main" val="3510443310"/>
                    </a:ext>
                  </a:extLst>
                </a:gridCol>
                <a:gridCol w="548640">
                  <a:extLst>
                    <a:ext uri="{9D8B030D-6E8A-4147-A177-3AD203B41FA5}">
                      <a16:colId xmlns:a16="http://schemas.microsoft.com/office/drawing/2014/main" val="1233587273"/>
                    </a:ext>
                  </a:extLst>
                </a:gridCol>
                <a:gridCol w="548640">
                  <a:extLst>
                    <a:ext uri="{9D8B030D-6E8A-4147-A177-3AD203B41FA5}">
                      <a16:colId xmlns:a16="http://schemas.microsoft.com/office/drawing/2014/main" val="2290844407"/>
                    </a:ext>
                  </a:extLst>
                </a:gridCol>
                <a:gridCol w="548640">
                  <a:extLst>
                    <a:ext uri="{9D8B030D-6E8A-4147-A177-3AD203B41FA5}">
                      <a16:colId xmlns:a16="http://schemas.microsoft.com/office/drawing/2014/main" val="2448762416"/>
                    </a:ext>
                  </a:extLst>
                </a:gridCol>
                <a:gridCol w="548640">
                  <a:extLst>
                    <a:ext uri="{9D8B030D-6E8A-4147-A177-3AD203B41FA5}">
                      <a16:colId xmlns:a16="http://schemas.microsoft.com/office/drawing/2014/main" val="2210256043"/>
                    </a:ext>
                  </a:extLst>
                </a:gridCol>
                <a:gridCol w="548640">
                  <a:extLst>
                    <a:ext uri="{9D8B030D-6E8A-4147-A177-3AD203B41FA5}">
                      <a16:colId xmlns:a16="http://schemas.microsoft.com/office/drawing/2014/main" val="3081190374"/>
                    </a:ext>
                  </a:extLst>
                </a:gridCol>
                <a:gridCol w="548640">
                  <a:extLst>
                    <a:ext uri="{9D8B030D-6E8A-4147-A177-3AD203B41FA5}">
                      <a16:colId xmlns:a16="http://schemas.microsoft.com/office/drawing/2014/main" val="3222054160"/>
                    </a:ext>
                  </a:extLst>
                </a:gridCol>
                <a:gridCol w="548640">
                  <a:extLst>
                    <a:ext uri="{9D8B030D-6E8A-4147-A177-3AD203B41FA5}">
                      <a16:colId xmlns:a16="http://schemas.microsoft.com/office/drawing/2014/main" val="665005312"/>
                    </a:ext>
                  </a:extLst>
                </a:gridCol>
                <a:gridCol w="548640">
                  <a:extLst>
                    <a:ext uri="{9D8B030D-6E8A-4147-A177-3AD203B41FA5}">
                      <a16:colId xmlns:a16="http://schemas.microsoft.com/office/drawing/2014/main" val="549204780"/>
                    </a:ext>
                  </a:extLst>
                </a:gridCol>
                <a:gridCol w="548640">
                  <a:extLst>
                    <a:ext uri="{9D8B030D-6E8A-4147-A177-3AD203B41FA5}">
                      <a16:colId xmlns:a16="http://schemas.microsoft.com/office/drawing/2014/main" val="490131773"/>
                    </a:ext>
                  </a:extLst>
                </a:gridCol>
                <a:gridCol w="548640">
                  <a:extLst>
                    <a:ext uri="{9D8B030D-6E8A-4147-A177-3AD203B41FA5}">
                      <a16:colId xmlns:a16="http://schemas.microsoft.com/office/drawing/2014/main" val="1645805542"/>
                    </a:ext>
                  </a:extLst>
                </a:gridCol>
              </a:tblGrid>
              <a:tr h="274320">
                <a:tc>
                  <a:txBody>
                    <a:bodyPr/>
                    <a:lstStyle/>
                    <a:p>
                      <a:r>
                        <a:rPr lang="en-US" sz="1200" dirty="0">
                          <a:latin typeface="+mn-lt"/>
                        </a:rPr>
                        <a:t>Types of Sexual risks</a:t>
                      </a:r>
                    </a:p>
                  </a:txBody>
                  <a:tcPr anchor="ctr"/>
                </a:tc>
                <a:tc>
                  <a:txBody>
                    <a:bodyPr/>
                    <a:lstStyle/>
                    <a:p>
                      <a:pPr algn="ctr" fontAlgn="b"/>
                      <a:r>
                        <a:rPr lang="en-US" sz="1200" b="1" i="0" u="none" strike="noStrike" dirty="0">
                          <a:solidFill>
                            <a:schemeClr val="tx1"/>
                          </a:solidFill>
                          <a:effectLst/>
                          <a:latin typeface="Segoe UI" panose="020B0502040204020203" pitchFamily="34" charset="0"/>
                        </a:rPr>
                        <a:t>Avg.</a:t>
                      </a:r>
                    </a:p>
                  </a:txBody>
                  <a:tcPr marL="7620" marR="7620" marT="7620" marB="0" anchor="ctr"/>
                </a:tc>
                <a:tc>
                  <a:txBody>
                    <a:bodyPr/>
                    <a:lstStyle/>
                    <a:p>
                      <a:pPr algn="ctr" fontAlgn="b"/>
                      <a:r>
                        <a:rPr lang="en-US" sz="1200" b="1" u="none" strike="noStrike" dirty="0">
                          <a:solidFill>
                            <a:schemeClr val="tx1"/>
                          </a:solidFill>
                          <a:effectLst/>
                        </a:rPr>
                        <a:t>1. PE</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2. CO</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3. SA</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4. CL</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5. MX</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6. AR</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7. VN</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8. BR</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9. TU</a:t>
                      </a:r>
                      <a:endParaRPr lang="en-US" sz="1200" b="1" i="0" u="none" strike="noStrike" dirty="0">
                        <a:solidFill>
                          <a:schemeClr val="tx1"/>
                        </a:solidFill>
                        <a:effectLst/>
                        <a:latin typeface="Segoe UI" panose="020B0502040204020203" pitchFamily="34" charset="0"/>
                      </a:endParaRPr>
                    </a:p>
                  </a:txBody>
                  <a:tcPr marL="7620" marR="7620" marT="7620" marB="0" anchor="ctr"/>
                </a:tc>
                <a:tc>
                  <a:txBody>
                    <a:bodyPr/>
                    <a:lstStyle/>
                    <a:p>
                      <a:pPr algn="ctr" fontAlgn="b"/>
                      <a:r>
                        <a:rPr lang="en-US" sz="1200" b="1" u="none" strike="noStrike" dirty="0">
                          <a:solidFill>
                            <a:schemeClr val="tx1"/>
                          </a:solidFill>
                          <a:effectLst/>
                        </a:rPr>
                        <a:t>10. HU</a:t>
                      </a:r>
                      <a:endParaRPr lang="en-US" sz="1200" b="1" i="0" u="none" strike="noStrike" dirty="0">
                        <a:solidFill>
                          <a:schemeClr val="tx1"/>
                        </a:solidFill>
                        <a:effectLst/>
                        <a:latin typeface="Segoe UI" panose="020B0502040204020203" pitchFamily="34" charset="0"/>
                      </a:endParaRPr>
                    </a:p>
                  </a:txBody>
                  <a:tcPr marL="7620" marR="7620" marT="7620" marB="0" anchor="ctr"/>
                </a:tc>
                <a:extLst>
                  <a:ext uri="{0D108BD9-81ED-4DB2-BD59-A6C34878D82A}">
                    <a16:rowId xmlns:a16="http://schemas.microsoft.com/office/drawing/2014/main" val="3038725012"/>
                  </a:ext>
                </a:extLst>
              </a:tr>
              <a:tr h="250831">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I received unwanted sexual messages or images</a:t>
                      </a:r>
                    </a:p>
                  </a:txBody>
                  <a:tcPr marL="7620" marR="7620" marT="7620" marB="0" anchor="b"/>
                </a:tc>
                <a:tc>
                  <a:txBody>
                    <a:bodyPr/>
                    <a:lstStyle/>
                    <a:p>
                      <a:pPr algn="ctr" fontAlgn="t"/>
                      <a:r>
                        <a:rPr lang="en-US" sz="1000" b="0" i="0" u="none" strike="noStrike" dirty="0">
                          <a:solidFill>
                            <a:srgbClr val="000000"/>
                          </a:solidFill>
                          <a:effectLst/>
                          <a:latin typeface="+mn-lt"/>
                        </a:rPr>
                        <a:t>67%</a:t>
                      </a:r>
                    </a:p>
                  </a:txBody>
                  <a:tcPr marL="7620" marR="7620" marT="7620" marB="0" anchor="ctr">
                    <a:solidFill>
                      <a:srgbClr val="E7E7E7"/>
                    </a:solidFill>
                  </a:tcPr>
                </a:tc>
                <a:tc>
                  <a:txBody>
                    <a:bodyPr/>
                    <a:lstStyle/>
                    <a:p>
                      <a:pPr algn="ctr" fontAlgn="t"/>
                      <a:r>
                        <a:rPr lang="en-US" sz="1000" b="0" i="0" u="none" strike="noStrike" dirty="0">
                          <a:solidFill>
                            <a:srgbClr val="000000"/>
                          </a:solidFill>
                          <a:effectLst/>
                          <a:latin typeface="+mn-lt"/>
                        </a:rPr>
                        <a:t>64%</a:t>
                      </a:r>
                    </a:p>
                  </a:txBody>
                  <a:tcPr marL="7620" marR="7620" marT="7620" marB="0" anchor="ctr">
                    <a:solidFill>
                      <a:srgbClr val="E7E7E7"/>
                    </a:solidFill>
                  </a:tcPr>
                </a:tc>
                <a:tc>
                  <a:txBody>
                    <a:bodyPr/>
                    <a:lstStyle/>
                    <a:p>
                      <a:pPr algn="ctr" fontAlgn="t"/>
                      <a:r>
                        <a:rPr lang="en-US" sz="1000" b="0" i="0" u="none" strike="noStrike" dirty="0">
                          <a:solidFill>
                            <a:srgbClr val="000000"/>
                          </a:solidFill>
                          <a:effectLst/>
                          <a:latin typeface="+mn-lt"/>
                        </a:rPr>
                        <a:t>72%</a:t>
                      </a:r>
                    </a:p>
                  </a:txBody>
                  <a:tcPr marL="7620" marR="7620" marT="7620" marB="0" anchor="ctr"/>
                </a:tc>
                <a:tc>
                  <a:txBody>
                    <a:bodyPr/>
                    <a:lstStyle/>
                    <a:p>
                      <a:pPr algn="ctr" fontAlgn="t"/>
                      <a:r>
                        <a:rPr lang="en-US" sz="1000" b="0" i="0" u="none" strike="noStrike" dirty="0">
                          <a:solidFill>
                            <a:srgbClr val="000000"/>
                          </a:solidFill>
                          <a:effectLst/>
                          <a:latin typeface="+mn-lt"/>
                        </a:rPr>
                        <a:t>78%</a:t>
                      </a:r>
                    </a:p>
                  </a:txBody>
                  <a:tcPr marL="7620" marR="7620" marT="7620" marB="0" anchor="ctr">
                    <a:solidFill>
                      <a:srgbClr val="FFB900"/>
                    </a:solidFill>
                  </a:tcPr>
                </a:tc>
                <a:tc>
                  <a:txBody>
                    <a:bodyPr/>
                    <a:lstStyle/>
                    <a:p>
                      <a:pPr algn="ctr" fontAlgn="t"/>
                      <a:r>
                        <a:rPr lang="en-US" sz="1000" b="0" i="0" u="none" strike="noStrike" dirty="0">
                          <a:solidFill>
                            <a:srgbClr val="000000"/>
                          </a:solidFill>
                          <a:effectLst/>
                          <a:latin typeface="+mn-lt"/>
                        </a:rPr>
                        <a:t>73%</a:t>
                      </a:r>
                    </a:p>
                  </a:txBody>
                  <a:tcPr marL="7620" marR="7620" marT="7620" marB="0" anchor="ctr">
                    <a:solidFill>
                      <a:srgbClr val="FFB900"/>
                    </a:solidFill>
                  </a:tcPr>
                </a:tc>
                <a:tc>
                  <a:txBody>
                    <a:bodyPr/>
                    <a:lstStyle/>
                    <a:p>
                      <a:pPr algn="ctr" fontAlgn="t"/>
                      <a:r>
                        <a:rPr lang="en-US" sz="1000" b="0" i="0" u="none" strike="noStrike" dirty="0">
                          <a:solidFill>
                            <a:srgbClr val="000000"/>
                          </a:solidFill>
                          <a:effectLst/>
                          <a:latin typeface="+mn-lt"/>
                        </a:rPr>
                        <a:t>66%</a:t>
                      </a:r>
                    </a:p>
                  </a:txBody>
                  <a:tcPr marL="7620" marR="7620" marT="7620" marB="0" anchor="ctr"/>
                </a:tc>
                <a:tc>
                  <a:txBody>
                    <a:bodyPr/>
                    <a:lstStyle/>
                    <a:p>
                      <a:pPr algn="ctr" fontAlgn="t"/>
                      <a:r>
                        <a:rPr lang="en-US" sz="1000" b="0" i="0" u="none" strike="noStrike" dirty="0">
                          <a:solidFill>
                            <a:srgbClr val="000000"/>
                          </a:solidFill>
                          <a:effectLst/>
                          <a:latin typeface="+mn-lt"/>
                        </a:rPr>
                        <a:t>69%</a:t>
                      </a:r>
                    </a:p>
                  </a:txBody>
                  <a:tcPr marL="7620" marR="7620" marT="7620" marB="0" anchor="ctr">
                    <a:solidFill>
                      <a:srgbClr val="E7E7E7"/>
                    </a:solidFill>
                  </a:tcPr>
                </a:tc>
                <a:tc>
                  <a:txBody>
                    <a:bodyPr/>
                    <a:lstStyle/>
                    <a:p>
                      <a:pPr algn="ctr" fontAlgn="t"/>
                      <a:r>
                        <a:rPr lang="en-US" sz="1000" b="0" i="0" u="none" strike="noStrike" dirty="0">
                          <a:solidFill>
                            <a:srgbClr val="000000"/>
                          </a:solidFill>
                          <a:effectLst/>
                          <a:latin typeface="+mn-lt"/>
                        </a:rPr>
                        <a:t>60%</a:t>
                      </a:r>
                    </a:p>
                  </a:txBody>
                  <a:tcPr marL="7620" marR="7620" marT="7620" marB="0" anchor="ctr"/>
                </a:tc>
                <a:tc>
                  <a:txBody>
                    <a:bodyPr/>
                    <a:lstStyle/>
                    <a:p>
                      <a:pPr algn="ctr" fontAlgn="t"/>
                      <a:r>
                        <a:rPr lang="en-US" sz="1000" b="0" i="0" u="none" strike="noStrike" dirty="0">
                          <a:solidFill>
                            <a:srgbClr val="000000"/>
                          </a:solidFill>
                          <a:effectLst/>
                          <a:latin typeface="+mn-lt"/>
                        </a:rPr>
                        <a:t>67%</a:t>
                      </a:r>
                    </a:p>
                  </a:txBody>
                  <a:tcPr marL="7620" marR="7620" marT="7620" marB="0" anchor="ctr"/>
                </a:tc>
                <a:tc>
                  <a:txBody>
                    <a:bodyPr/>
                    <a:lstStyle/>
                    <a:p>
                      <a:pPr algn="ctr" fontAlgn="t"/>
                      <a:r>
                        <a:rPr lang="en-US" sz="1000" b="0" i="0" u="none" strike="noStrike" dirty="0">
                          <a:solidFill>
                            <a:srgbClr val="000000"/>
                          </a:solidFill>
                          <a:effectLst/>
                          <a:latin typeface="+mn-lt"/>
                        </a:rPr>
                        <a:t>70%</a:t>
                      </a:r>
                    </a:p>
                  </a:txBody>
                  <a:tcPr marL="7620" marR="7620" marT="7620" marB="0" anchor="ctr"/>
                </a:tc>
                <a:tc>
                  <a:txBody>
                    <a:bodyPr/>
                    <a:lstStyle/>
                    <a:p>
                      <a:pPr algn="ctr" fontAlgn="t"/>
                      <a:r>
                        <a:rPr lang="en-US" sz="1000" b="0" i="0" u="none" strike="noStrike" dirty="0">
                          <a:solidFill>
                            <a:srgbClr val="000000"/>
                          </a:solidFill>
                          <a:effectLst/>
                          <a:latin typeface="+mn-lt"/>
                        </a:rPr>
                        <a:t>73%</a:t>
                      </a:r>
                    </a:p>
                  </a:txBody>
                  <a:tcPr marL="7620" marR="7620" marT="7620" marB="0" anchor="ctr">
                    <a:solidFill>
                      <a:srgbClr val="FFB900"/>
                    </a:solidFill>
                  </a:tcPr>
                </a:tc>
                <a:extLst>
                  <a:ext uri="{0D108BD9-81ED-4DB2-BD59-A6C34878D82A}">
                    <a16:rowId xmlns:a16="http://schemas.microsoft.com/office/drawing/2014/main" val="2240464111"/>
                  </a:ext>
                </a:extLst>
              </a:tr>
              <a:tr h="341409">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I received persistent unwelcomed demands to develop a romantic or sexual relationship</a:t>
                      </a:r>
                    </a:p>
                  </a:txBody>
                  <a:tcPr marL="7620" marR="7620" marT="7620" marB="0" anchor="b"/>
                </a:tc>
                <a:tc>
                  <a:txBody>
                    <a:bodyPr/>
                    <a:lstStyle/>
                    <a:p>
                      <a:pPr algn="ctr" fontAlgn="t"/>
                      <a:r>
                        <a:rPr lang="en-US" sz="1000" b="0" i="0" u="none" strike="noStrike" dirty="0">
                          <a:solidFill>
                            <a:srgbClr val="000000"/>
                          </a:solidFill>
                          <a:effectLst/>
                          <a:latin typeface="+mn-lt"/>
                        </a:rPr>
                        <a:t>36%</a:t>
                      </a:r>
                    </a:p>
                  </a:txBody>
                  <a:tcPr marL="7620" marR="7620" marT="7620" marB="0" anchor="ctr"/>
                </a:tc>
                <a:tc>
                  <a:txBody>
                    <a:bodyPr/>
                    <a:lstStyle/>
                    <a:p>
                      <a:pPr algn="ctr" fontAlgn="t"/>
                      <a:r>
                        <a:rPr lang="en-US" sz="1000" b="0" i="0" u="none" strike="noStrike" dirty="0">
                          <a:solidFill>
                            <a:srgbClr val="000000"/>
                          </a:solidFill>
                          <a:effectLst/>
                          <a:latin typeface="+mn-lt"/>
                        </a:rPr>
                        <a:t>41%</a:t>
                      </a:r>
                    </a:p>
                  </a:txBody>
                  <a:tcPr marL="7620" marR="7620" marT="7620" marB="0" anchor="ctr"/>
                </a:tc>
                <a:tc>
                  <a:txBody>
                    <a:bodyPr/>
                    <a:lstStyle/>
                    <a:p>
                      <a:pPr algn="ctr" fontAlgn="t"/>
                      <a:r>
                        <a:rPr lang="en-US" sz="1000" b="0" i="0" u="none" strike="noStrike" dirty="0">
                          <a:solidFill>
                            <a:srgbClr val="000000"/>
                          </a:solidFill>
                          <a:effectLst/>
                          <a:latin typeface="+mn-lt"/>
                        </a:rPr>
                        <a:t>42%</a:t>
                      </a:r>
                    </a:p>
                  </a:txBody>
                  <a:tcPr marL="7620" marR="7620" marT="7620" marB="0" anchor="ctr"/>
                </a:tc>
                <a:tc>
                  <a:txBody>
                    <a:bodyPr/>
                    <a:lstStyle/>
                    <a:p>
                      <a:pPr algn="ctr" fontAlgn="t"/>
                      <a:r>
                        <a:rPr lang="en-US" sz="1000" b="0" i="0" u="none" strike="noStrike" dirty="0">
                          <a:solidFill>
                            <a:srgbClr val="000000"/>
                          </a:solidFill>
                          <a:effectLst/>
                          <a:latin typeface="+mn-lt"/>
                        </a:rPr>
                        <a:t>40%</a:t>
                      </a:r>
                    </a:p>
                  </a:txBody>
                  <a:tcPr marL="7620" marR="7620" marT="7620" marB="0" anchor="ctr"/>
                </a:tc>
                <a:tc>
                  <a:txBody>
                    <a:bodyPr/>
                    <a:lstStyle/>
                    <a:p>
                      <a:pPr algn="ctr" fontAlgn="t"/>
                      <a:r>
                        <a:rPr lang="en-US" sz="1000" b="0" i="0" u="none" strike="noStrike" dirty="0">
                          <a:solidFill>
                            <a:srgbClr val="000000"/>
                          </a:solidFill>
                          <a:effectLst/>
                          <a:latin typeface="+mn-lt"/>
                        </a:rPr>
                        <a:t>44%</a:t>
                      </a:r>
                    </a:p>
                  </a:txBody>
                  <a:tcPr marL="7620" marR="7620" marT="7620" marB="0" anchor="ctr">
                    <a:solidFill>
                      <a:srgbClr val="FFC000"/>
                    </a:solidFill>
                  </a:tcPr>
                </a:tc>
                <a:tc>
                  <a:txBody>
                    <a:bodyPr/>
                    <a:lstStyle/>
                    <a:p>
                      <a:pPr algn="ctr" fontAlgn="t"/>
                      <a:r>
                        <a:rPr lang="en-US" sz="1000" b="0" i="0" u="none" strike="noStrike" dirty="0">
                          <a:solidFill>
                            <a:srgbClr val="000000"/>
                          </a:solidFill>
                          <a:effectLst/>
                          <a:latin typeface="+mn-lt"/>
                        </a:rPr>
                        <a:t>45%</a:t>
                      </a:r>
                    </a:p>
                  </a:txBody>
                  <a:tcPr marL="7620" marR="7620" marT="7620" marB="0" anchor="ctr">
                    <a:solidFill>
                      <a:srgbClr val="FFB900"/>
                    </a:solidFill>
                  </a:tcPr>
                </a:tc>
                <a:tc>
                  <a:txBody>
                    <a:bodyPr/>
                    <a:lstStyle/>
                    <a:p>
                      <a:pPr algn="ctr" fontAlgn="t"/>
                      <a:r>
                        <a:rPr lang="en-US" sz="1000" b="0" i="0" u="none" strike="noStrike" dirty="0">
                          <a:solidFill>
                            <a:srgbClr val="000000"/>
                          </a:solidFill>
                          <a:effectLst/>
                          <a:latin typeface="+mn-lt"/>
                        </a:rPr>
                        <a:t>41%</a:t>
                      </a:r>
                    </a:p>
                  </a:txBody>
                  <a:tcPr marL="7620" marR="7620" marT="7620" marB="0" anchor="ctr">
                    <a:solidFill>
                      <a:schemeClr val="tx1"/>
                    </a:solidFill>
                  </a:tcPr>
                </a:tc>
                <a:tc>
                  <a:txBody>
                    <a:bodyPr/>
                    <a:lstStyle/>
                    <a:p>
                      <a:pPr algn="ctr" fontAlgn="t"/>
                      <a:r>
                        <a:rPr lang="en-US" sz="1000" b="0" i="0" u="none" strike="noStrike" dirty="0">
                          <a:solidFill>
                            <a:srgbClr val="000000"/>
                          </a:solidFill>
                          <a:effectLst/>
                          <a:latin typeface="+mn-lt"/>
                        </a:rPr>
                        <a:t>22%</a:t>
                      </a:r>
                    </a:p>
                  </a:txBody>
                  <a:tcPr marL="7620" marR="7620" marT="7620" marB="0" anchor="ctr"/>
                </a:tc>
                <a:tc>
                  <a:txBody>
                    <a:bodyPr/>
                    <a:lstStyle/>
                    <a:p>
                      <a:pPr algn="ctr" fontAlgn="t"/>
                      <a:r>
                        <a:rPr lang="en-US" sz="1000" b="0" i="0" u="none" strike="noStrike" dirty="0">
                          <a:solidFill>
                            <a:srgbClr val="000000"/>
                          </a:solidFill>
                          <a:effectLst/>
                          <a:latin typeface="+mn-lt"/>
                        </a:rPr>
                        <a:t>37%</a:t>
                      </a:r>
                    </a:p>
                  </a:txBody>
                  <a:tcPr marL="7620" marR="7620" marT="7620" marB="0" anchor="ctr"/>
                </a:tc>
                <a:tc>
                  <a:txBody>
                    <a:bodyPr/>
                    <a:lstStyle/>
                    <a:p>
                      <a:pPr algn="ctr" fontAlgn="t"/>
                      <a:r>
                        <a:rPr lang="en-US" sz="1000" b="0" i="0" u="none" strike="noStrike" dirty="0">
                          <a:solidFill>
                            <a:srgbClr val="000000"/>
                          </a:solidFill>
                          <a:effectLst/>
                          <a:latin typeface="+mn-lt"/>
                        </a:rPr>
                        <a:t>38%</a:t>
                      </a:r>
                    </a:p>
                  </a:txBody>
                  <a:tcPr marL="7620" marR="7620" marT="7620" marB="0" anchor="ctr"/>
                </a:tc>
                <a:tc>
                  <a:txBody>
                    <a:bodyPr/>
                    <a:lstStyle/>
                    <a:p>
                      <a:pPr algn="ctr" fontAlgn="t"/>
                      <a:r>
                        <a:rPr lang="en-US" sz="1000" b="0" i="0" u="none" strike="noStrike" dirty="0">
                          <a:solidFill>
                            <a:srgbClr val="000000"/>
                          </a:solidFill>
                          <a:effectLst/>
                          <a:latin typeface="+mn-lt"/>
                        </a:rPr>
                        <a:t>37%</a:t>
                      </a:r>
                    </a:p>
                  </a:txBody>
                  <a:tcPr marL="7620" marR="7620" marT="7620" marB="0" anchor="ctr"/>
                </a:tc>
                <a:extLst>
                  <a:ext uri="{0D108BD9-81ED-4DB2-BD59-A6C34878D82A}">
                    <a16:rowId xmlns:a16="http://schemas.microsoft.com/office/drawing/2014/main" val="1727224459"/>
                  </a:ext>
                </a:extLst>
              </a:tr>
              <a:tr h="250831">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I received an unwelcomed request for a sexual favor</a:t>
                      </a:r>
                    </a:p>
                  </a:txBody>
                  <a:tcPr marL="7620" marR="7620" marT="7620" marB="0" anchor="b"/>
                </a:tc>
                <a:tc>
                  <a:txBody>
                    <a:bodyPr/>
                    <a:lstStyle/>
                    <a:p>
                      <a:pPr algn="ctr" fontAlgn="t"/>
                      <a:r>
                        <a:rPr lang="en-US" sz="1000" b="0" i="0" u="none" strike="noStrike" dirty="0">
                          <a:solidFill>
                            <a:srgbClr val="000000"/>
                          </a:solidFill>
                          <a:effectLst/>
                          <a:latin typeface="+mn-lt"/>
                        </a:rPr>
                        <a:t>33%</a:t>
                      </a:r>
                    </a:p>
                  </a:txBody>
                  <a:tcPr marL="7620" marR="7620" marT="7620" marB="0" anchor="ctr"/>
                </a:tc>
                <a:tc>
                  <a:txBody>
                    <a:bodyPr/>
                    <a:lstStyle/>
                    <a:p>
                      <a:pPr algn="ctr" fontAlgn="t"/>
                      <a:r>
                        <a:rPr lang="en-US" sz="1000" b="0" i="0" u="none" strike="noStrike" dirty="0">
                          <a:solidFill>
                            <a:srgbClr val="000000"/>
                          </a:solidFill>
                          <a:effectLst/>
                          <a:latin typeface="+mn-lt"/>
                        </a:rPr>
                        <a:t>34%</a:t>
                      </a:r>
                    </a:p>
                  </a:txBody>
                  <a:tcPr marL="7620" marR="7620" marT="7620" marB="0" anchor="ctr"/>
                </a:tc>
                <a:tc>
                  <a:txBody>
                    <a:bodyPr/>
                    <a:lstStyle/>
                    <a:p>
                      <a:pPr algn="ctr" fontAlgn="t"/>
                      <a:r>
                        <a:rPr lang="en-US" sz="1000" b="0" i="0" u="none" strike="noStrike" dirty="0">
                          <a:solidFill>
                            <a:srgbClr val="000000"/>
                          </a:solidFill>
                          <a:effectLst/>
                          <a:latin typeface="+mn-lt"/>
                        </a:rPr>
                        <a:t>28%</a:t>
                      </a:r>
                    </a:p>
                  </a:txBody>
                  <a:tcPr marL="7620" marR="7620" marT="7620" marB="0" anchor="ctr"/>
                </a:tc>
                <a:tc>
                  <a:txBody>
                    <a:bodyPr/>
                    <a:lstStyle/>
                    <a:p>
                      <a:pPr algn="ctr" fontAlgn="t"/>
                      <a:r>
                        <a:rPr lang="en-US" sz="1000" b="0" i="0" u="none" strike="noStrike" dirty="0">
                          <a:solidFill>
                            <a:srgbClr val="000000"/>
                          </a:solidFill>
                          <a:effectLst/>
                          <a:latin typeface="+mn-lt"/>
                        </a:rPr>
                        <a:t>41%</a:t>
                      </a:r>
                    </a:p>
                  </a:txBody>
                  <a:tcPr marL="7620" marR="7620" marT="7620" marB="0" anchor="ctr">
                    <a:solidFill>
                      <a:srgbClr val="FFB900"/>
                    </a:solidFill>
                  </a:tcPr>
                </a:tc>
                <a:tc>
                  <a:txBody>
                    <a:bodyPr/>
                    <a:lstStyle/>
                    <a:p>
                      <a:pPr algn="ctr" fontAlgn="t"/>
                      <a:r>
                        <a:rPr lang="en-US" sz="1000" b="0" i="0" u="none" strike="noStrike" dirty="0">
                          <a:solidFill>
                            <a:srgbClr val="000000"/>
                          </a:solidFill>
                          <a:effectLst/>
                          <a:latin typeface="+mn-lt"/>
                        </a:rPr>
                        <a:t>27%</a:t>
                      </a:r>
                    </a:p>
                  </a:txBody>
                  <a:tcPr marL="7620" marR="7620" marT="7620" marB="0" anchor="ctr"/>
                </a:tc>
                <a:tc>
                  <a:txBody>
                    <a:bodyPr/>
                    <a:lstStyle/>
                    <a:p>
                      <a:pPr algn="ctr" fontAlgn="t"/>
                      <a:r>
                        <a:rPr lang="en-US" sz="1000" b="0" i="0" u="none" strike="noStrike" dirty="0">
                          <a:solidFill>
                            <a:srgbClr val="000000"/>
                          </a:solidFill>
                          <a:effectLst/>
                          <a:latin typeface="+mn-lt"/>
                        </a:rPr>
                        <a:t>28%</a:t>
                      </a:r>
                    </a:p>
                  </a:txBody>
                  <a:tcPr marL="7620" marR="7620" marT="7620" marB="0" anchor="ctr"/>
                </a:tc>
                <a:tc>
                  <a:txBody>
                    <a:bodyPr/>
                    <a:lstStyle/>
                    <a:p>
                      <a:pPr algn="ctr" fontAlgn="t"/>
                      <a:r>
                        <a:rPr lang="en-US" sz="1000" b="0" i="0" u="none" strike="noStrike" dirty="0">
                          <a:solidFill>
                            <a:srgbClr val="000000"/>
                          </a:solidFill>
                          <a:effectLst/>
                          <a:latin typeface="+mn-lt"/>
                        </a:rPr>
                        <a:t>26%</a:t>
                      </a:r>
                    </a:p>
                  </a:txBody>
                  <a:tcPr marL="7620" marR="7620" marT="7620" marB="0" anchor="ctr"/>
                </a:tc>
                <a:tc>
                  <a:txBody>
                    <a:bodyPr/>
                    <a:lstStyle/>
                    <a:p>
                      <a:pPr algn="ctr" fontAlgn="t"/>
                      <a:r>
                        <a:rPr lang="en-US" sz="1000" b="0" i="0" u="none" strike="noStrike" dirty="0">
                          <a:solidFill>
                            <a:srgbClr val="000000"/>
                          </a:solidFill>
                          <a:effectLst/>
                          <a:latin typeface="+mn-lt"/>
                        </a:rPr>
                        <a:t>44%</a:t>
                      </a:r>
                    </a:p>
                  </a:txBody>
                  <a:tcPr marL="7620" marR="7620" marT="7620" marB="0" anchor="ctr">
                    <a:solidFill>
                      <a:srgbClr val="FFB900"/>
                    </a:solidFill>
                  </a:tcPr>
                </a:tc>
                <a:tc>
                  <a:txBody>
                    <a:bodyPr/>
                    <a:lstStyle/>
                    <a:p>
                      <a:pPr algn="ctr" fontAlgn="t"/>
                      <a:r>
                        <a:rPr lang="en-US" sz="1000" b="0" i="0" u="none" strike="noStrike" dirty="0">
                          <a:solidFill>
                            <a:srgbClr val="000000"/>
                          </a:solidFill>
                          <a:effectLst/>
                          <a:latin typeface="+mn-lt"/>
                        </a:rPr>
                        <a:t>24%</a:t>
                      </a:r>
                    </a:p>
                  </a:txBody>
                  <a:tcPr marL="7620" marR="7620" marT="7620" marB="0" anchor="ctr"/>
                </a:tc>
                <a:tc>
                  <a:txBody>
                    <a:bodyPr/>
                    <a:lstStyle/>
                    <a:p>
                      <a:pPr algn="ctr" fontAlgn="t"/>
                      <a:r>
                        <a:rPr lang="en-US" sz="1000" b="0" i="0" u="none" strike="noStrike" dirty="0">
                          <a:solidFill>
                            <a:srgbClr val="000000"/>
                          </a:solidFill>
                          <a:effectLst/>
                          <a:latin typeface="+mn-lt"/>
                        </a:rPr>
                        <a:t>27%</a:t>
                      </a:r>
                    </a:p>
                  </a:txBody>
                  <a:tcPr marL="7620" marR="7620" marT="7620" marB="0" anchor="ctr"/>
                </a:tc>
                <a:tc>
                  <a:txBody>
                    <a:bodyPr/>
                    <a:lstStyle/>
                    <a:p>
                      <a:pPr algn="ctr" fontAlgn="t"/>
                      <a:r>
                        <a:rPr lang="en-US" sz="1000" b="0" i="0" u="none" strike="noStrike" dirty="0">
                          <a:solidFill>
                            <a:srgbClr val="000000"/>
                          </a:solidFill>
                          <a:effectLst/>
                          <a:latin typeface="+mn-lt"/>
                        </a:rPr>
                        <a:t>31%</a:t>
                      </a:r>
                    </a:p>
                  </a:txBody>
                  <a:tcPr marL="7620" marR="7620" marT="7620" marB="0" anchor="ctr"/>
                </a:tc>
                <a:extLst>
                  <a:ext uri="{0D108BD9-81ED-4DB2-BD59-A6C34878D82A}">
                    <a16:rowId xmlns:a16="http://schemas.microsoft.com/office/drawing/2014/main" val="312220192"/>
                  </a:ext>
                </a:extLst>
              </a:tr>
              <a:tr h="250831">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I received an unwelcomed request to send intimate images of myself or others</a:t>
                      </a:r>
                    </a:p>
                  </a:txBody>
                  <a:tcPr marL="7620" marR="7620" marT="7620" marB="0" anchor="b"/>
                </a:tc>
                <a:tc>
                  <a:txBody>
                    <a:bodyPr/>
                    <a:lstStyle/>
                    <a:p>
                      <a:pPr algn="ctr" fontAlgn="t"/>
                      <a:r>
                        <a:rPr lang="en-US" sz="1000" b="0" i="0" u="none" strike="noStrike" dirty="0">
                          <a:solidFill>
                            <a:srgbClr val="000000"/>
                          </a:solidFill>
                          <a:effectLst/>
                          <a:latin typeface="+mn-lt"/>
                        </a:rPr>
                        <a:t>32%</a:t>
                      </a:r>
                    </a:p>
                  </a:txBody>
                  <a:tcPr marL="7620" marR="7620" marT="7620" marB="0" anchor="ctr"/>
                </a:tc>
                <a:tc>
                  <a:txBody>
                    <a:bodyPr/>
                    <a:lstStyle/>
                    <a:p>
                      <a:pPr algn="ctr" fontAlgn="t"/>
                      <a:r>
                        <a:rPr lang="en-US" sz="1000" b="0" i="0" u="none" strike="noStrike" dirty="0">
                          <a:solidFill>
                            <a:srgbClr val="000000"/>
                          </a:solidFill>
                          <a:effectLst/>
                          <a:latin typeface="+mn-lt"/>
                        </a:rPr>
                        <a:t>29%</a:t>
                      </a:r>
                    </a:p>
                  </a:txBody>
                  <a:tcPr marL="7620" marR="7620" marT="7620" marB="0" anchor="ctr"/>
                </a:tc>
                <a:tc>
                  <a:txBody>
                    <a:bodyPr/>
                    <a:lstStyle/>
                    <a:p>
                      <a:pPr algn="ctr" fontAlgn="t"/>
                      <a:r>
                        <a:rPr lang="en-US" sz="1000" b="0" i="0" u="none" strike="noStrike" dirty="0">
                          <a:solidFill>
                            <a:srgbClr val="000000"/>
                          </a:solidFill>
                          <a:effectLst/>
                          <a:latin typeface="+mn-lt"/>
                        </a:rPr>
                        <a:t>46%</a:t>
                      </a:r>
                    </a:p>
                  </a:txBody>
                  <a:tcPr marL="7620" marR="7620" marT="7620" marB="0" anchor="ctr">
                    <a:solidFill>
                      <a:srgbClr val="FFB900"/>
                    </a:solidFill>
                  </a:tcPr>
                </a:tc>
                <a:tc>
                  <a:txBody>
                    <a:bodyPr/>
                    <a:lstStyle/>
                    <a:p>
                      <a:pPr algn="ctr" fontAlgn="t"/>
                      <a:r>
                        <a:rPr lang="en-US" sz="1000" b="0" i="0" u="none" strike="noStrike" dirty="0">
                          <a:solidFill>
                            <a:srgbClr val="000000"/>
                          </a:solidFill>
                          <a:effectLst/>
                          <a:latin typeface="+mn-lt"/>
                        </a:rPr>
                        <a:t>49%</a:t>
                      </a:r>
                    </a:p>
                  </a:txBody>
                  <a:tcPr marL="7620" marR="7620" marT="7620" marB="0" anchor="ctr">
                    <a:solidFill>
                      <a:srgbClr val="FFB900"/>
                    </a:solidFill>
                  </a:tcPr>
                </a:tc>
                <a:tc>
                  <a:txBody>
                    <a:bodyPr/>
                    <a:lstStyle/>
                    <a:p>
                      <a:pPr algn="ctr" fontAlgn="t"/>
                      <a:r>
                        <a:rPr lang="en-US" sz="1000" b="0" i="0" u="none" strike="noStrike" dirty="0">
                          <a:solidFill>
                            <a:srgbClr val="000000"/>
                          </a:solidFill>
                          <a:effectLst/>
                          <a:latin typeface="+mn-lt"/>
                        </a:rPr>
                        <a:t>36%</a:t>
                      </a:r>
                    </a:p>
                  </a:txBody>
                  <a:tcPr marL="7620" marR="7620" marT="7620" marB="0" anchor="ctr">
                    <a:solidFill>
                      <a:schemeClr val="tx1"/>
                    </a:solidFill>
                  </a:tcPr>
                </a:tc>
                <a:tc>
                  <a:txBody>
                    <a:bodyPr/>
                    <a:lstStyle/>
                    <a:p>
                      <a:pPr algn="ctr" fontAlgn="t"/>
                      <a:r>
                        <a:rPr lang="en-US" sz="1000" b="0" i="0" u="none" strike="noStrike" dirty="0">
                          <a:solidFill>
                            <a:srgbClr val="000000"/>
                          </a:solidFill>
                          <a:effectLst/>
                          <a:latin typeface="+mn-lt"/>
                        </a:rPr>
                        <a:t>30%</a:t>
                      </a:r>
                    </a:p>
                  </a:txBody>
                  <a:tcPr marL="7620" marR="7620" marT="7620" marB="0" anchor="ctr"/>
                </a:tc>
                <a:tc>
                  <a:txBody>
                    <a:bodyPr/>
                    <a:lstStyle/>
                    <a:p>
                      <a:pPr algn="ctr" fontAlgn="t"/>
                      <a:r>
                        <a:rPr lang="en-US" sz="1000" b="0" i="0" u="none" strike="noStrike" dirty="0">
                          <a:solidFill>
                            <a:srgbClr val="000000"/>
                          </a:solidFill>
                          <a:effectLst/>
                          <a:latin typeface="+mn-lt"/>
                        </a:rPr>
                        <a:t>28%</a:t>
                      </a:r>
                    </a:p>
                  </a:txBody>
                  <a:tcPr marL="7620" marR="7620" marT="7620" marB="0" anchor="ctr"/>
                </a:tc>
                <a:tc>
                  <a:txBody>
                    <a:bodyPr/>
                    <a:lstStyle/>
                    <a:p>
                      <a:pPr algn="ctr" fontAlgn="t"/>
                      <a:r>
                        <a:rPr lang="en-US" sz="1000" b="0" i="0" u="none" strike="noStrike" dirty="0">
                          <a:solidFill>
                            <a:srgbClr val="000000"/>
                          </a:solidFill>
                          <a:effectLst/>
                          <a:latin typeface="+mn-lt"/>
                        </a:rPr>
                        <a:t>31%</a:t>
                      </a:r>
                    </a:p>
                  </a:txBody>
                  <a:tcPr marL="7620" marR="7620" marT="7620" marB="0" anchor="ctr"/>
                </a:tc>
                <a:tc>
                  <a:txBody>
                    <a:bodyPr/>
                    <a:lstStyle/>
                    <a:p>
                      <a:pPr algn="ctr" fontAlgn="t"/>
                      <a:r>
                        <a:rPr lang="en-US" sz="1000" b="0" i="0" u="none" strike="noStrike" dirty="0">
                          <a:solidFill>
                            <a:srgbClr val="000000"/>
                          </a:solidFill>
                          <a:effectLst/>
                          <a:latin typeface="+mn-lt"/>
                        </a:rPr>
                        <a:t>43%</a:t>
                      </a:r>
                    </a:p>
                  </a:txBody>
                  <a:tcPr marL="7620" marR="7620" marT="7620" marB="0" anchor="ctr">
                    <a:solidFill>
                      <a:srgbClr val="FFB900"/>
                    </a:solidFill>
                  </a:tcPr>
                </a:tc>
                <a:tc>
                  <a:txBody>
                    <a:bodyPr/>
                    <a:lstStyle/>
                    <a:p>
                      <a:pPr algn="ctr" fontAlgn="t"/>
                      <a:r>
                        <a:rPr lang="en-US" sz="1000" b="0" i="0" u="none" strike="noStrike" dirty="0">
                          <a:solidFill>
                            <a:srgbClr val="000000"/>
                          </a:solidFill>
                          <a:effectLst/>
                          <a:latin typeface="+mn-lt"/>
                        </a:rPr>
                        <a:t>10%</a:t>
                      </a:r>
                    </a:p>
                  </a:txBody>
                  <a:tcPr marL="7620" marR="7620" marT="7620" marB="0" anchor="ctr"/>
                </a:tc>
                <a:tc>
                  <a:txBody>
                    <a:bodyPr/>
                    <a:lstStyle/>
                    <a:p>
                      <a:pPr algn="ctr" fontAlgn="t"/>
                      <a:r>
                        <a:rPr lang="en-US" sz="1000" b="0" i="0" u="none" strike="noStrike" dirty="0">
                          <a:solidFill>
                            <a:srgbClr val="000000"/>
                          </a:solidFill>
                          <a:effectLst/>
                          <a:latin typeface="+mn-lt"/>
                        </a:rPr>
                        <a:t>29%</a:t>
                      </a:r>
                    </a:p>
                  </a:txBody>
                  <a:tcPr marL="7620" marR="7620" marT="7620" marB="0" anchor="ctr"/>
                </a:tc>
                <a:extLst>
                  <a:ext uri="{0D108BD9-81ED-4DB2-BD59-A6C34878D82A}">
                    <a16:rowId xmlns:a16="http://schemas.microsoft.com/office/drawing/2014/main" val="2384937020"/>
                  </a:ext>
                </a:extLst>
              </a:tr>
              <a:tr h="250831">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Stalking</a:t>
                      </a:r>
                    </a:p>
                  </a:txBody>
                  <a:tcPr marL="7620" marR="7620" marT="7620" marB="0" anchor="b"/>
                </a:tc>
                <a:tc>
                  <a:txBody>
                    <a:bodyPr/>
                    <a:lstStyle/>
                    <a:p>
                      <a:pPr algn="ctr" fontAlgn="t"/>
                      <a:r>
                        <a:rPr lang="en-US" sz="1000" b="0" i="0" u="none" strike="noStrike" dirty="0">
                          <a:solidFill>
                            <a:srgbClr val="000000"/>
                          </a:solidFill>
                          <a:effectLst/>
                          <a:latin typeface="+mn-lt"/>
                        </a:rPr>
                        <a:t>13%</a:t>
                      </a:r>
                    </a:p>
                  </a:txBody>
                  <a:tcPr marL="7620" marR="7620" marT="7620" marB="0" anchor="ctr"/>
                </a:tc>
                <a:tc>
                  <a:txBody>
                    <a:bodyPr/>
                    <a:lstStyle/>
                    <a:p>
                      <a:pPr algn="ctr" fontAlgn="t"/>
                      <a:r>
                        <a:rPr lang="en-US" sz="1000" b="0" i="0" u="none" strike="noStrike" dirty="0">
                          <a:solidFill>
                            <a:srgbClr val="000000"/>
                          </a:solidFill>
                          <a:effectLst/>
                          <a:latin typeface="+mn-lt"/>
                        </a:rPr>
                        <a:t>10%</a:t>
                      </a:r>
                    </a:p>
                  </a:txBody>
                  <a:tcPr marL="7620" marR="7620" marT="7620" marB="0" anchor="ctr"/>
                </a:tc>
                <a:tc>
                  <a:txBody>
                    <a:bodyPr/>
                    <a:lstStyle/>
                    <a:p>
                      <a:pPr algn="ctr" fontAlgn="t"/>
                      <a:r>
                        <a:rPr lang="en-US" sz="1000" b="0" i="0" u="none" strike="noStrike" dirty="0">
                          <a:solidFill>
                            <a:srgbClr val="000000"/>
                          </a:solidFill>
                          <a:effectLst/>
                          <a:latin typeface="+mn-lt"/>
                        </a:rPr>
                        <a:t>16%</a:t>
                      </a:r>
                    </a:p>
                  </a:txBody>
                  <a:tcPr marL="7620" marR="7620" marT="7620" marB="0" anchor="ctr"/>
                </a:tc>
                <a:tc>
                  <a:txBody>
                    <a:bodyPr/>
                    <a:lstStyle/>
                    <a:p>
                      <a:pPr algn="ctr" fontAlgn="t"/>
                      <a:r>
                        <a:rPr lang="en-US" sz="1000" b="0" i="0" u="none" strike="noStrike" dirty="0">
                          <a:solidFill>
                            <a:srgbClr val="000000"/>
                          </a:solidFill>
                          <a:effectLst/>
                          <a:latin typeface="+mn-lt"/>
                        </a:rPr>
                        <a:t>23%</a:t>
                      </a:r>
                    </a:p>
                  </a:txBody>
                  <a:tcPr marL="7620" marR="7620" marT="7620" marB="0" anchor="ctr">
                    <a:solidFill>
                      <a:srgbClr val="FFB900"/>
                    </a:solidFill>
                  </a:tcPr>
                </a:tc>
                <a:tc>
                  <a:txBody>
                    <a:bodyPr/>
                    <a:lstStyle/>
                    <a:p>
                      <a:pPr algn="ctr" fontAlgn="t"/>
                      <a:r>
                        <a:rPr lang="en-US" sz="1000" b="0" i="0" u="none" strike="noStrike" dirty="0">
                          <a:solidFill>
                            <a:srgbClr val="000000"/>
                          </a:solidFill>
                          <a:effectLst/>
                          <a:latin typeface="+mn-lt"/>
                        </a:rPr>
                        <a:t>12%</a:t>
                      </a:r>
                    </a:p>
                  </a:txBody>
                  <a:tcPr marL="7620" marR="7620" marT="7620" marB="0" anchor="ctr">
                    <a:solidFill>
                      <a:srgbClr val="E7E7E7"/>
                    </a:solidFill>
                  </a:tcPr>
                </a:tc>
                <a:tc>
                  <a:txBody>
                    <a:bodyPr/>
                    <a:lstStyle/>
                    <a:p>
                      <a:pPr algn="ctr" fontAlgn="t"/>
                      <a:r>
                        <a:rPr lang="en-US" sz="1000" b="0" i="0" u="none" strike="noStrike" dirty="0">
                          <a:solidFill>
                            <a:srgbClr val="000000"/>
                          </a:solidFill>
                          <a:effectLst/>
                          <a:latin typeface="+mn-lt"/>
                        </a:rPr>
                        <a:t>13%</a:t>
                      </a:r>
                    </a:p>
                  </a:txBody>
                  <a:tcPr marL="7620" marR="7620" marT="7620" marB="0" anchor="ctr"/>
                </a:tc>
                <a:tc>
                  <a:txBody>
                    <a:bodyPr/>
                    <a:lstStyle/>
                    <a:p>
                      <a:pPr algn="ctr" fontAlgn="t"/>
                      <a:r>
                        <a:rPr lang="en-US" sz="1000" b="0" i="0" u="none" strike="noStrike" dirty="0">
                          <a:solidFill>
                            <a:srgbClr val="000000"/>
                          </a:solidFill>
                          <a:effectLst/>
                          <a:latin typeface="+mn-lt"/>
                        </a:rPr>
                        <a:t>9%</a:t>
                      </a:r>
                    </a:p>
                  </a:txBody>
                  <a:tcPr marL="7620" marR="7620" marT="7620" marB="0" anchor="ctr"/>
                </a:tc>
                <a:tc>
                  <a:txBody>
                    <a:bodyPr/>
                    <a:lstStyle/>
                    <a:p>
                      <a:pPr algn="ctr" fontAlgn="t"/>
                      <a:r>
                        <a:rPr lang="en-US" sz="1000" b="0" i="0" u="none" strike="noStrike" dirty="0">
                          <a:solidFill>
                            <a:srgbClr val="000000"/>
                          </a:solidFill>
                          <a:effectLst/>
                          <a:latin typeface="+mn-lt"/>
                        </a:rPr>
                        <a:t>19%</a:t>
                      </a:r>
                    </a:p>
                  </a:txBody>
                  <a:tcPr marL="7620" marR="7620" marT="7620" marB="0" anchor="ctr">
                    <a:solidFill>
                      <a:srgbClr val="FFB900"/>
                    </a:solidFill>
                  </a:tcPr>
                </a:tc>
                <a:tc>
                  <a:txBody>
                    <a:bodyPr/>
                    <a:lstStyle/>
                    <a:p>
                      <a:pPr algn="ctr" fontAlgn="t"/>
                      <a:r>
                        <a:rPr lang="en-US" sz="1000" b="0" i="0" u="none" strike="noStrike" dirty="0">
                          <a:solidFill>
                            <a:srgbClr val="000000"/>
                          </a:solidFill>
                          <a:effectLst/>
                          <a:latin typeface="+mn-lt"/>
                        </a:rPr>
                        <a:t>14%</a:t>
                      </a:r>
                    </a:p>
                  </a:txBody>
                  <a:tcPr marL="7620" marR="7620" marT="7620" marB="0" anchor="ctr"/>
                </a:tc>
                <a:tc>
                  <a:txBody>
                    <a:bodyPr/>
                    <a:lstStyle/>
                    <a:p>
                      <a:pPr algn="ctr" fontAlgn="t"/>
                      <a:r>
                        <a:rPr lang="en-US" sz="1000" b="0" i="0" u="none" strike="noStrike" dirty="0">
                          <a:solidFill>
                            <a:srgbClr val="000000"/>
                          </a:solidFill>
                          <a:effectLst/>
                          <a:latin typeface="+mn-lt"/>
                        </a:rPr>
                        <a:t>18%</a:t>
                      </a:r>
                    </a:p>
                  </a:txBody>
                  <a:tcPr marL="7620" marR="7620" marT="7620" marB="0" anchor="ctr">
                    <a:solidFill>
                      <a:srgbClr val="E7E7E7"/>
                    </a:solidFill>
                  </a:tcPr>
                </a:tc>
                <a:tc>
                  <a:txBody>
                    <a:bodyPr/>
                    <a:lstStyle/>
                    <a:p>
                      <a:pPr algn="ctr" fontAlgn="t"/>
                      <a:r>
                        <a:rPr lang="en-US" sz="1000" b="0" i="0" u="none" strike="noStrike" dirty="0">
                          <a:solidFill>
                            <a:srgbClr val="000000"/>
                          </a:solidFill>
                          <a:effectLst/>
                          <a:latin typeface="+mn-lt"/>
                        </a:rPr>
                        <a:t>7%</a:t>
                      </a:r>
                    </a:p>
                  </a:txBody>
                  <a:tcPr marL="7620" marR="7620" marT="7620" marB="0" anchor="ctr"/>
                </a:tc>
                <a:extLst>
                  <a:ext uri="{0D108BD9-81ED-4DB2-BD59-A6C34878D82A}">
                    <a16:rowId xmlns:a16="http://schemas.microsoft.com/office/drawing/2014/main" val="813139484"/>
                  </a:ext>
                </a:extLst>
              </a:tr>
              <a:tr h="250831">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I was subjected to online abuse of a sexual nature</a:t>
                      </a:r>
                    </a:p>
                  </a:txBody>
                  <a:tcPr marL="7620" marR="7620" marT="7620" marB="0" anchor="b"/>
                </a:tc>
                <a:tc>
                  <a:txBody>
                    <a:bodyPr/>
                    <a:lstStyle/>
                    <a:p>
                      <a:pPr algn="ctr" fontAlgn="t"/>
                      <a:r>
                        <a:rPr lang="en-US" sz="1000" b="0" i="0" u="none" strike="noStrike" dirty="0">
                          <a:solidFill>
                            <a:srgbClr val="000000"/>
                          </a:solidFill>
                          <a:effectLst/>
                          <a:latin typeface="+mn-lt"/>
                        </a:rPr>
                        <a:t>9%</a:t>
                      </a:r>
                    </a:p>
                  </a:txBody>
                  <a:tcPr marL="7620" marR="7620" marT="7620" marB="0" anchor="ctr"/>
                </a:tc>
                <a:tc>
                  <a:txBody>
                    <a:bodyPr/>
                    <a:lstStyle/>
                    <a:p>
                      <a:pPr algn="ctr" fontAlgn="t"/>
                      <a:r>
                        <a:rPr lang="en-US" sz="1000" b="0" i="0" u="none" strike="noStrike" dirty="0">
                          <a:solidFill>
                            <a:srgbClr val="000000"/>
                          </a:solidFill>
                          <a:effectLst/>
                          <a:latin typeface="+mn-lt"/>
                        </a:rPr>
                        <a:t>4%</a:t>
                      </a:r>
                    </a:p>
                  </a:txBody>
                  <a:tcPr marL="7620" marR="7620" marT="7620" marB="0" anchor="ctr"/>
                </a:tc>
                <a:tc>
                  <a:txBody>
                    <a:bodyPr/>
                    <a:lstStyle/>
                    <a:p>
                      <a:pPr algn="ctr" fontAlgn="t"/>
                      <a:r>
                        <a:rPr lang="en-US" sz="1000" b="0" i="0" u="none" strike="noStrike" dirty="0">
                          <a:solidFill>
                            <a:srgbClr val="000000"/>
                          </a:solidFill>
                          <a:effectLst/>
                          <a:latin typeface="+mn-lt"/>
                        </a:rPr>
                        <a:t>4%</a:t>
                      </a:r>
                    </a:p>
                  </a:txBody>
                  <a:tcPr marL="7620" marR="7620" marT="7620" marB="0" anchor="ctr"/>
                </a:tc>
                <a:tc>
                  <a:txBody>
                    <a:bodyPr/>
                    <a:lstStyle/>
                    <a:p>
                      <a:pPr algn="ctr" fontAlgn="t"/>
                      <a:r>
                        <a:rPr lang="en-US" sz="1000" b="0" i="0" u="none" strike="noStrike" dirty="0">
                          <a:solidFill>
                            <a:srgbClr val="000000"/>
                          </a:solidFill>
                          <a:effectLst/>
                          <a:latin typeface="+mn-lt"/>
                        </a:rPr>
                        <a:t>7%</a:t>
                      </a:r>
                    </a:p>
                  </a:txBody>
                  <a:tcPr marL="7620" marR="7620" marT="7620" marB="0" anchor="ctr"/>
                </a:tc>
                <a:tc>
                  <a:txBody>
                    <a:bodyPr/>
                    <a:lstStyle/>
                    <a:p>
                      <a:pPr algn="ctr" fontAlgn="t"/>
                      <a:r>
                        <a:rPr lang="en-US" sz="1000" b="0" i="0" u="none" strike="noStrike" dirty="0">
                          <a:solidFill>
                            <a:srgbClr val="000000"/>
                          </a:solidFill>
                          <a:effectLst/>
                          <a:latin typeface="+mn-lt"/>
                        </a:rPr>
                        <a:t>10%</a:t>
                      </a:r>
                    </a:p>
                  </a:txBody>
                  <a:tcPr marL="7620" marR="7620" marT="7620" marB="0" anchor="ctr">
                    <a:solidFill>
                      <a:schemeClr val="tx1"/>
                    </a:solidFill>
                  </a:tcPr>
                </a:tc>
                <a:tc>
                  <a:txBody>
                    <a:bodyPr/>
                    <a:lstStyle/>
                    <a:p>
                      <a:pPr algn="ctr" fontAlgn="t"/>
                      <a:r>
                        <a:rPr lang="en-US" sz="1000" b="0" i="0" u="none" strike="noStrike" dirty="0">
                          <a:solidFill>
                            <a:srgbClr val="000000"/>
                          </a:solidFill>
                          <a:effectLst/>
                          <a:latin typeface="+mn-lt"/>
                        </a:rPr>
                        <a:t>6%</a:t>
                      </a:r>
                    </a:p>
                  </a:txBody>
                  <a:tcPr marL="7620" marR="7620" marT="7620" marB="0" anchor="ctr"/>
                </a:tc>
                <a:tc>
                  <a:txBody>
                    <a:bodyPr/>
                    <a:lstStyle/>
                    <a:p>
                      <a:pPr algn="ctr" fontAlgn="t"/>
                      <a:r>
                        <a:rPr lang="en-US" sz="1000" b="0" i="0" u="none" strike="noStrike" dirty="0">
                          <a:solidFill>
                            <a:srgbClr val="000000"/>
                          </a:solidFill>
                          <a:effectLst/>
                          <a:latin typeface="+mn-lt"/>
                        </a:rPr>
                        <a:t>3%</a:t>
                      </a:r>
                    </a:p>
                  </a:txBody>
                  <a:tcPr marL="7620" marR="7620" marT="7620" marB="0" anchor="ctr"/>
                </a:tc>
                <a:tc>
                  <a:txBody>
                    <a:bodyPr/>
                    <a:lstStyle/>
                    <a:p>
                      <a:pPr algn="ctr" fontAlgn="t"/>
                      <a:r>
                        <a:rPr lang="en-US" sz="1000" b="0" i="0" u="none" strike="noStrike" dirty="0">
                          <a:solidFill>
                            <a:srgbClr val="000000"/>
                          </a:solidFill>
                          <a:effectLst/>
                          <a:latin typeface="+mn-lt"/>
                        </a:rPr>
                        <a:t>19%</a:t>
                      </a:r>
                    </a:p>
                  </a:txBody>
                  <a:tcPr marL="7620" marR="7620" marT="7620" marB="0" anchor="ctr">
                    <a:solidFill>
                      <a:srgbClr val="FFB900"/>
                    </a:solidFill>
                  </a:tcPr>
                </a:tc>
                <a:tc>
                  <a:txBody>
                    <a:bodyPr/>
                    <a:lstStyle/>
                    <a:p>
                      <a:pPr algn="ctr" fontAlgn="t"/>
                      <a:r>
                        <a:rPr lang="en-US" sz="1000" b="0" i="0" u="none" strike="noStrike" dirty="0">
                          <a:solidFill>
                            <a:srgbClr val="000000"/>
                          </a:solidFill>
                          <a:effectLst/>
                          <a:latin typeface="+mn-lt"/>
                        </a:rPr>
                        <a:t>11%</a:t>
                      </a:r>
                    </a:p>
                  </a:txBody>
                  <a:tcPr marL="7620" marR="7620" marT="7620" marB="0" anchor="ctr"/>
                </a:tc>
                <a:tc>
                  <a:txBody>
                    <a:bodyPr/>
                    <a:lstStyle/>
                    <a:p>
                      <a:pPr algn="ctr" fontAlgn="t"/>
                      <a:r>
                        <a:rPr lang="en-US" sz="1000" b="0" i="0" u="none" strike="noStrike" dirty="0">
                          <a:solidFill>
                            <a:srgbClr val="000000"/>
                          </a:solidFill>
                          <a:effectLst/>
                          <a:latin typeface="+mn-lt"/>
                        </a:rPr>
                        <a:t>22%</a:t>
                      </a:r>
                    </a:p>
                  </a:txBody>
                  <a:tcPr marL="7620" marR="7620" marT="7620" marB="0" anchor="ctr">
                    <a:solidFill>
                      <a:srgbClr val="FFB900"/>
                    </a:solidFill>
                  </a:tcPr>
                </a:tc>
                <a:tc>
                  <a:txBody>
                    <a:bodyPr/>
                    <a:lstStyle/>
                    <a:p>
                      <a:pPr algn="ctr" fontAlgn="t"/>
                      <a:r>
                        <a:rPr lang="en-US" sz="1000" b="0" i="0" u="none" strike="noStrike" dirty="0">
                          <a:solidFill>
                            <a:srgbClr val="000000"/>
                          </a:solidFill>
                          <a:effectLst/>
                          <a:latin typeface="+mn-lt"/>
                        </a:rPr>
                        <a:t>3%</a:t>
                      </a:r>
                    </a:p>
                  </a:txBody>
                  <a:tcPr marL="7620" marR="7620" marT="7620" marB="0" anchor="ctr"/>
                </a:tc>
                <a:extLst>
                  <a:ext uri="{0D108BD9-81ED-4DB2-BD59-A6C34878D82A}">
                    <a16:rowId xmlns:a16="http://schemas.microsoft.com/office/drawing/2014/main" val="2613351884"/>
                  </a:ext>
                </a:extLst>
              </a:tr>
              <a:tr h="250831">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Domestic/dating violence</a:t>
                      </a:r>
                    </a:p>
                  </a:txBody>
                  <a:tcPr marL="7620" marR="7620" marT="7620" marB="0" anchor="b"/>
                </a:tc>
                <a:tc>
                  <a:txBody>
                    <a:bodyPr/>
                    <a:lstStyle/>
                    <a:p>
                      <a:pPr algn="ctr" fontAlgn="t"/>
                      <a:r>
                        <a:rPr lang="en-US" sz="1000" b="0" i="0" u="none" strike="noStrike" dirty="0">
                          <a:solidFill>
                            <a:srgbClr val="000000"/>
                          </a:solidFill>
                          <a:effectLst/>
                          <a:latin typeface="+mn-lt"/>
                        </a:rPr>
                        <a:t>8%</a:t>
                      </a:r>
                    </a:p>
                  </a:txBody>
                  <a:tcPr marL="7620" marR="7620" marT="7620" marB="0" anchor="ctr"/>
                </a:tc>
                <a:tc>
                  <a:txBody>
                    <a:bodyPr/>
                    <a:lstStyle/>
                    <a:p>
                      <a:pPr algn="ctr" fontAlgn="t"/>
                      <a:r>
                        <a:rPr lang="en-US" sz="1000" b="0" i="0" u="none" strike="noStrike" dirty="0">
                          <a:solidFill>
                            <a:srgbClr val="000000"/>
                          </a:solidFill>
                          <a:effectLst/>
                          <a:latin typeface="+mn-lt"/>
                        </a:rPr>
                        <a:t>8%</a:t>
                      </a:r>
                    </a:p>
                  </a:txBody>
                  <a:tcPr marL="7620" marR="7620" marT="7620" marB="0" anchor="ctr"/>
                </a:tc>
                <a:tc>
                  <a:txBody>
                    <a:bodyPr/>
                    <a:lstStyle/>
                    <a:p>
                      <a:pPr algn="ctr" fontAlgn="t"/>
                      <a:r>
                        <a:rPr lang="en-US" sz="1000" b="0" i="0" u="none" strike="noStrike" dirty="0">
                          <a:solidFill>
                            <a:srgbClr val="000000"/>
                          </a:solidFill>
                          <a:effectLst/>
                          <a:latin typeface="+mn-lt"/>
                        </a:rPr>
                        <a:t>6%</a:t>
                      </a:r>
                    </a:p>
                  </a:txBody>
                  <a:tcPr marL="7620" marR="7620" marT="7620" marB="0" anchor="ctr">
                    <a:solidFill>
                      <a:srgbClr val="E7E7E7"/>
                    </a:solidFill>
                  </a:tcPr>
                </a:tc>
                <a:tc>
                  <a:txBody>
                    <a:bodyPr/>
                    <a:lstStyle/>
                    <a:p>
                      <a:pPr algn="ctr" fontAlgn="t"/>
                      <a:r>
                        <a:rPr lang="en-US" sz="1000" b="0" i="0" u="none" strike="noStrike" dirty="0">
                          <a:solidFill>
                            <a:srgbClr val="000000"/>
                          </a:solidFill>
                          <a:effectLst/>
                          <a:latin typeface="+mn-lt"/>
                        </a:rPr>
                        <a:t>7%</a:t>
                      </a:r>
                    </a:p>
                  </a:txBody>
                  <a:tcPr marL="7620" marR="7620" marT="7620" marB="0" anchor="ctr"/>
                </a:tc>
                <a:tc>
                  <a:txBody>
                    <a:bodyPr/>
                    <a:lstStyle/>
                    <a:p>
                      <a:pPr algn="ctr" fontAlgn="t"/>
                      <a:r>
                        <a:rPr lang="en-US" sz="1000" b="0" i="0" u="none" strike="noStrike" dirty="0">
                          <a:solidFill>
                            <a:srgbClr val="000000"/>
                          </a:solidFill>
                          <a:effectLst/>
                          <a:latin typeface="+mn-lt"/>
                        </a:rPr>
                        <a:t>10%</a:t>
                      </a:r>
                    </a:p>
                  </a:txBody>
                  <a:tcPr marL="7620" marR="7620" marT="7620" marB="0" anchor="ctr"/>
                </a:tc>
                <a:tc>
                  <a:txBody>
                    <a:bodyPr/>
                    <a:lstStyle/>
                    <a:p>
                      <a:pPr algn="ctr" fontAlgn="t"/>
                      <a:r>
                        <a:rPr lang="en-US" sz="1000" b="0" i="0" u="none" strike="noStrike" dirty="0">
                          <a:solidFill>
                            <a:srgbClr val="000000"/>
                          </a:solidFill>
                          <a:effectLst/>
                          <a:latin typeface="+mn-lt"/>
                        </a:rPr>
                        <a:t>6%</a:t>
                      </a:r>
                    </a:p>
                  </a:txBody>
                  <a:tcPr marL="7620" marR="7620" marT="7620" marB="0" anchor="ctr"/>
                </a:tc>
                <a:tc>
                  <a:txBody>
                    <a:bodyPr/>
                    <a:lstStyle/>
                    <a:p>
                      <a:pPr algn="ctr" fontAlgn="t"/>
                      <a:r>
                        <a:rPr lang="en-US" sz="1000" b="0" i="0" u="none" strike="noStrike" dirty="0">
                          <a:solidFill>
                            <a:srgbClr val="000000"/>
                          </a:solidFill>
                          <a:effectLst/>
                          <a:latin typeface="+mn-lt"/>
                        </a:rPr>
                        <a:t>8%</a:t>
                      </a:r>
                    </a:p>
                  </a:txBody>
                  <a:tcPr marL="7620" marR="7620" marT="7620" marB="0" anchor="ctr">
                    <a:solidFill>
                      <a:srgbClr val="E7E7E7"/>
                    </a:solidFill>
                  </a:tcPr>
                </a:tc>
                <a:tc>
                  <a:txBody>
                    <a:bodyPr/>
                    <a:lstStyle/>
                    <a:p>
                      <a:pPr algn="ctr" fontAlgn="t"/>
                      <a:r>
                        <a:rPr lang="en-US" sz="1000" b="0" i="0" u="none" strike="noStrike" dirty="0">
                          <a:solidFill>
                            <a:srgbClr val="000000"/>
                          </a:solidFill>
                          <a:effectLst/>
                          <a:latin typeface="+mn-lt"/>
                        </a:rPr>
                        <a:t>13%</a:t>
                      </a:r>
                    </a:p>
                  </a:txBody>
                  <a:tcPr marL="7620" marR="7620" marT="7620" marB="0" anchor="ctr">
                    <a:solidFill>
                      <a:srgbClr val="FFB900"/>
                    </a:solidFill>
                  </a:tcPr>
                </a:tc>
                <a:tc>
                  <a:txBody>
                    <a:bodyPr/>
                    <a:lstStyle/>
                    <a:p>
                      <a:pPr algn="ctr" fontAlgn="t"/>
                      <a:r>
                        <a:rPr lang="en-US" sz="1000" b="0" i="0" u="none" strike="noStrike" dirty="0">
                          <a:solidFill>
                            <a:srgbClr val="000000"/>
                          </a:solidFill>
                          <a:effectLst/>
                          <a:latin typeface="+mn-lt"/>
                        </a:rPr>
                        <a:t>7%</a:t>
                      </a:r>
                    </a:p>
                  </a:txBody>
                  <a:tcPr marL="7620" marR="7620" marT="7620" marB="0" anchor="ctr"/>
                </a:tc>
                <a:tc>
                  <a:txBody>
                    <a:bodyPr/>
                    <a:lstStyle/>
                    <a:p>
                      <a:pPr algn="ctr" fontAlgn="t"/>
                      <a:r>
                        <a:rPr lang="en-US" sz="1000" b="0" i="0" u="none" strike="noStrike" dirty="0">
                          <a:solidFill>
                            <a:srgbClr val="000000"/>
                          </a:solidFill>
                          <a:effectLst/>
                          <a:latin typeface="+mn-lt"/>
                        </a:rPr>
                        <a:t>12%</a:t>
                      </a:r>
                    </a:p>
                  </a:txBody>
                  <a:tcPr marL="7620" marR="7620" marT="7620" marB="0" anchor="ctr"/>
                </a:tc>
                <a:tc>
                  <a:txBody>
                    <a:bodyPr/>
                    <a:lstStyle/>
                    <a:p>
                      <a:pPr algn="ctr" fontAlgn="t"/>
                      <a:r>
                        <a:rPr lang="en-US" sz="1000" b="0" i="0" u="none" strike="noStrike" dirty="0">
                          <a:solidFill>
                            <a:srgbClr val="000000"/>
                          </a:solidFill>
                          <a:effectLst/>
                          <a:latin typeface="+mn-lt"/>
                        </a:rPr>
                        <a:t>3%</a:t>
                      </a:r>
                    </a:p>
                  </a:txBody>
                  <a:tcPr marL="7620" marR="7620" marT="7620" marB="0" anchor="ctr"/>
                </a:tc>
                <a:extLst>
                  <a:ext uri="{0D108BD9-81ED-4DB2-BD59-A6C34878D82A}">
                    <a16:rowId xmlns:a16="http://schemas.microsoft.com/office/drawing/2014/main" val="202596825"/>
                  </a:ext>
                </a:extLst>
              </a:tr>
              <a:tr h="341409">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I was subject to unwelcomed or inappropriate sexual conduct by one or more persons in my workplace</a:t>
                      </a:r>
                    </a:p>
                  </a:txBody>
                  <a:tcPr marL="7620" marR="7620" marT="7620" marB="0" anchor="b"/>
                </a:tc>
                <a:tc>
                  <a:txBody>
                    <a:bodyPr/>
                    <a:lstStyle/>
                    <a:p>
                      <a:pPr algn="ctr" fontAlgn="t"/>
                      <a:r>
                        <a:rPr lang="en-US" sz="1000" b="0" i="0" u="none" strike="noStrike" dirty="0">
                          <a:solidFill>
                            <a:srgbClr val="000000"/>
                          </a:solidFill>
                          <a:effectLst/>
                          <a:latin typeface="+mn-lt"/>
                        </a:rPr>
                        <a:t>7%</a:t>
                      </a:r>
                    </a:p>
                  </a:txBody>
                  <a:tcPr marL="7620" marR="7620" marT="7620" marB="0" anchor="ctr"/>
                </a:tc>
                <a:tc>
                  <a:txBody>
                    <a:bodyPr/>
                    <a:lstStyle/>
                    <a:p>
                      <a:pPr algn="ctr" fontAlgn="t"/>
                      <a:r>
                        <a:rPr lang="en-US" sz="1000" b="0" i="0" u="none" strike="noStrike" dirty="0">
                          <a:solidFill>
                            <a:srgbClr val="000000"/>
                          </a:solidFill>
                          <a:effectLst/>
                          <a:latin typeface="+mn-lt"/>
                        </a:rPr>
                        <a:t>8%</a:t>
                      </a:r>
                    </a:p>
                  </a:txBody>
                  <a:tcPr marL="7620" marR="7620" marT="7620" marB="0" anchor="ctr"/>
                </a:tc>
                <a:tc>
                  <a:txBody>
                    <a:bodyPr/>
                    <a:lstStyle/>
                    <a:p>
                      <a:pPr algn="ctr" fontAlgn="t"/>
                      <a:r>
                        <a:rPr lang="en-US" sz="1000" b="0" i="0" u="none" strike="noStrike" dirty="0">
                          <a:solidFill>
                            <a:srgbClr val="000000"/>
                          </a:solidFill>
                          <a:effectLst/>
                          <a:latin typeface="+mn-lt"/>
                        </a:rPr>
                        <a:t>6%</a:t>
                      </a:r>
                    </a:p>
                  </a:txBody>
                  <a:tcPr marL="7620" marR="7620" marT="7620" marB="0" anchor="ctr">
                    <a:solidFill>
                      <a:schemeClr val="tx1"/>
                    </a:solidFill>
                  </a:tcPr>
                </a:tc>
                <a:tc>
                  <a:txBody>
                    <a:bodyPr/>
                    <a:lstStyle/>
                    <a:p>
                      <a:pPr algn="ctr" fontAlgn="t"/>
                      <a:r>
                        <a:rPr lang="en-US" sz="1000" b="0" i="0" u="none" strike="noStrike" dirty="0">
                          <a:solidFill>
                            <a:srgbClr val="000000"/>
                          </a:solidFill>
                          <a:effectLst/>
                          <a:latin typeface="+mn-lt"/>
                        </a:rPr>
                        <a:t>6%</a:t>
                      </a:r>
                    </a:p>
                  </a:txBody>
                  <a:tcPr marL="7620" marR="7620" marT="7620" marB="0" anchor="ctr">
                    <a:solidFill>
                      <a:schemeClr val="tx1"/>
                    </a:solidFill>
                  </a:tcPr>
                </a:tc>
                <a:tc>
                  <a:txBody>
                    <a:bodyPr/>
                    <a:lstStyle/>
                    <a:p>
                      <a:pPr algn="ctr" fontAlgn="t"/>
                      <a:r>
                        <a:rPr lang="en-US" sz="1000" b="0" i="0" u="none" strike="noStrike" dirty="0">
                          <a:solidFill>
                            <a:srgbClr val="000000"/>
                          </a:solidFill>
                          <a:effectLst/>
                          <a:latin typeface="+mn-lt"/>
                        </a:rPr>
                        <a:t>6%</a:t>
                      </a:r>
                    </a:p>
                  </a:txBody>
                  <a:tcPr marL="7620" marR="7620" marT="7620" marB="0" anchor="ctr"/>
                </a:tc>
                <a:tc>
                  <a:txBody>
                    <a:bodyPr/>
                    <a:lstStyle/>
                    <a:p>
                      <a:pPr algn="ctr" fontAlgn="t"/>
                      <a:r>
                        <a:rPr lang="en-US" sz="1000" b="0" i="0" u="none" strike="noStrike" dirty="0">
                          <a:solidFill>
                            <a:srgbClr val="000000"/>
                          </a:solidFill>
                          <a:effectLst/>
                          <a:latin typeface="+mn-lt"/>
                        </a:rPr>
                        <a:t>5%</a:t>
                      </a:r>
                    </a:p>
                  </a:txBody>
                  <a:tcPr marL="7620" marR="7620" marT="7620" marB="0" anchor="ctr"/>
                </a:tc>
                <a:tc>
                  <a:txBody>
                    <a:bodyPr/>
                    <a:lstStyle/>
                    <a:p>
                      <a:pPr algn="ctr" fontAlgn="t"/>
                      <a:r>
                        <a:rPr lang="en-US" sz="1000" b="0" i="0" u="none" strike="noStrike" dirty="0">
                          <a:solidFill>
                            <a:srgbClr val="000000"/>
                          </a:solidFill>
                          <a:effectLst/>
                          <a:latin typeface="+mn-lt"/>
                        </a:rPr>
                        <a:t>4%</a:t>
                      </a:r>
                    </a:p>
                  </a:txBody>
                  <a:tcPr marL="7620" marR="7620" marT="7620" marB="0" anchor="ctr"/>
                </a:tc>
                <a:tc>
                  <a:txBody>
                    <a:bodyPr/>
                    <a:lstStyle/>
                    <a:p>
                      <a:pPr algn="ctr" fontAlgn="t"/>
                      <a:r>
                        <a:rPr lang="en-US" sz="1000" b="0" i="0" u="none" strike="noStrike" dirty="0">
                          <a:solidFill>
                            <a:srgbClr val="000000"/>
                          </a:solidFill>
                          <a:effectLst/>
                          <a:latin typeface="+mn-lt"/>
                        </a:rPr>
                        <a:t>15%</a:t>
                      </a:r>
                    </a:p>
                  </a:txBody>
                  <a:tcPr marL="7620" marR="7620" marT="7620" marB="0" anchor="ctr">
                    <a:solidFill>
                      <a:srgbClr val="FFB900"/>
                    </a:solidFill>
                  </a:tcPr>
                </a:tc>
                <a:tc>
                  <a:txBody>
                    <a:bodyPr/>
                    <a:lstStyle/>
                    <a:p>
                      <a:pPr algn="ctr" fontAlgn="t"/>
                      <a:r>
                        <a:rPr lang="en-US" sz="1000" b="0" i="0" u="none" strike="noStrike" dirty="0">
                          <a:solidFill>
                            <a:srgbClr val="000000"/>
                          </a:solidFill>
                          <a:effectLst/>
                          <a:latin typeface="+mn-lt"/>
                        </a:rPr>
                        <a:t>7%</a:t>
                      </a:r>
                    </a:p>
                  </a:txBody>
                  <a:tcPr marL="7620" marR="7620" marT="7620" marB="0" anchor="ctr"/>
                </a:tc>
                <a:tc>
                  <a:txBody>
                    <a:bodyPr/>
                    <a:lstStyle/>
                    <a:p>
                      <a:pPr algn="ctr" fontAlgn="t"/>
                      <a:r>
                        <a:rPr lang="en-US" sz="1000" b="0" i="0" u="none" strike="noStrike" dirty="0">
                          <a:solidFill>
                            <a:srgbClr val="000000"/>
                          </a:solidFill>
                          <a:effectLst/>
                          <a:latin typeface="+mn-lt"/>
                        </a:rPr>
                        <a:t>7%</a:t>
                      </a:r>
                    </a:p>
                  </a:txBody>
                  <a:tcPr marL="7620" marR="7620" marT="7620" marB="0" anchor="ctr"/>
                </a:tc>
                <a:tc>
                  <a:txBody>
                    <a:bodyPr/>
                    <a:lstStyle/>
                    <a:p>
                      <a:pPr algn="ctr" fontAlgn="t"/>
                      <a:r>
                        <a:rPr lang="en-US" sz="1000" b="0" i="0" u="none" strike="noStrike" dirty="0">
                          <a:solidFill>
                            <a:srgbClr val="000000"/>
                          </a:solidFill>
                          <a:effectLst/>
                          <a:latin typeface="+mn-lt"/>
                        </a:rPr>
                        <a:t>5%</a:t>
                      </a:r>
                    </a:p>
                  </a:txBody>
                  <a:tcPr marL="7620" marR="7620" marT="7620" marB="0" anchor="ctr"/>
                </a:tc>
                <a:extLst>
                  <a:ext uri="{0D108BD9-81ED-4DB2-BD59-A6C34878D82A}">
                    <a16:rowId xmlns:a16="http://schemas.microsoft.com/office/drawing/2014/main" val="1570867589"/>
                  </a:ext>
                </a:extLst>
              </a:tr>
              <a:tr h="250831">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Someone viewed or recorded sexual imagery and/or sounds without my permission</a:t>
                      </a:r>
                    </a:p>
                  </a:txBody>
                  <a:tcPr marL="7620" marR="7620" marT="7620" marB="0" anchor="b"/>
                </a:tc>
                <a:tc>
                  <a:txBody>
                    <a:bodyPr/>
                    <a:lstStyle/>
                    <a:p>
                      <a:pPr algn="ctr" fontAlgn="t"/>
                      <a:r>
                        <a:rPr lang="en-US" sz="1000" b="0" i="0" u="none" strike="noStrike" dirty="0">
                          <a:solidFill>
                            <a:srgbClr val="000000"/>
                          </a:solidFill>
                          <a:effectLst/>
                          <a:latin typeface="+mn-lt"/>
                        </a:rPr>
                        <a:t>7%</a:t>
                      </a:r>
                    </a:p>
                  </a:txBody>
                  <a:tcPr marL="7620" marR="7620" marT="7620" marB="0" anchor="ctr"/>
                </a:tc>
                <a:tc>
                  <a:txBody>
                    <a:bodyPr/>
                    <a:lstStyle/>
                    <a:p>
                      <a:pPr algn="ctr" fontAlgn="t"/>
                      <a:r>
                        <a:rPr lang="en-US" sz="1000" b="0" i="0" u="none" strike="noStrike" dirty="0">
                          <a:solidFill>
                            <a:srgbClr val="000000"/>
                          </a:solidFill>
                          <a:effectLst/>
                          <a:latin typeface="+mn-lt"/>
                        </a:rPr>
                        <a:t>10%</a:t>
                      </a:r>
                    </a:p>
                  </a:txBody>
                  <a:tcPr marL="7620" marR="7620" marT="7620" marB="0" anchor="ctr"/>
                </a:tc>
                <a:tc>
                  <a:txBody>
                    <a:bodyPr/>
                    <a:lstStyle/>
                    <a:p>
                      <a:pPr algn="ctr" fontAlgn="t"/>
                      <a:r>
                        <a:rPr lang="en-US" sz="1000" b="0" i="0" u="none" strike="noStrike" dirty="0">
                          <a:solidFill>
                            <a:srgbClr val="000000"/>
                          </a:solidFill>
                          <a:effectLst/>
                          <a:latin typeface="+mn-lt"/>
                        </a:rPr>
                        <a:t>9%</a:t>
                      </a:r>
                    </a:p>
                  </a:txBody>
                  <a:tcPr marL="7620" marR="7620" marT="7620" marB="0" anchor="ctr">
                    <a:solidFill>
                      <a:srgbClr val="E7E7E7"/>
                    </a:solidFill>
                  </a:tcPr>
                </a:tc>
                <a:tc>
                  <a:txBody>
                    <a:bodyPr/>
                    <a:lstStyle/>
                    <a:p>
                      <a:pPr algn="ctr" fontAlgn="t"/>
                      <a:r>
                        <a:rPr lang="en-US" sz="1000" b="0" i="0" u="none" strike="noStrike" dirty="0">
                          <a:solidFill>
                            <a:srgbClr val="000000"/>
                          </a:solidFill>
                          <a:effectLst/>
                          <a:latin typeface="+mn-lt"/>
                        </a:rPr>
                        <a:t>6%</a:t>
                      </a:r>
                    </a:p>
                  </a:txBody>
                  <a:tcPr marL="7620" marR="7620" marT="7620" marB="0" anchor="ctr"/>
                </a:tc>
                <a:tc>
                  <a:txBody>
                    <a:bodyPr/>
                    <a:lstStyle/>
                    <a:p>
                      <a:pPr algn="ctr" fontAlgn="t"/>
                      <a:r>
                        <a:rPr lang="en-US" sz="1000" b="0" i="0" u="none" strike="noStrike" dirty="0">
                          <a:solidFill>
                            <a:srgbClr val="000000"/>
                          </a:solidFill>
                          <a:effectLst/>
                          <a:latin typeface="+mn-lt"/>
                        </a:rPr>
                        <a:t>11%</a:t>
                      </a:r>
                    </a:p>
                  </a:txBody>
                  <a:tcPr marL="7620" marR="7620" marT="7620" marB="0" anchor="ctr">
                    <a:solidFill>
                      <a:srgbClr val="E7E7E7"/>
                    </a:solidFill>
                  </a:tcPr>
                </a:tc>
                <a:tc>
                  <a:txBody>
                    <a:bodyPr/>
                    <a:lstStyle/>
                    <a:p>
                      <a:pPr algn="ctr" fontAlgn="t"/>
                      <a:r>
                        <a:rPr lang="en-US" sz="1000" b="0" i="0" u="none" strike="noStrike" dirty="0">
                          <a:solidFill>
                            <a:srgbClr val="000000"/>
                          </a:solidFill>
                          <a:effectLst/>
                          <a:latin typeface="+mn-lt"/>
                        </a:rPr>
                        <a:t>10%</a:t>
                      </a:r>
                    </a:p>
                  </a:txBody>
                  <a:tcPr marL="7620" marR="7620" marT="7620" marB="0" anchor="ctr"/>
                </a:tc>
                <a:tc>
                  <a:txBody>
                    <a:bodyPr/>
                    <a:lstStyle/>
                    <a:p>
                      <a:pPr algn="ctr" fontAlgn="t"/>
                      <a:r>
                        <a:rPr lang="en-US" sz="1000" b="0" i="0" u="none" strike="noStrike" dirty="0">
                          <a:solidFill>
                            <a:srgbClr val="000000"/>
                          </a:solidFill>
                          <a:effectLst/>
                          <a:latin typeface="+mn-lt"/>
                        </a:rPr>
                        <a:t>10%</a:t>
                      </a:r>
                    </a:p>
                  </a:txBody>
                  <a:tcPr marL="7620" marR="7620" marT="7620" marB="0" anchor="ctr"/>
                </a:tc>
                <a:tc>
                  <a:txBody>
                    <a:bodyPr/>
                    <a:lstStyle/>
                    <a:p>
                      <a:pPr algn="ctr" fontAlgn="t"/>
                      <a:r>
                        <a:rPr lang="en-US" sz="1000" b="0" i="0" u="none" strike="noStrike" dirty="0">
                          <a:solidFill>
                            <a:srgbClr val="000000"/>
                          </a:solidFill>
                          <a:effectLst/>
                          <a:latin typeface="+mn-lt"/>
                        </a:rPr>
                        <a:t>15%</a:t>
                      </a:r>
                    </a:p>
                  </a:txBody>
                  <a:tcPr marL="7620" marR="7620" marT="7620" marB="0" anchor="ctr">
                    <a:solidFill>
                      <a:srgbClr val="FFB900"/>
                    </a:solidFill>
                  </a:tcPr>
                </a:tc>
                <a:tc>
                  <a:txBody>
                    <a:bodyPr/>
                    <a:lstStyle/>
                    <a:p>
                      <a:pPr algn="ctr" fontAlgn="t"/>
                      <a:r>
                        <a:rPr lang="en-US" sz="1000" b="0" i="0" u="none" strike="noStrike" dirty="0">
                          <a:solidFill>
                            <a:srgbClr val="000000"/>
                          </a:solidFill>
                          <a:effectLst/>
                          <a:latin typeface="+mn-lt"/>
                        </a:rPr>
                        <a:t>3%</a:t>
                      </a:r>
                    </a:p>
                  </a:txBody>
                  <a:tcPr marL="7620" marR="7620" marT="7620" marB="0" anchor="ctr"/>
                </a:tc>
                <a:tc>
                  <a:txBody>
                    <a:bodyPr/>
                    <a:lstStyle/>
                    <a:p>
                      <a:pPr algn="ctr" fontAlgn="t"/>
                      <a:r>
                        <a:rPr lang="en-US" sz="1000" b="0" i="0" u="none" strike="noStrike" dirty="0">
                          <a:solidFill>
                            <a:srgbClr val="000000"/>
                          </a:solidFill>
                          <a:effectLst/>
                          <a:latin typeface="+mn-lt"/>
                        </a:rPr>
                        <a:t>6%</a:t>
                      </a:r>
                    </a:p>
                  </a:txBody>
                  <a:tcPr marL="7620" marR="7620" marT="7620" marB="0" anchor="ctr"/>
                </a:tc>
                <a:tc>
                  <a:txBody>
                    <a:bodyPr/>
                    <a:lstStyle/>
                    <a:p>
                      <a:pPr algn="ctr" fontAlgn="t"/>
                      <a:r>
                        <a:rPr lang="en-US" sz="1000" b="0" i="0" u="none" strike="noStrike" dirty="0">
                          <a:solidFill>
                            <a:srgbClr val="000000"/>
                          </a:solidFill>
                          <a:effectLst/>
                          <a:latin typeface="+mn-lt"/>
                        </a:rPr>
                        <a:t>3%</a:t>
                      </a:r>
                    </a:p>
                  </a:txBody>
                  <a:tcPr marL="7620" marR="7620" marT="7620" marB="0" anchor="ctr"/>
                </a:tc>
                <a:extLst>
                  <a:ext uri="{0D108BD9-81ED-4DB2-BD59-A6C34878D82A}">
                    <a16:rowId xmlns:a16="http://schemas.microsoft.com/office/drawing/2014/main" val="2667041981"/>
                  </a:ext>
                </a:extLst>
              </a:tr>
              <a:tr h="250831">
                <a:tc>
                  <a:txBody>
                    <a:bodyPr/>
                    <a:lstStyle/>
                    <a:p>
                      <a:pPr algn="l" fontAlgn="b"/>
                      <a:r>
                        <a:rPr lang="en-US" sz="1100" b="0" i="0" u="none" strike="noStrike" dirty="0">
                          <a:solidFill>
                            <a:srgbClr val="000000"/>
                          </a:solidFill>
                          <a:effectLst/>
                          <a:latin typeface="Segoe UI" panose="020B0502040204020203" pitchFamily="34" charset="0"/>
                          <a:cs typeface="Segoe UI" panose="020B0502040204020203" pitchFamily="34" charset="0"/>
                        </a:rPr>
                        <a:t>Other types of sexual harassment, unwanted or abusive behavior</a:t>
                      </a:r>
                    </a:p>
                  </a:txBody>
                  <a:tcPr marL="7620" marR="7620" marT="7620" marB="0" anchor="b"/>
                </a:tc>
                <a:tc>
                  <a:txBody>
                    <a:bodyPr/>
                    <a:lstStyle/>
                    <a:p>
                      <a:pPr algn="ctr" fontAlgn="t"/>
                      <a:r>
                        <a:rPr lang="en-US" sz="1000" b="0" i="0" u="none" strike="noStrike" dirty="0">
                          <a:solidFill>
                            <a:srgbClr val="000000"/>
                          </a:solidFill>
                          <a:effectLst/>
                          <a:latin typeface="+mn-lt"/>
                        </a:rPr>
                        <a:t>12%</a:t>
                      </a:r>
                    </a:p>
                  </a:txBody>
                  <a:tcPr marL="7620" marR="7620" marT="7620" marB="0" anchor="ctr"/>
                </a:tc>
                <a:tc>
                  <a:txBody>
                    <a:bodyPr/>
                    <a:lstStyle/>
                    <a:p>
                      <a:pPr algn="ctr" fontAlgn="t"/>
                      <a:r>
                        <a:rPr lang="en-US" sz="1000" b="0" i="0" u="none" strike="noStrike" dirty="0">
                          <a:solidFill>
                            <a:srgbClr val="000000"/>
                          </a:solidFill>
                          <a:effectLst/>
                          <a:latin typeface="+mn-lt"/>
                        </a:rPr>
                        <a:t>11%</a:t>
                      </a:r>
                    </a:p>
                  </a:txBody>
                  <a:tcPr marL="7620" marR="7620" marT="7620" marB="0" anchor="ctr"/>
                </a:tc>
                <a:tc>
                  <a:txBody>
                    <a:bodyPr/>
                    <a:lstStyle/>
                    <a:p>
                      <a:pPr algn="ctr" fontAlgn="t"/>
                      <a:r>
                        <a:rPr lang="en-US" sz="1000" b="0" i="0" u="none" strike="noStrike" dirty="0">
                          <a:solidFill>
                            <a:srgbClr val="000000"/>
                          </a:solidFill>
                          <a:effectLst/>
                          <a:latin typeface="+mn-lt"/>
                        </a:rPr>
                        <a:t>9%</a:t>
                      </a:r>
                    </a:p>
                  </a:txBody>
                  <a:tcPr marL="7620" marR="7620" marT="7620" marB="0" anchor="ctr"/>
                </a:tc>
                <a:tc>
                  <a:txBody>
                    <a:bodyPr/>
                    <a:lstStyle/>
                    <a:p>
                      <a:pPr algn="ctr" fontAlgn="t"/>
                      <a:r>
                        <a:rPr lang="en-US" sz="1000" b="0" i="0" u="none" strike="noStrike" dirty="0">
                          <a:solidFill>
                            <a:srgbClr val="000000"/>
                          </a:solidFill>
                          <a:effectLst/>
                          <a:latin typeface="+mn-lt"/>
                        </a:rPr>
                        <a:t>11%</a:t>
                      </a:r>
                    </a:p>
                  </a:txBody>
                  <a:tcPr marL="7620" marR="7620" marT="7620" marB="0" anchor="ctr"/>
                </a:tc>
                <a:tc>
                  <a:txBody>
                    <a:bodyPr/>
                    <a:lstStyle/>
                    <a:p>
                      <a:pPr algn="ctr" fontAlgn="t"/>
                      <a:r>
                        <a:rPr lang="en-US" sz="1000" b="0" i="0" u="none" strike="noStrike" dirty="0">
                          <a:solidFill>
                            <a:srgbClr val="000000"/>
                          </a:solidFill>
                          <a:effectLst/>
                          <a:latin typeface="+mn-lt"/>
                        </a:rPr>
                        <a:t>15%</a:t>
                      </a:r>
                    </a:p>
                  </a:txBody>
                  <a:tcPr marL="7620" marR="7620" marT="7620" marB="0" anchor="ctr">
                    <a:solidFill>
                      <a:schemeClr val="tx1"/>
                    </a:solidFill>
                  </a:tcPr>
                </a:tc>
                <a:tc>
                  <a:txBody>
                    <a:bodyPr/>
                    <a:lstStyle/>
                    <a:p>
                      <a:pPr algn="ctr" fontAlgn="t"/>
                      <a:r>
                        <a:rPr lang="en-US" sz="1000" b="0" i="0" u="none" strike="noStrike" dirty="0">
                          <a:solidFill>
                            <a:srgbClr val="000000"/>
                          </a:solidFill>
                          <a:effectLst/>
                          <a:latin typeface="+mn-lt"/>
                        </a:rPr>
                        <a:t>4%</a:t>
                      </a:r>
                    </a:p>
                  </a:txBody>
                  <a:tcPr marL="7620" marR="7620" marT="7620" marB="0" anchor="ctr"/>
                </a:tc>
                <a:tc>
                  <a:txBody>
                    <a:bodyPr/>
                    <a:lstStyle/>
                    <a:p>
                      <a:pPr algn="ctr" fontAlgn="t"/>
                      <a:r>
                        <a:rPr lang="en-US" sz="1000" b="0" i="0" u="none" strike="noStrike" dirty="0">
                          <a:solidFill>
                            <a:srgbClr val="000000"/>
                          </a:solidFill>
                          <a:effectLst/>
                          <a:latin typeface="+mn-lt"/>
                        </a:rPr>
                        <a:t>8%</a:t>
                      </a:r>
                    </a:p>
                  </a:txBody>
                  <a:tcPr marL="7620" marR="7620" marT="7620" marB="0" anchor="ctr"/>
                </a:tc>
                <a:tc>
                  <a:txBody>
                    <a:bodyPr/>
                    <a:lstStyle/>
                    <a:p>
                      <a:pPr algn="ctr" fontAlgn="t"/>
                      <a:r>
                        <a:rPr lang="en-US" sz="1000" b="0" i="0" u="none" strike="noStrike" dirty="0">
                          <a:solidFill>
                            <a:srgbClr val="000000"/>
                          </a:solidFill>
                          <a:effectLst/>
                          <a:latin typeface="+mn-lt"/>
                        </a:rPr>
                        <a:t>12%</a:t>
                      </a:r>
                    </a:p>
                  </a:txBody>
                  <a:tcPr marL="7620" marR="7620" marT="7620" marB="0" anchor="ctr"/>
                </a:tc>
                <a:tc>
                  <a:txBody>
                    <a:bodyPr/>
                    <a:lstStyle/>
                    <a:p>
                      <a:pPr algn="ctr" fontAlgn="t"/>
                      <a:r>
                        <a:rPr lang="en-US" sz="1000" b="0" i="0" u="none" strike="noStrike" dirty="0">
                          <a:solidFill>
                            <a:srgbClr val="000000"/>
                          </a:solidFill>
                          <a:effectLst/>
                          <a:latin typeface="+mn-lt"/>
                        </a:rPr>
                        <a:t>11%</a:t>
                      </a:r>
                    </a:p>
                  </a:txBody>
                  <a:tcPr marL="7620" marR="7620" marT="7620" marB="0" anchor="ctr"/>
                </a:tc>
                <a:tc>
                  <a:txBody>
                    <a:bodyPr/>
                    <a:lstStyle/>
                    <a:p>
                      <a:pPr algn="ctr" fontAlgn="t"/>
                      <a:r>
                        <a:rPr lang="en-US" sz="1000" b="0" i="0" u="none" strike="noStrike" dirty="0">
                          <a:solidFill>
                            <a:srgbClr val="000000"/>
                          </a:solidFill>
                          <a:effectLst/>
                          <a:latin typeface="+mn-lt"/>
                        </a:rPr>
                        <a:t>17%</a:t>
                      </a:r>
                    </a:p>
                  </a:txBody>
                  <a:tcPr marL="7620" marR="7620" marT="7620" marB="0" anchor="ctr">
                    <a:solidFill>
                      <a:srgbClr val="FFB900"/>
                    </a:solidFill>
                  </a:tcPr>
                </a:tc>
                <a:tc>
                  <a:txBody>
                    <a:bodyPr/>
                    <a:lstStyle/>
                    <a:p>
                      <a:pPr algn="ctr" fontAlgn="t"/>
                      <a:r>
                        <a:rPr lang="en-US" sz="1000" b="0" i="0" u="none" strike="noStrike" dirty="0">
                          <a:solidFill>
                            <a:srgbClr val="000000"/>
                          </a:solidFill>
                          <a:effectLst/>
                          <a:latin typeface="+mn-lt"/>
                        </a:rPr>
                        <a:t>15%</a:t>
                      </a:r>
                    </a:p>
                  </a:txBody>
                  <a:tcPr marL="7620" marR="7620" marT="7620" marB="0" anchor="ctr">
                    <a:solidFill>
                      <a:schemeClr val="tx1"/>
                    </a:solidFill>
                  </a:tcPr>
                </a:tc>
                <a:extLst>
                  <a:ext uri="{0D108BD9-81ED-4DB2-BD59-A6C34878D82A}">
                    <a16:rowId xmlns:a16="http://schemas.microsoft.com/office/drawing/2014/main" val="4215034791"/>
                  </a:ext>
                </a:extLst>
              </a:tr>
            </a:tbl>
          </a:graphicData>
        </a:graphic>
      </p:graphicFrame>
      <p:grpSp>
        <p:nvGrpSpPr>
          <p:cNvPr id="18" name="Group 17" descr="Colombia 45%">
            <a:extLst>
              <a:ext uri="{FF2B5EF4-FFF2-40B4-BE49-F238E27FC236}">
                <a16:creationId xmlns:a16="http://schemas.microsoft.com/office/drawing/2014/main" id="{67F8FC98-5D15-4B00-A7B8-391E93ADAF78}"/>
              </a:ext>
            </a:extLst>
          </p:cNvPr>
          <p:cNvGrpSpPr/>
          <p:nvPr/>
        </p:nvGrpSpPr>
        <p:grpSpPr>
          <a:xfrm>
            <a:off x="5917793" y="2309679"/>
            <a:ext cx="1748780" cy="461665"/>
            <a:chOff x="5917793" y="2309679"/>
            <a:chExt cx="1748780" cy="461665"/>
          </a:xfrm>
        </p:grpSpPr>
        <p:sp>
          <p:nvSpPr>
            <p:cNvPr id="58" name="Oval 57">
              <a:extLst>
                <a:ext uri="{FF2B5EF4-FFF2-40B4-BE49-F238E27FC236}">
                  <a16:creationId xmlns:a16="http://schemas.microsoft.com/office/drawing/2014/main" id="{E6410113-2FAF-48EA-80E7-A39E78F46F6D}"/>
                </a:ext>
              </a:extLst>
            </p:cNvPr>
            <p:cNvSpPr>
              <a:spLocks noChangeAspect="1"/>
            </p:cNvSpPr>
            <p:nvPr/>
          </p:nvSpPr>
          <p:spPr bwMode="auto">
            <a:xfrm>
              <a:off x="5917793" y="2445959"/>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60" name="TextBox 59">
              <a:extLst>
                <a:ext uri="{FF2B5EF4-FFF2-40B4-BE49-F238E27FC236}">
                  <a16:creationId xmlns:a16="http://schemas.microsoft.com/office/drawing/2014/main" id="{543720F4-7D45-4ED8-B035-F36765A4CF56}"/>
                </a:ext>
              </a:extLst>
            </p:cNvPr>
            <p:cNvSpPr txBox="1"/>
            <p:nvPr/>
          </p:nvSpPr>
          <p:spPr>
            <a:xfrm>
              <a:off x="5963543" y="2309679"/>
              <a:ext cx="1703030"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2. Colombia – 45%</a:t>
              </a:r>
            </a:p>
          </p:txBody>
        </p:sp>
      </p:grpSp>
      <p:sp>
        <p:nvSpPr>
          <p:cNvPr id="62" name="Oval 61">
            <a:extLst>
              <a:ext uri="{FF2B5EF4-FFF2-40B4-BE49-F238E27FC236}">
                <a16:creationId xmlns:a16="http://schemas.microsoft.com/office/drawing/2014/main" id="{2AC3DD5A-95A9-41CE-B53B-C196E90B4A9D}"/>
              </a:ext>
              <a:ext uri="{C183D7F6-B498-43B3-948B-1728B52AA6E4}">
                <adec:decorative xmlns:adec="http://schemas.microsoft.com/office/drawing/2017/decorative" val="1"/>
              </a:ext>
            </a:extLst>
          </p:cNvPr>
          <p:cNvSpPr>
            <a:spLocks noChangeAspect="1"/>
          </p:cNvSpPr>
          <p:nvPr/>
        </p:nvSpPr>
        <p:spPr bwMode="auto">
          <a:xfrm>
            <a:off x="6101441" y="3096069"/>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63" name="TextBox 62">
            <a:extLst>
              <a:ext uri="{FF2B5EF4-FFF2-40B4-BE49-F238E27FC236}">
                <a16:creationId xmlns:a16="http://schemas.microsoft.com/office/drawing/2014/main" id="{CDFB8017-2F49-4235-92AB-8C412EBA83BA}"/>
              </a:ext>
            </a:extLst>
          </p:cNvPr>
          <p:cNvSpPr txBox="1"/>
          <p:nvPr/>
        </p:nvSpPr>
        <p:spPr>
          <a:xfrm>
            <a:off x="4864891" y="2975583"/>
            <a:ext cx="1369606"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4. Chile – 44%</a:t>
            </a:r>
          </a:p>
        </p:txBody>
      </p:sp>
      <p:grpSp>
        <p:nvGrpSpPr>
          <p:cNvPr id="64" name="Group 63" descr="Mexico 43%">
            <a:extLst>
              <a:ext uri="{FF2B5EF4-FFF2-40B4-BE49-F238E27FC236}">
                <a16:creationId xmlns:a16="http://schemas.microsoft.com/office/drawing/2014/main" id="{3E5193F3-A6C1-48EB-9F57-F4BC8E613446}"/>
              </a:ext>
            </a:extLst>
          </p:cNvPr>
          <p:cNvGrpSpPr/>
          <p:nvPr/>
        </p:nvGrpSpPr>
        <p:grpSpPr>
          <a:xfrm>
            <a:off x="5277944" y="1798250"/>
            <a:ext cx="1593810" cy="461665"/>
            <a:chOff x="7931839" y="2696956"/>
            <a:chExt cx="1593810" cy="461665"/>
          </a:xfrm>
        </p:grpSpPr>
        <p:sp>
          <p:nvSpPr>
            <p:cNvPr id="65" name="Oval 64">
              <a:extLst>
                <a:ext uri="{FF2B5EF4-FFF2-40B4-BE49-F238E27FC236}">
                  <a16:creationId xmlns:a16="http://schemas.microsoft.com/office/drawing/2014/main" id="{9806AA47-FB3C-4A8F-B26E-74AFCED6AA21}"/>
                </a:ext>
              </a:extLst>
            </p:cNvPr>
            <p:cNvSpPr>
              <a:spLocks noChangeAspect="1"/>
            </p:cNvSpPr>
            <p:nvPr/>
          </p:nvSpPr>
          <p:spPr bwMode="auto">
            <a:xfrm>
              <a:off x="7931839" y="2840813"/>
              <a:ext cx="182880" cy="182880"/>
            </a:xfrm>
            <a:prstGeom prst="ellipse">
              <a:avLst/>
            </a:prstGeom>
            <a:solidFill>
              <a:srgbClr val="0072C6"/>
            </a:solidFill>
            <a:ln w="19050">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sp>
          <p:nvSpPr>
            <p:cNvPr id="69" name="TextBox 68">
              <a:extLst>
                <a:ext uri="{FF2B5EF4-FFF2-40B4-BE49-F238E27FC236}">
                  <a16:creationId xmlns:a16="http://schemas.microsoft.com/office/drawing/2014/main" id="{5CEAD856-48C2-4D96-9CA8-7A108942E329}"/>
                </a:ext>
              </a:extLst>
            </p:cNvPr>
            <p:cNvSpPr txBox="1"/>
            <p:nvPr/>
          </p:nvSpPr>
          <p:spPr>
            <a:xfrm>
              <a:off x="7987727" y="2696956"/>
              <a:ext cx="1537922" cy="461665"/>
            </a:xfrm>
            <a:prstGeom prst="rect">
              <a:avLst/>
            </a:prstGeom>
            <a:noFill/>
          </p:spPr>
          <p:txBody>
            <a:bodyPr wrap="none" lIns="182880" tIns="146304" rIns="182880" bIns="146304" rtlCol="0">
              <a:spAutoFit/>
            </a:bodyPr>
            <a:lstStyle/>
            <a:p>
              <a:pPr>
                <a:lnSpc>
                  <a:spcPct val="90000"/>
                </a:lnSpc>
              </a:pPr>
              <a:r>
                <a:rPr lang="en-US" sz="1200" b="1" dirty="0">
                  <a:solidFill>
                    <a:schemeClr val="bg1"/>
                  </a:solidFill>
                </a:rPr>
                <a:t>5. Mexico – 43%</a:t>
              </a:r>
            </a:p>
          </p:txBody>
        </p:sp>
      </p:grpSp>
      <p:grpSp>
        <p:nvGrpSpPr>
          <p:cNvPr id="51" name="Group 50">
            <a:extLst>
              <a:ext uri="{FF2B5EF4-FFF2-40B4-BE49-F238E27FC236}">
                <a16:creationId xmlns:a16="http://schemas.microsoft.com/office/drawing/2014/main" id="{B80D6EAE-C7F1-44F4-8ADB-C4D882E53681}"/>
              </a:ext>
              <a:ext uri="{C183D7F6-B498-43B3-948B-1728B52AA6E4}">
                <adec:decorative xmlns:adec="http://schemas.microsoft.com/office/drawing/2017/decorative" val="1"/>
              </a:ext>
            </a:extLst>
          </p:cNvPr>
          <p:cNvGrpSpPr/>
          <p:nvPr/>
        </p:nvGrpSpPr>
        <p:grpSpPr>
          <a:xfrm>
            <a:off x="9143046" y="3315175"/>
            <a:ext cx="2933016" cy="461665"/>
            <a:chOff x="8710269" y="859841"/>
            <a:chExt cx="2963195" cy="461665"/>
          </a:xfrm>
        </p:grpSpPr>
        <p:sp>
          <p:nvSpPr>
            <p:cNvPr id="52" name="TextBox 51">
              <a:extLst>
                <a:ext uri="{FF2B5EF4-FFF2-40B4-BE49-F238E27FC236}">
                  <a16:creationId xmlns:a16="http://schemas.microsoft.com/office/drawing/2014/main" id="{DE63B9A7-CAA1-4DAF-B2E1-09BEF8FD6E25}"/>
                </a:ext>
              </a:extLst>
            </p:cNvPr>
            <p:cNvSpPr txBox="1"/>
            <p:nvPr/>
          </p:nvSpPr>
          <p:spPr>
            <a:xfrm>
              <a:off x="8949318" y="859841"/>
              <a:ext cx="2724146" cy="461665"/>
            </a:xfrm>
            <a:prstGeom prst="rect">
              <a:avLst/>
            </a:prstGeom>
            <a:noFill/>
          </p:spPr>
          <p:txBody>
            <a:bodyPr wrap="square" lIns="182880" tIns="146304" rIns="182880" bIns="146304" rtlCol="0">
              <a:spAutoFit/>
            </a:bodyPr>
            <a:lstStyle/>
            <a:p>
              <a:pPr>
                <a:lnSpc>
                  <a:spcPct val="90000"/>
                </a:lnSpc>
              </a:pPr>
              <a:r>
                <a:rPr lang="en-US" sz="1200" dirty="0">
                  <a:solidFill>
                    <a:schemeClr val="bg1"/>
                  </a:solidFill>
                </a:rPr>
                <a:t>Significantly above the global avg. </a:t>
              </a:r>
            </a:p>
          </p:txBody>
        </p:sp>
        <p:sp>
          <p:nvSpPr>
            <p:cNvPr id="57" name="Rectangle 56">
              <a:extLst>
                <a:ext uri="{FF2B5EF4-FFF2-40B4-BE49-F238E27FC236}">
                  <a16:creationId xmlns:a16="http://schemas.microsoft.com/office/drawing/2014/main" id="{2A7414DF-0306-49C5-9DFC-E81D188E12C1}"/>
                </a:ext>
              </a:extLst>
            </p:cNvPr>
            <p:cNvSpPr/>
            <p:nvPr/>
          </p:nvSpPr>
          <p:spPr bwMode="auto">
            <a:xfrm>
              <a:off x="8710269" y="966587"/>
              <a:ext cx="342900" cy="18428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solidFill>
                  <a:schemeClr val="bg1"/>
                </a:solidFill>
                <a:ea typeface="Segoe UI" pitchFamily="34" charset="0"/>
                <a:cs typeface="Segoe UI" pitchFamily="34" charset="0"/>
              </a:endParaRPr>
            </a:p>
          </p:txBody>
        </p:sp>
      </p:grpSp>
    </p:spTree>
    <p:extLst>
      <p:ext uri="{BB962C8B-B14F-4D97-AF65-F5344CB8AC3E}">
        <p14:creationId xmlns:p14="http://schemas.microsoft.com/office/powerpoint/2010/main" val="1080862751"/>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704B37-839A-45A4-8D7C-95E8D70C85FA}"/>
              </a:ext>
            </a:extLst>
          </p:cNvPr>
          <p:cNvSpPr>
            <a:spLocks noGrp="1"/>
          </p:cNvSpPr>
          <p:nvPr>
            <p:ph type="sldNum" sz="quarter" idx="4"/>
          </p:nvPr>
        </p:nvSpPr>
        <p:spPr/>
        <p:txBody>
          <a:bodyPr/>
          <a:lstStyle/>
          <a:p>
            <a:fld id="{7EFC24D6-DB8F-6B44-BA5A-9BEC68C15CAA}" type="slidenum">
              <a:rPr lang="en-US" smtClean="0"/>
              <a:pPr/>
              <a:t>42</a:t>
            </a:fld>
            <a:endParaRPr lang="en-US" dirty="0"/>
          </a:p>
        </p:txBody>
      </p:sp>
      <p:sp>
        <p:nvSpPr>
          <p:cNvPr id="7" name="Title 6">
            <a:extLst>
              <a:ext uri="{FF2B5EF4-FFF2-40B4-BE49-F238E27FC236}">
                <a16:creationId xmlns:a16="http://schemas.microsoft.com/office/drawing/2014/main" id="{E69643B4-3272-4411-ACA2-B4DDB0199757}"/>
              </a:ext>
            </a:extLst>
          </p:cNvPr>
          <p:cNvSpPr>
            <a:spLocks noGrp="1"/>
          </p:cNvSpPr>
          <p:nvPr>
            <p:ph type="title"/>
          </p:nvPr>
        </p:nvSpPr>
        <p:spPr>
          <a:xfrm>
            <a:off x="272273" y="2072894"/>
            <a:ext cx="11889564" cy="917575"/>
          </a:xfrm>
        </p:spPr>
        <p:txBody>
          <a:bodyPr/>
          <a:lstStyle/>
          <a:p>
            <a:r>
              <a:rPr lang="en-US" dirty="0">
                <a:solidFill>
                  <a:schemeClr val="tx1"/>
                </a:solidFill>
              </a:rPr>
              <a:t>Anonymity &amp; Familiarity of Perpetrators</a:t>
            </a:r>
            <a:br>
              <a:rPr lang="en-US" dirty="0">
                <a:solidFill>
                  <a:schemeClr val="tx1"/>
                </a:solidFill>
              </a:rPr>
            </a:br>
            <a:endParaRPr lang="en-US" dirty="0"/>
          </a:p>
        </p:txBody>
      </p:sp>
    </p:spTree>
    <p:extLst>
      <p:ext uri="{BB962C8B-B14F-4D97-AF65-F5344CB8AC3E}">
        <p14:creationId xmlns:p14="http://schemas.microsoft.com/office/powerpoint/2010/main" val="62243053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descr="Those who had met the perpetrator in real life had more consequences: 61% had 5 or more consequences vs. 39% who hadn’t met the perpetrator.">
            <a:extLst>
              <a:ext uri="{FF2B5EF4-FFF2-40B4-BE49-F238E27FC236}">
                <a16:creationId xmlns:a16="http://schemas.microsoft.com/office/drawing/2014/main" id="{290DDADB-E3B0-40A5-9752-FF46965520CB}"/>
              </a:ext>
            </a:extLst>
          </p:cNvPr>
          <p:cNvGraphicFramePr/>
          <p:nvPr>
            <p:extLst>
              <p:ext uri="{D42A27DB-BD31-4B8C-83A1-F6EECF244321}">
                <p14:modId xmlns:p14="http://schemas.microsoft.com/office/powerpoint/2010/main" val="1627722342"/>
              </p:ext>
            </p:extLst>
          </p:nvPr>
        </p:nvGraphicFramePr>
        <p:xfrm>
          <a:off x="6220055" y="1641185"/>
          <a:ext cx="4572000" cy="4754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descr="Most people had not met the perpetrator in real life (52%).">
            <a:extLst>
              <a:ext uri="{FF2B5EF4-FFF2-40B4-BE49-F238E27FC236}">
                <a16:creationId xmlns:a16="http://schemas.microsoft.com/office/drawing/2014/main" id="{F96E4247-FCCF-43BA-B4E4-F908196B59BA}"/>
              </a:ext>
            </a:extLst>
          </p:cNvPr>
          <p:cNvGraphicFramePr/>
          <p:nvPr>
            <p:extLst>
              <p:ext uri="{D42A27DB-BD31-4B8C-83A1-F6EECF244321}">
                <p14:modId xmlns:p14="http://schemas.microsoft.com/office/powerpoint/2010/main" val="2975876490"/>
              </p:ext>
            </p:extLst>
          </p:nvPr>
        </p:nvGraphicFramePr>
        <p:xfrm>
          <a:off x="1287278" y="1641185"/>
          <a:ext cx="4572000" cy="475488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a:extLst>
              <a:ext uri="{FF2B5EF4-FFF2-40B4-BE49-F238E27FC236}">
                <a16:creationId xmlns:a16="http://schemas.microsoft.com/office/drawing/2014/main" id="{5D4333AC-5CEF-4A82-BD58-5B333BDEFB49}"/>
              </a:ext>
            </a:extLst>
          </p:cNvPr>
          <p:cNvSpPr>
            <a:spLocks noGrp="1"/>
          </p:cNvSpPr>
          <p:nvPr>
            <p:ph type="title"/>
          </p:nvPr>
        </p:nvSpPr>
        <p:spPr/>
        <p:txBody>
          <a:bodyPr/>
          <a:lstStyle/>
          <a:p>
            <a:r>
              <a:rPr lang="en-US" dirty="0"/>
              <a:t>Anonymity increased as fewer people had met their perpetrator</a:t>
            </a:r>
            <a:br>
              <a:rPr lang="en-US" dirty="0"/>
            </a:br>
            <a:r>
              <a:rPr lang="en-US" sz="2000" dirty="0"/>
              <a:t>Average number of risks was higher among those who had met the perpetrator in the real world</a:t>
            </a:r>
            <a:br>
              <a:rPr lang="en-US" dirty="0"/>
            </a:br>
            <a:endParaRPr lang="en-US" sz="2000" dirty="0"/>
          </a:p>
        </p:txBody>
      </p:sp>
      <p:sp>
        <p:nvSpPr>
          <p:cNvPr id="3" name="Slide Number Placeholder 2">
            <a:extLst>
              <a:ext uri="{FF2B5EF4-FFF2-40B4-BE49-F238E27FC236}">
                <a16:creationId xmlns:a16="http://schemas.microsoft.com/office/drawing/2014/main" id="{5B4705B6-6CB4-4241-8B3B-64A147E51B64}"/>
              </a:ext>
            </a:extLst>
          </p:cNvPr>
          <p:cNvSpPr>
            <a:spLocks noGrp="1"/>
          </p:cNvSpPr>
          <p:nvPr>
            <p:ph type="sldNum" sz="quarter" idx="4"/>
          </p:nvPr>
        </p:nvSpPr>
        <p:spPr/>
        <p:txBody>
          <a:bodyPr/>
          <a:lstStyle/>
          <a:p>
            <a:fld id="{7EFC24D6-DB8F-6B44-BA5A-9BEC68C15CAA}" type="slidenum">
              <a:rPr lang="en-US" smtClean="0"/>
              <a:pPr/>
              <a:t>43</a:t>
            </a:fld>
            <a:endParaRPr lang="en-US" dirty="0"/>
          </a:p>
        </p:txBody>
      </p:sp>
      <p:sp>
        <p:nvSpPr>
          <p:cNvPr id="4" name="TextBox 3">
            <a:extLst>
              <a:ext uri="{FF2B5EF4-FFF2-40B4-BE49-F238E27FC236}">
                <a16:creationId xmlns:a16="http://schemas.microsoft.com/office/drawing/2014/main" id="{133F1BDF-0864-4D8E-A347-58EB4B1E978C}"/>
              </a:ext>
            </a:extLst>
          </p:cNvPr>
          <p:cNvSpPr txBox="1"/>
          <p:nvPr/>
        </p:nvSpPr>
        <p:spPr>
          <a:xfrm>
            <a:off x="-40191" y="6636352"/>
            <a:ext cx="6940041"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Q5: Have you ever met the person(s) in real life who treated you in an unsafe or uncivil manner when you were online?</a:t>
            </a:r>
          </a:p>
        </p:txBody>
      </p:sp>
      <p:sp>
        <p:nvSpPr>
          <p:cNvPr id="5" name="Speech Bubble: Rectangle with Corners Rounded 4">
            <a:extLst>
              <a:ext uri="{FF2B5EF4-FFF2-40B4-BE49-F238E27FC236}">
                <a16:creationId xmlns:a16="http://schemas.microsoft.com/office/drawing/2014/main" id="{9FC7550F-CF67-4711-B86F-1D9ED7419E17}"/>
              </a:ext>
            </a:extLst>
          </p:cNvPr>
          <p:cNvSpPr/>
          <p:nvPr/>
        </p:nvSpPr>
        <p:spPr bwMode="auto">
          <a:xfrm>
            <a:off x="9134523" y="3034235"/>
            <a:ext cx="1197992" cy="738862"/>
          </a:xfrm>
          <a:prstGeom prst="wedgeRoundRectCallout">
            <a:avLst>
              <a:gd name="adj1" fmla="val -68157"/>
              <a:gd name="adj2" fmla="val -15185"/>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Average number of risks was 1.7x higher</a:t>
            </a:r>
          </a:p>
        </p:txBody>
      </p:sp>
      <p:sp>
        <p:nvSpPr>
          <p:cNvPr id="13" name="Speech Bubble: Rectangle with Corners Rounded 12">
            <a:extLst>
              <a:ext uri="{FF2B5EF4-FFF2-40B4-BE49-F238E27FC236}">
                <a16:creationId xmlns:a16="http://schemas.microsoft.com/office/drawing/2014/main" id="{0991CCDB-DA1D-4577-AC89-298D432F6C6B}"/>
              </a:ext>
            </a:extLst>
          </p:cNvPr>
          <p:cNvSpPr/>
          <p:nvPr/>
        </p:nvSpPr>
        <p:spPr bwMode="auto">
          <a:xfrm>
            <a:off x="3700039" y="3057495"/>
            <a:ext cx="1197992" cy="738862"/>
          </a:xfrm>
          <a:prstGeom prst="wedgeRoundRectCallout">
            <a:avLst>
              <a:gd name="adj1" fmla="val -32090"/>
              <a:gd name="adj2" fmla="val 74574"/>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Anonymity up 5 points in 2018 </a:t>
            </a:r>
          </a:p>
        </p:txBody>
      </p:sp>
    </p:spTree>
    <p:extLst>
      <p:ext uri="{BB962C8B-B14F-4D97-AF65-F5344CB8AC3E}">
        <p14:creationId xmlns:p14="http://schemas.microsoft.com/office/powerpoint/2010/main" val="2569071930"/>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&amp; friends became a much bigger source of online risks </a:t>
            </a:r>
            <a:br>
              <a:rPr lang="en-US" dirty="0"/>
            </a:br>
            <a:r>
              <a:rPr lang="en-US" sz="2000" dirty="0"/>
              <a:t>Strangers continued to be the number one source of risks</a:t>
            </a:r>
            <a:endParaRPr lang="en-US"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44</a:t>
            </a:fld>
            <a:endParaRPr lang="en-US" dirty="0"/>
          </a:p>
        </p:txBody>
      </p:sp>
      <p:sp>
        <p:nvSpPr>
          <p:cNvPr id="9" name="TextBox 8"/>
          <p:cNvSpPr txBox="1"/>
          <p:nvPr/>
        </p:nvSpPr>
        <p:spPr>
          <a:xfrm>
            <a:off x="-20095" y="6646400"/>
            <a:ext cx="5721759"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Q2a. Which types of people have, in the past treated you in an unsafe or uncivil manner online?</a:t>
            </a:r>
          </a:p>
        </p:txBody>
      </p:sp>
      <p:grpSp>
        <p:nvGrpSpPr>
          <p:cNvPr id="4" name="Group 3" descr="Sources of online risks">
            <a:extLst>
              <a:ext uri="{FF2B5EF4-FFF2-40B4-BE49-F238E27FC236}">
                <a16:creationId xmlns:a16="http://schemas.microsoft.com/office/drawing/2014/main" id="{6CF179B6-F3DE-497E-B64A-BDB6357FEF44}"/>
              </a:ext>
            </a:extLst>
          </p:cNvPr>
          <p:cNvGrpSpPr/>
          <p:nvPr/>
        </p:nvGrpSpPr>
        <p:grpSpPr>
          <a:xfrm>
            <a:off x="2923295" y="1333091"/>
            <a:ext cx="5556738" cy="4868494"/>
            <a:chOff x="5889354" y="1404365"/>
            <a:chExt cx="5766496" cy="5035197"/>
          </a:xfrm>
        </p:grpSpPr>
        <p:sp>
          <p:nvSpPr>
            <p:cNvPr id="6" name="Rectangle 5">
              <a:extLst>
                <a:ext uri="{FF2B5EF4-FFF2-40B4-BE49-F238E27FC236}">
                  <a16:creationId xmlns:a16="http://schemas.microsoft.com/office/drawing/2014/main" id="{CF48BBB8-F42E-42DB-9B86-D11456973581}"/>
                </a:ext>
              </a:extLst>
            </p:cNvPr>
            <p:cNvSpPr/>
            <p:nvPr/>
          </p:nvSpPr>
          <p:spPr bwMode="auto">
            <a:xfrm>
              <a:off x="6218237" y="1410362"/>
              <a:ext cx="5437613" cy="5029200"/>
            </a:xfrm>
            <a:prstGeom prst="rect">
              <a:avLst/>
            </a:prstGeom>
            <a:solidFill>
              <a:schemeClr val="tx1"/>
            </a:solidFill>
            <a:ln>
              <a:solidFill>
                <a:schemeClr val="bg1"/>
              </a:solid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24" name="Group 23">
              <a:extLst>
                <a:ext uri="{FF2B5EF4-FFF2-40B4-BE49-F238E27FC236}">
                  <a16:creationId xmlns:a16="http://schemas.microsoft.com/office/drawing/2014/main" id="{438A2788-5C53-40CD-9D63-E4B19656EDAF}"/>
                </a:ext>
              </a:extLst>
            </p:cNvPr>
            <p:cNvGrpSpPr/>
            <p:nvPr/>
          </p:nvGrpSpPr>
          <p:grpSpPr>
            <a:xfrm>
              <a:off x="5889354" y="1404365"/>
              <a:ext cx="5543116" cy="5029200"/>
              <a:chOff x="6540995" y="1625084"/>
              <a:chExt cx="5110527" cy="5029200"/>
            </a:xfrm>
          </p:grpSpPr>
          <p:grpSp>
            <p:nvGrpSpPr>
              <p:cNvPr id="23" name="Group 22">
                <a:extLst>
                  <a:ext uri="{FF2B5EF4-FFF2-40B4-BE49-F238E27FC236}">
                    <a16:creationId xmlns:a16="http://schemas.microsoft.com/office/drawing/2014/main" id="{C74CFBE4-3BFD-4DD1-8C7B-A50CAEC7502F}"/>
                  </a:ext>
                </a:extLst>
              </p:cNvPr>
              <p:cNvGrpSpPr/>
              <p:nvPr/>
            </p:nvGrpSpPr>
            <p:grpSpPr>
              <a:xfrm>
                <a:off x="6540995" y="1625084"/>
                <a:ext cx="5110527" cy="5029200"/>
                <a:chOff x="6540995" y="1625084"/>
                <a:chExt cx="5110527" cy="5029200"/>
              </a:xfrm>
            </p:grpSpPr>
            <p:graphicFrame>
              <p:nvGraphicFramePr>
                <p:cNvPr id="11" name="Chart 10">
                  <a:extLst>
                    <a:ext uri="{FF2B5EF4-FFF2-40B4-BE49-F238E27FC236}">
                      <a16:creationId xmlns:a16="http://schemas.microsoft.com/office/drawing/2014/main" id="{AC4858A3-B832-48EE-9C98-D6077DB6F25A}"/>
                    </a:ext>
                  </a:extLst>
                </p:cNvPr>
                <p:cNvGraphicFramePr/>
                <p:nvPr>
                  <p:extLst>
                    <p:ext uri="{D42A27DB-BD31-4B8C-83A1-F6EECF244321}">
                      <p14:modId xmlns:p14="http://schemas.microsoft.com/office/powerpoint/2010/main" val="1164923926"/>
                    </p:ext>
                  </p:extLst>
                </p:nvPr>
              </p:nvGraphicFramePr>
              <p:xfrm>
                <a:off x="6540995" y="1625084"/>
                <a:ext cx="4321273"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a:extLst>
                    <a:ext uri="{FF2B5EF4-FFF2-40B4-BE49-F238E27FC236}">
                      <a16:creationId xmlns:a16="http://schemas.microsoft.com/office/drawing/2014/main" id="{50D39DF5-7DBE-4D01-AC09-932D583C1B8F}"/>
                    </a:ext>
                  </a:extLst>
                </p:cNvPr>
                <p:cNvGrpSpPr/>
                <p:nvPr/>
              </p:nvGrpSpPr>
              <p:grpSpPr>
                <a:xfrm>
                  <a:off x="10054287" y="2921831"/>
                  <a:ext cx="1597235" cy="3484398"/>
                  <a:chOff x="10054287" y="2921831"/>
                  <a:chExt cx="1597235" cy="3484398"/>
                </a:xfrm>
              </p:grpSpPr>
              <p:sp>
                <p:nvSpPr>
                  <p:cNvPr id="43" name="TextBox 42"/>
                  <p:cNvSpPr txBox="1"/>
                  <p:nvPr/>
                </p:nvSpPr>
                <p:spPr>
                  <a:xfrm>
                    <a:off x="10054293" y="5916864"/>
                    <a:ext cx="917046" cy="489365"/>
                  </a:xfrm>
                  <a:prstGeom prst="rect">
                    <a:avLst/>
                  </a:prstGeom>
                  <a:noFill/>
                </p:spPr>
                <p:txBody>
                  <a:bodyPr wrap="none" lIns="182880" tIns="146304" rIns="182880" bIns="146304" rtlCol="0">
                    <a:spAutoFit/>
                  </a:bodyPr>
                  <a:lstStyle/>
                  <a:p>
                    <a:pPr>
                      <a:lnSpc>
                        <a:spcPct val="90000"/>
                      </a:lnSpc>
                    </a:pPr>
                    <a:r>
                      <a:rPr lang="en-US" sz="1400" b="1" dirty="0">
                        <a:solidFill>
                          <a:schemeClr val="tx1">
                            <a:lumMod val="50000"/>
                          </a:schemeClr>
                        </a:solidFill>
                      </a:rPr>
                      <a:t>Family</a:t>
                    </a:r>
                  </a:p>
                </p:txBody>
              </p:sp>
              <p:sp>
                <p:nvSpPr>
                  <p:cNvPr id="54" name="TextBox 53"/>
                  <p:cNvSpPr txBox="1"/>
                  <p:nvPr/>
                </p:nvSpPr>
                <p:spPr>
                  <a:xfrm>
                    <a:off x="10054293" y="5504629"/>
                    <a:ext cx="982385" cy="489365"/>
                  </a:xfrm>
                  <a:prstGeom prst="rect">
                    <a:avLst/>
                  </a:prstGeom>
                  <a:noFill/>
                </p:spPr>
                <p:txBody>
                  <a:bodyPr wrap="none" lIns="182880" tIns="146304" rIns="182880" bIns="146304" rtlCol="0">
                    <a:spAutoFit/>
                  </a:bodyPr>
                  <a:lstStyle/>
                  <a:p>
                    <a:pPr>
                      <a:lnSpc>
                        <a:spcPct val="90000"/>
                      </a:lnSpc>
                    </a:pPr>
                    <a:r>
                      <a:rPr lang="en-US" sz="1400" b="1" dirty="0">
                        <a:solidFill>
                          <a:schemeClr val="tx1">
                            <a:lumMod val="50000"/>
                          </a:schemeClr>
                        </a:solidFill>
                      </a:rPr>
                      <a:t>Friends</a:t>
                    </a:r>
                  </a:p>
                </p:txBody>
              </p:sp>
              <p:sp>
                <p:nvSpPr>
                  <p:cNvPr id="55" name="TextBox 54"/>
                  <p:cNvSpPr txBox="1"/>
                  <p:nvPr/>
                </p:nvSpPr>
                <p:spPr>
                  <a:xfrm>
                    <a:off x="10054290" y="4907091"/>
                    <a:ext cx="1597232" cy="489365"/>
                  </a:xfrm>
                  <a:prstGeom prst="rect">
                    <a:avLst/>
                  </a:prstGeom>
                  <a:noFill/>
                </p:spPr>
                <p:txBody>
                  <a:bodyPr wrap="none" lIns="182880" tIns="146304" rIns="182880" bIns="146304" rtlCol="0">
                    <a:spAutoFit/>
                  </a:bodyPr>
                  <a:lstStyle/>
                  <a:p>
                    <a:pPr>
                      <a:lnSpc>
                        <a:spcPct val="90000"/>
                      </a:lnSpc>
                    </a:pPr>
                    <a:r>
                      <a:rPr lang="en-US" sz="1400" b="1" dirty="0">
                        <a:solidFill>
                          <a:schemeClr val="tx1">
                            <a:lumMod val="50000"/>
                          </a:schemeClr>
                        </a:solidFill>
                      </a:rPr>
                      <a:t>Acquaintances</a:t>
                    </a:r>
                  </a:p>
                </p:txBody>
              </p:sp>
              <p:sp>
                <p:nvSpPr>
                  <p:cNvPr id="58" name="TextBox 57"/>
                  <p:cNvSpPr txBox="1"/>
                  <p:nvPr/>
                </p:nvSpPr>
                <p:spPr>
                  <a:xfrm>
                    <a:off x="10054287" y="2921831"/>
                    <a:ext cx="1202414" cy="489365"/>
                  </a:xfrm>
                  <a:prstGeom prst="rect">
                    <a:avLst/>
                  </a:prstGeom>
                  <a:noFill/>
                </p:spPr>
                <p:txBody>
                  <a:bodyPr wrap="square" lIns="182880" tIns="146304" rIns="182880" bIns="146304" rtlCol="0">
                    <a:spAutoFit/>
                  </a:bodyPr>
                  <a:lstStyle/>
                  <a:p>
                    <a:pPr>
                      <a:lnSpc>
                        <a:spcPct val="90000"/>
                      </a:lnSpc>
                    </a:pPr>
                    <a:r>
                      <a:rPr lang="en-US" sz="1400" b="1" dirty="0">
                        <a:solidFill>
                          <a:schemeClr val="tx1">
                            <a:lumMod val="50000"/>
                          </a:schemeClr>
                        </a:solidFill>
                      </a:rPr>
                      <a:t>Strangers</a:t>
                    </a:r>
                  </a:p>
                </p:txBody>
              </p:sp>
              <p:sp>
                <p:nvSpPr>
                  <p:cNvPr id="26" name="TextBox 25">
                    <a:extLst>
                      <a:ext uri="{FF2B5EF4-FFF2-40B4-BE49-F238E27FC236}">
                        <a16:creationId xmlns:a16="http://schemas.microsoft.com/office/drawing/2014/main" id="{D7532196-3E65-424B-B83B-B550AF439A71}"/>
                      </a:ext>
                    </a:extLst>
                  </p:cNvPr>
                  <p:cNvSpPr txBox="1"/>
                  <p:nvPr/>
                </p:nvSpPr>
                <p:spPr>
                  <a:xfrm>
                    <a:off x="10054293" y="3712585"/>
                    <a:ext cx="1385185" cy="683264"/>
                  </a:xfrm>
                  <a:prstGeom prst="rect">
                    <a:avLst/>
                  </a:prstGeom>
                  <a:noFill/>
                </p:spPr>
                <p:txBody>
                  <a:bodyPr wrap="square" lIns="182880" tIns="146304" rIns="182880" bIns="146304" rtlCol="0">
                    <a:spAutoFit/>
                  </a:bodyPr>
                  <a:lstStyle/>
                  <a:p>
                    <a:pPr>
                      <a:lnSpc>
                        <a:spcPct val="90000"/>
                      </a:lnSpc>
                    </a:pPr>
                    <a:r>
                      <a:rPr lang="en-US" sz="1400" b="1" dirty="0">
                        <a:solidFill>
                          <a:schemeClr val="tx1">
                            <a:lumMod val="50000"/>
                          </a:schemeClr>
                        </a:solidFill>
                      </a:rPr>
                      <a:t>Know online only</a:t>
                    </a:r>
                  </a:p>
                </p:txBody>
              </p:sp>
              <p:sp>
                <p:nvSpPr>
                  <p:cNvPr id="27" name="TextBox 26">
                    <a:extLst>
                      <a:ext uri="{FF2B5EF4-FFF2-40B4-BE49-F238E27FC236}">
                        <a16:creationId xmlns:a16="http://schemas.microsoft.com/office/drawing/2014/main" id="{D9E85142-D909-400D-A8E1-EB440BAF8DB2}"/>
                      </a:ext>
                    </a:extLst>
                  </p:cNvPr>
                  <p:cNvSpPr txBox="1"/>
                  <p:nvPr/>
                </p:nvSpPr>
                <p:spPr>
                  <a:xfrm>
                    <a:off x="10054293" y="4346490"/>
                    <a:ext cx="1491469" cy="683264"/>
                  </a:xfrm>
                  <a:prstGeom prst="rect">
                    <a:avLst/>
                  </a:prstGeom>
                  <a:noFill/>
                </p:spPr>
                <p:txBody>
                  <a:bodyPr wrap="square" lIns="182880" tIns="146304" rIns="182880" bIns="146304" rtlCol="0">
                    <a:spAutoFit/>
                  </a:bodyPr>
                  <a:lstStyle/>
                  <a:p>
                    <a:pPr>
                      <a:lnSpc>
                        <a:spcPct val="90000"/>
                      </a:lnSpc>
                    </a:pPr>
                    <a:r>
                      <a:rPr lang="en-US" sz="1400" b="1" dirty="0">
                        <a:solidFill>
                          <a:schemeClr val="tx1">
                            <a:lumMod val="50000"/>
                          </a:schemeClr>
                        </a:solidFill>
                      </a:rPr>
                      <a:t>Co-workers, colleagues</a:t>
                    </a:r>
                  </a:p>
                </p:txBody>
              </p:sp>
            </p:grpSp>
          </p:grpSp>
          <p:cxnSp>
            <p:nvCxnSpPr>
              <p:cNvPr id="18" name="Straight Connector 17">
                <a:extLst>
                  <a:ext uri="{FF2B5EF4-FFF2-40B4-BE49-F238E27FC236}">
                    <a16:creationId xmlns:a16="http://schemas.microsoft.com/office/drawing/2014/main" id="{1502D696-5451-4711-BD47-1BB00E4F7129}"/>
                  </a:ext>
                </a:extLst>
              </p:cNvPr>
              <p:cNvCxnSpPr>
                <a:cxnSpLocks/>
              </p:cNvCxnSpPr>
              <p:nvPr/>
            </p:nvCxnSpPr>
            <p:spPr>
              <a:xfrm flipV="1">
                <a:off x="8059059" y="5473099"/>
                <a:ext cx="1311740" cy="306250"/>
              </a:xfrm>
              <a:prstGeom prst="line">
                <a:avLst/>
              </a:prstGeom>
              <a:ln>
                <a:solidFill>
                  <a:schemeClr val="bg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grpSp>
      <p:sp>
        <p:nvSpPr>
          <p:cNvPr id="38" name="Speech Bubble: Rectangle with Corners Rounded 37">
            <a:extLst>
              <a:ext uri="{FF2B5EF4-FFF2-40B4-BE49-F238E27FC236}">
                <a16:creationId xmlns:a16="http://schemas.microsoft.com/office/drawing/2014/main" id="{77E5858A-6D2F-4A4C-9A8A-20D75C1B76E4}"/>
              </a:ext>
            </a:extLst>
          </p:cNvPr>
          <p:cNvSpPr/>
          <p:nvPr/>
        </p:nvSpPr>
        <p:spPr bwMode="auto">
          <a:xfrm>
            <a:off x="8906306" y="4131837"/>
            <a:ext cx="1213747" cy="997747"/>
          </a:xfrm>
          <a:prstGeom prst="wedgeRoundRectCallout">
            <a:avLst>
              <a:gd name="adj1" fmla="val -174141"/>
              <a:gd name="adj2" fmla="val 91240"/>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Family &amp; friends increased 11 points</a:t>
            </a:r>
          </a:p>
        </p:txBody>
      </p:sp>
    </p:spTree>
    <p:extLst>
      <p:ext uri="{BB962C8B-B14F-4D97-AF65-F5344CB8AC3E}">
        <p14:creationId xmlns:p14="http://schemas.microsoft.com/office/powerpoint/2010/main" val="649090954"/>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4323C-6419-41D2-8885-4D3339875745}"/>
              </a:ext>
            </a:extLst>
          </p:cNvPr>
          <p:cNvSpPr>
            <a:spLocks noGrp="1"/>
          </p:cNvSpPr>
          <p:nvPr>
            <p:ph type="title"/>
          </p:nvPr>
        </p:nvSpPr>
        <p:spPr>
          <a:xfrm>
            <a:off x="274639" y="295274"/>
            <a:ext cx="11954474" cy="917575"/>
          </a:xfrm>
        </p:spPr>
        <p:txBody>
          <a:bodyPr/>
          <a:lstStyle/>
          <a:p>
            <a:pPr>
              <a:tabLst>
                <a:tab pos="7827963" algn="l"/>
              </a:tabLst>
            </a:pPr>
            <a:r>
              <a:rPr lang="en-US" dirty="0"/>
              <a:t>If someone met the perpetrator, it was most likely </a:t>
            </a:r>
            <a:r>
              <a:rPr lang="en-US" u="sng" dirty="0"/>
              <a:t>before</a:t>
            </a:r>
            <a:r>
              <a:rPr lang="en-US" dirty="0"/>
              <a:t> the risk occurred</a:t>
            </a:r>
            <a:br>
              <a:rPr lang="en-US" dirty="0"/>
            </a:br>
            <a:r>
              <a:rPr lang="en-US" sz="2000" dirty="0"/>
              <a:t>Unwanted sexting sent and “Revenge porn” had the largest increases</a:t>
            </a:r>
            <a:endParaRPr lang="en-US" dirty="0"/>
          </a:p>
        </p:txBody>
      </p:sp>
      <p:sp>
        <p:nvSpPr>
          <p:cNvPr id="3" name="Slide Number Placeholder 2">
            <a:extLst>
              <a:ext uri="{FF2B5EF4-FFF2-40B4-BE49-F238E27FC236}">
                <a16:creationId xmlns:a16="http://schemas.microsoft.com/office/drawing/2014/main" id="{CAF5B8E1-F8A5-4D81-B9B6-D5F0A29FA05A}"/>
              </a:ext>
            </a:extLst>
          </p:cNvPr>
          <p:cNvSpPr>
            <a:spLocks noGrp="1"/>
          </p:cNvSpPr>
          <p:nvPr>
            <p:ph type="sldNum" sz="quarter" idx="4"/>
          </p:nvPr>
        </p:nvSpPr>
        <p:spPr/>
        <p:txBody>
          <a:bodyPr/>
          <a:lstStyle/>
          <a:p>
            <a:fld id="{7EFC24D6-DB8F-6B44-BA5A-9BEC68C15CAA}" type="slidenum">
              <a:rPr lang="en-US" smtClean="0"/>
              <a:pPr/>
              <a:t>45</a:t>
            </a:fld>
            <a:endParaRPr lang="en-US" dirty="0"/>
          </a:p>
        </p:txBody>
      </p:sp>
      <p:sp>
        <p:nvSpPr>
          <p:cNvPr id="5" name="TextBox 4">
            <a:extLst>
              <a:ext uri="{FF2B5EF4-FFF2-40B4-BE49-F238E27FC236}">
                <a16:creationId xmlns:a16="http://schemas.microsoft.com/office/drawing/2014/main" id="{CEDDDC45-470A-4E03-B706-D9069DEF57F1}"/>
              </a:ext>
            </a:extLst>
          </p:cNvPr>
          <p:cNvSpPr txBox="1"/>
          <p:nvPr/>
        </p:nvSpPr>
        <p:spPr>
          <a:xfrm>
            <a:off x="-70338" y="6508319"/>
            <a:ext cx="3060774" cy="587853"/>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 Based to 20 countries common in 2017 &amp; 2018</a:t>
            </a:r>
          </a:p>
          <a:p>
            <a:pPr>
              <a:lnSpc>
                <a:spcPct val="90000"/>
              </a:lnSpc>
            </a:pPr>
            <a:r>
              <a:rPr lang="en-US" sz="1000" i="1" dirty="0">
                <a:solidFill>
                  <a:schemeClr val="tx1">
                    <a:lumMod val="50000"/>
                  </a:schemeClr>
                </a:solidFill>
              </a:rPr>
              <a:t>Q5a: When did you meet the person in real life? </a:t>
            </a:r>
          </a:p>
        </p:txBody>
      </p:sp>
      <p:graphicFrame>
        <p:nvGraphicFramePr>
          <p:cNvPr id="13" name="Table 12">
            <a:extLst>
              <a:ext uri="{FF2B5EF4-FFF2-40B4-BE49-F238E27FC236}">
                <a16:creationId xmlns:a16="http://schemas.microsoft.com/office/drawing/2014/main" id="{969E6F80-5BB0-4385-B87E-7240AAEBD912}"/>
              </a:ext>
            </a:extLst>
          </p:cNvPr>
          <p:cNvGraphicFramePr>
            <a:graphicFrameLocks noGrp="1"/>
          </p:cNvGraphicFramePr>
          <p:nvPr>
            <p:extLst>
              <p:ext uri="{D42A27DB-BD31-4B8C-83A1-F6EECF244321}">
                <p14:modId xmlns:p14="http://schemas.microsoft.com/office/powerpoint/2010/main" val="2932068909"/>
              </p:ext>
            </p:extLst>
          </p:nvPr>
        </p:nvGraphicFramePr>
        <p:xfrm>
          <a:off x="1240341" y="1545664"/>
          <a:ext cx="4721644" cy="4357188"/>
        </p:xfrm>
        <a:graphic>
          <a:graphicData uri="http://schemas.openxmlformats.org/drawingml/2006/table">
            <a:tbl>
              <a:tblPr firstRow="1" bandRow="1">
                <a:tableStyleId>{EB9631B5-78F2-41C9-869B-9F39066F8104}</a:tableStyleId>
              </a:tblPr>
              <a:tblGrid>
                <a:gridCol w="2929435">
                  <a:extLst>
                    <a:ext uri="{9D8B030D-6E8A-4147-A177-3AD203B41FA5}">
                      <a16:colId xmlns:a16="http://schemas.microsoft.com/office/drawing/2014/main" val="1997309923"/>
                    </a:ext>
                  </a:extLst>
                </a:gridCol>
                <a:gridCol w="969249">
                  <a:extLst>
                    <a:ext uri="{9D8B030D-6E8A-4147-A177-3AD203B41FA5}">
                      <a16:colId xmlns:a16="http://schemas.microsoft.com/office/drawing/2014/main" val="1794295187"/>
                    </a:ext>
                  </a:extLst>
                </a:gridCol>
                <a:gridCol w="822960">
                  <a:extLst>
                    <a:ext uri="{9D8B030D-6E8A-4147-A177-3AD203B41FA5}">
                      <a16:colId xmlns:a16="http://schemas.microsoft.com/office/drawing/2014/main" val="2574570074"/>
                    </a:ext>
                  </a:extLst>
                </a:gridCol>
              </a:tblGrid>
              <a:tr h="363099">
                <a:tc>
                  <a:txBody>
                    <a:bodyPr/>
                    <a:lstStyle/>
                    <a:p>
                      <a:r>
                        <a:rPr lang="en-US" sz="1600" dirty="0">
                          <a:latin typeface="+mn-lt"/>
                        </a:rPr>
                        <a:t>Met perpetrator before risk</a:t>
                      </a:r>
                    </a:p>
                  </a:txBody>
                  <a:tcPr anchor="ctr"/>
                </a:tc>
                <a:tc>
                  <a:txBody>
                    <a:bodyPr/>
                    <a:lstStyle/>
                    <a:p>
                      <a:pPr algn="ctr"/>
                      <a:r>
                        <a:rPr lang="en-US" sz="1600" dirty="0">
                          <a:latin typeface="+mn-lt"/>
                        </a:rPr>
                        <a:t>2018*</a:t>
                      </a:r>
                    </a:p>
                  </a:txBody>
                  <a:tcPr/>
                </a:tc>
                <a:tc>
                  <a:txBody>
                    <a:bodyPr/>
                    <a:lstStyle/>
                    <a:p>
                      <a:pPr algn="ctr"/>
                      <a:r>
                        <a:rPr lang="en-US" sz="1400" dirty="0">
                          <a:latin typeface="+mn-lt"/>
                        </a:rPr>
                        <a:t>YOY </a:t>
                      </a:r>
                      <a:r>
                        <a:rPr lang="en-US" sz="1400" dirty="0">
                          <a:latin typeface="Wingdings 3" panose="05040102010807070707" pitchFamily="18" charset="2"/>
                        </a:rPr>
                        <a:t>p</a:t>
                      </a:r>
                    </a:p>
                  </a:txBody>
                  <a:tcPr anchor="ctr"/>
                </a:tc>
                <a:extLst>
                  <a:ext uri="{0D108BD9-81ED-4DB2-BD59-A6C34878D82A}">
                    <a16:rowId xmlns:a16="http://schemas.microsoft.com/office/drawing/2014/main" val="1608471614"/>
                  </a:ext>
                </a:extLst>
              </a:tr>
              <a:tr h="363099">
                <a:tc>
                  <a:txBody>
                    <a:bodyPr/>
                    <a:lstStyle/>
                    <a:p>
                      <a:pPr algn="l" fontAlgn="t"/>
                      <a:r>
                        <a:rPr lang="en-US" sz="1600" b="0" i="0" u="none" strike="noStrike" dirty="0">
                          <a:solidFill>
                            <a:srgbClr val="000000"/>
                          </a:solidFill>
                          <a:effectLst/>
                          <a:latin typeface="+mn-lt"/>
                        </a:rPr>
                        <a:t>(NET) Any</a:t>
                      </a:r>
                    </a:p>
                  </a:txBody>
                  <a:tcPr marL="7620" marR="7620" marT="7620" marB="0" anchor="ctr"/>
                </a:tc>
                <a:tc>
                  <a:txBody>
                    <a:bodyPr/>
                    <a:lstStyle/>
                    <a:p>
                      <a:pPr algn="ctr" fontAlgn="t"/>
                      <a:r>
                        <a:rPr lang="en-US" sz="1600" b="0" i="0" u="none" strike="noStrike" dirty="0">
                          <a:solidFill>
                            <a:srgbClr val="000000"/>
                          </a:solidFill>
                          <a:effectLst/>
                          <a:latin typeface="+mn-lt"/>
                        </a:rPr>
                        <a:t>85%</a:t>
                      </a:r>
                    </a:p>
                  </a:txBody>
                  <a:tcPr marL="7620" marR="7620" marT="7620" marB="0" anchor="ctr"/>
                </a:tc>
                <a:tc>
                  <a:txBody>
                    <a:bodyPr/>
                    <a:lstStyle/>
                    <a:p>
                      <a:pPr algn="ctr" fontAlgn="b"/>
                      <a:r>
                        <a:rPr lang="en-US" sz="1600" b="0" i="0" u="none" strike="noStrike" dirty="0">
                          <a:solidFill>
                            <a:srgbClr val="000000"/>
                          </a:solidFill>
                          <a:effectLst/>
                          <a:latin typeface="+mn-lt"/>
                        </a:rPr>
                        <a:t>9</a:t>
                      </a:r>
                    </a:p>
                  </a:txBody>
                  <a:tcPr marL="7620" marR="7620" marT="7620" marB="0" anchor="ctr">
                    <a:solidFill>
                      <a:srgbClr val="FFB900"/>
                    </a:solidFill>
                  </a:tcPr>
                </a:tc>
                <a:extLst>
                  <a:ext uri="{0D108BD9-81ED-4DB2-BD59-A6C34878D82A}">
                    <a16:rowId xmlns:a16="http://schemas.microsoft.com/office/drawing/2014/main" val="3396385050"/>
                  </a:ext>
                </a:extLst>
              </a:tr>
              <a:tr h="363099">
                <a:tc>
                  <a:txBody>
                    <a:bodyPr/>
                    <a:lstStyle/>
                    <a:p>
                      <a:pPr algn="l" fontAlgn="b"/>
                      <a:r>
                        <a:rPr lang="en-US" sz="1600" b="0" i="0" u="none" strike="noStrike" dirty="0">
                          <a:solidFill>
                            <a:srgbClr val="000000"/>
                          </a:solidFill>
                          <a:effectLst/>
                          <a:latin typeface="+mn-lt"/>
                        </a:rPr>
                        <a:t>Treated Mean</a:t>
                      </a:r>
                    </a:p>
                  </a:txBody>
                  <a:tcPr marL="7620" marR="7620" marT="7620" marB="0" anchor="ctr"/>
                </a:tc>
                <a:tc>
                  <a:txBody>
                    <a:bodyPr/>
                    <a:lstStyle/>
                    <a:p>
                      <a:pPr algn="ctr" fontAlgn="t"/>
                      <a:r>
                        <a:rPr lang="en-US" sz="1600" b="0" i="0" u="none" strike="noStrike" dirty="0">
                          <a:solidFill>
                            <a:srgbClr val="000000"/>
                          </a:solidFill>
                          <a:effectLst/>
                          <a:latin typeface="+mn-lt"/>
                        </a:rPr>
                        <a:t>84%</a:t>
                      </a:r>
                    </a:p>
                  </a:txBody>
                  <a:tcPr marL="7620" marR="7620" marT="7620" marB="0" anchor="ctr"/>
                </a:tc>
                <a:tc>
                  <a:txBody>
                    <a:bodyPr/>
                    <a:lstStyle/>
                    <a:p>
                      <a:pPr algn="ctr" fontAlgn="b"/>
                      <a:r>
                        <a:rPr lang="en-US" sz="1600" b="0" i="0" u="none" strike="noStrike" dirty="0">
                          <a:solidFill>
                            <a:srgbClr val="000000"/>
                          </a:solidFill>
                          <a:effectLst/>
                          <a:latin typeface="+mn-lt"/>
                        </a:rPr>
                        <a:t>12</a:t>
                      </a:r>
                    </a:p>
                  </a:txBody>
                  <a:tcPr marL="7620" marR="7620" marT="7620" marB="0" anchor="ctr">
                    <a:solidFill>
                      <a:srgbClr val="FFB900"/>
                    </a:solidFill>
                  </a:tcPr>
                </a:tc>
                <a:extLst>
                  <a:ext uri="{0D108BD9-81ED-4DB2-BD59-A6C34878D82A}">
                    <a16:rowId xmlns:a16="http://schemas.microsoft.com/office/drawing/2014/main" val="2093265755"/>
                  </a:ext>
                </a:extLst>
              </a:tr>
              <a:tr h="363099">
                <a:tc>
                  <a:txBody>
                    <a:bodyPr/>
                    <a:lstStyle/>
                    <a:p>
                      <a:pPr algn="l" fontAlgn="b"/>
                      <a:r>
                        <a:rPr lang="en-US" sz="1600" b="0" i="0" u="none" strike="noStrike" dirty="0">
                          <a:solidFill>
                            <a:srgbClr val="000000"/>
                          </a:solidFill>
                          <a:effectLst/>
                          <a:latin typeface="+mn-lt"/>
                        </a:rPr>
                        <a:t>Damage to personal rep</a:t>
                      </a:r>
                    </a:p>
                  </a:txBody>
                  <a:tcPr marL="7620" marR="7620" marT="7620" marB="0" anchor="ctr"/>
                </a:tc>
                <a:tc>
                  <a:txBody>
                    <a:bodyPr/>
                    <a:lstStyle/>
                    <a:p>
                      <a:pPr algn="ctr" fontAlgn="t"/>
                      <a:r>
                        <a:rPr lang="en-US" sz="1600" b="0" i="0" u="none" strike="noStrike" dirty="0">
                          <a:solidFill>
                            <a:srgbClr val="000000"/>
                          </a:solidFill>
                          <a:effectLst/>
                          <a:latin typeface="+mn-lt"/>
                        </a:rPr>
                        <a:t>78%</a:t>
                      </a:r>
                    </a:p>
                  </a:txBody>
                  <a:tcPr marL="7620" marR="7620" marT="7620" marB="0" anchor="ctr"/>
                </a:tc>
                <a:tc>
                  <a:txBody>
                    <a:bodyPr/>
                    <a:lstStyle/>
                    <a:p>
                      <a:pPr algn="ctr" fontAlgn="b"/>
                      <a:r>
                        <a:rPr lang="en-US" sz="1600" b="0" i="0" u="none" strike="noStrike" dirty="0">
                          <a:solidFill>
                            <a:srgbClr val="000000"/>
                          </a:solidFill>
                          <a:effectLst/>
                          <a:latin typeface="+mn-lt"/>
                        </a:rPr>
                        <a:t>1</a:t>
                      </a:r>
                    </a:p>
                  </a:txBody>
                  <a:tcPr marL="7620" marR="7620" marT="7620" marB="0" anchor="ctr">
                    <a:solidFill>
                      <a:srgbClr val="E7E7E7"/>
                    </a:solidFill>
                  </a:tcPr>
                </a:tc>
                <a:extLst>
                  <a:ext uri="{0D108BD9-81ED-4DB2-BD59-A6C34878D82A}">
                    <a16:rowId xmlns:a16="http://schemas.microsoft.com/office/drawing/2014/main" val="3370121515"/>
                  </a:ext>
                </a:extLst>
              </a:tr>
              <a:tr h="363099">
                <a:tc>
                  <a:txBody>
                    <a:bodyPr/>
                    <a:lstStyle/>
                    <a:p>
                      <a:pPr algn="l" fontAlgn="b"/>
                      <a:r>
                        <a:rPr lang="en-US" sz="1600" b="0" i="0" u="none" strike="noStrike" dirty="0">
                          <a:solidFill>
                            <a:srgbClr val="000000"/>
                          </a:solidFill>
                          <a:effectLst/>
                          <a:latin typeface="+mn-lt"/>
                        </a:rPr>
                        <a:t>Cyberbullying</a:t>
                      </a:r>
                    </a:p>
                  </a:txBody>
                  <a:tcPr marL="7620" marR="7620" marT="7620" marB="0" anchor="ctr"/>
                </a:tc>
                <a:tc>
                  <a:txBody>
                    <a:bodyPr/>
                    <a:lstStyle/>
                    <a:p>
                      <a:pPr algn="ctr" fontAlgn="t"/>
                      <a:r>
                        <a:rPr lang="en-US" sz="1600" b="0" i="0" u="none" strike="noStrike" dirty="0">
                          <a:solidFill>
                            <a:srgbClr val="000000"/>
                          </a:solidFill>
                          <a:effectLst/>
                          <a:latin typeface="+mn-lt"/>
                        </a:rPr>
                        <a:t>78%</a:t>
                      </a:r>
                    </a:p>
                  </a:txBody>
                  <a:tcPr marL="7620" marR="7620" marT="7620" marB="0" anchor="ctr"/>
                </a:tc>
                <a:tc>
                  <a:txBody>
                    <a:bodyPr/>
                    <a:lstStyle/>
                    <a:p>
                      <a:pPr algn="ctr" fontAlgn="b"/>
                      <a:r>
                        <a:rPr lang="en-US" sz="1600" b="0" i="0" u="none" strike="noStrike" dirty="0">
                          <a:solidFill>
                            <a:srgbClr val="000000"/>
                          </a:solidFill>
                          <a:effectLst/>
                          <a:latin typeface="+mn-lt"/>
                        </a:rPr>
                        <a:t>3</a:t>
                      </a:r>
                    </a:p>
                  </a:txBody>
                  <a:tcPr marL="7620" marR="7620" marT="7620" marB="0" anchor="ctr"/>
                </a:tc>
                <a:extLst>
                  <a:ext uri="{0D108BD9-81ED-4DB2-BD59-A6C34878D82A}">
                    <a16:rowId xmlns:a16="http://schemas.microsoft.com/office/drawing/2014/main" val="816967858"/>
                  </a:ext>
                </a:extLst>
              </a:tr>
              <a:tr h="363099">
                <a:tc>
                  <a:txBody>
                    <a:bodyPr/>
                    <a:lstStyle/>
                    <a:p>
                      <a:pPr algn="l" fontAlgn="b"/>
                      <a:r>
                        <a:rPr lang="en-US" sz="1600" b="0" i="0" u="none" strike="noStrike" dirty="0">
                          <a:solidFill>
                            <a:srgbClr val="000000"/>
                          </a:solidFill>
                          <a:effectLst/>
                          <a:latin typeface="+mn-lt"/>
                        </a:rPr>
                        <a:t>Microaggression</a:t>
                      </a:r>
                    </a:p>
                  </a:txBody>
                  <a:tcPr marL="7620" marR="7620" marT="7620" marB="0" anchor="ctr"/>
                </a:tc>
                <a:tc>
                  <a:txBody>
                    <a:bodyPr/>
                    <a:lstStyle/>
                    <a:p>
                      <a:pPr algn="ctr" fontAlgn="t"/>
                      <a:r>
                        <a:rPr lang="en-US" sz="1600" b="0" i="0" u="none" strike="noStrike" dirty="0">
                          <a:solidFill>
                            <a:srgbClr val="000000"/>
                          </a:solidFill>
                          <a:effectLst/>
                          <a:latin typeface="+mn-lt"/>
                        </a:rPr>
                        <a:t>77%</a:t>
                      </a:r>
                    </a:p>
                  </a:txBody>
                  <a:tcPr marL="7620" marR="7620" marT="7620" marB="0" anchor="ctr"/>
                </a:tc>
                <a:tc>
                  <a:txBody>
                    <a:bodyPr/>
                    <a:lstStyle/>
                    <a:p>
                      <a:pPr algn="ctr" fontAlgn="b"/>
                      <a:r>
                        <a:rPr lang="en-US" sz="1600" b="0" i="0" u="none" strike="noStrike" dirty="0">
                          <a:solidFill>
                            <a:srgbClr val="000000"/>
                          </a:solidFill>
                          <a:effectLst/>
                          <a:latin typeface="+mn-lt"/>
                        </a:rPr>
                        <a:t>7</a:t>
                      </a:r>
                    </a:p>
                  </a:txBody>
                  <a:tcPr marL="7620" marR="7620" marT="7620" marB="0" anchor="ctr"/>
                </a:tc>
                <a:extLst>
                  <a:ext uri="{0D108BD9-81ED-4DB2-BD59-A6C34878D82A}">
                    <a16:rowId xmlns:a16="http://schemas.microsoft.com/office/drawing/2014/main" val="4278204264"/>
                  </a:ext>
                </a:extLst>
              </a:tr>
              <a:tr h="363099">
                <a:tc>
                  <a:txBody>
                    <a:bodyPr/>
                    <a:lstStyle/>
                    <a:p>
                      <a:pPr algn="l" fontAlgn="b"/>
                      <a:r>
                        <a:rPr lang="en-US" sz="1600" b="0" i="0" u="none" strike="noStrike" dirty="0">
                          <a:solidFill>
                            <a:srgbClr val="000000"/>
                          </a:solidFill>
                          <a:effectLst/>
                          <a:latin typeface="+mn-lt"/>
                        </a:rPr>
                        <a:t>Damage to work rep</a:t>
                      </a:r>
                    </a:p>
                  </a:txBody>
                  <a:tcPr marL="7620" marR="7620" marT="7620" marB="0" anchor="ctr"/>
                </a:tc>
                <a:tc>
                  <a:txBody>
                    <a:bodyPr/>
                    <a:lstStyle/>
                    <a:p>
                      <a:pPr algn="ctr" fontAlgn="t"/>
                      <a:r>
                        <a:rPr lang="en-US" sz="1600" b="0" i="0" u="none" strike="noStrike" dirty="0">
                          <a:solidFill>
                            <a:srgbClr val="000000"/>
                          </a:solidFill>
                          <a:effectLst/>
                          <a:latin typeface="+mn-lt"/>
                        </a:rPr>
                        <a:t>77%</a:t>
                      </a:r>
                    </a:p>
                  </a:txBody>
                  <a:tcPr marL="7620" marR="7620" marT="7620" marB="0" anchor="ctr"/>
                </a:tc>
                <a:tc>
                  <a:txBody>
                    <a:bodyPr/>
                    <a:lstStyle/>
                    <a:p>
                      <a:pPr algn="ctr" fontAlgn="b"/>
                      <a:r>
                        <a:rPr lang="en-US" sz="1600" b="0" i="0" u="none" strike="noStrike" dirty="0">
                          <a:solidFill>
                            <a:srgbClr val="000000"/>
                          </a:solidFill>
                          <a:effectLst/>
                          <a:latin typeface="+mn-lt"/>
                        </a:rPr>
                        <a:t>9</a:t>
                      </a:r>
                    </a:p>
                  </a:txBody>
                  <a:tcPr marL="7620" marR="7620" marT="7620" marB="0" anchor="ctr">
                    <a:solidFill>
                      <a:srgbClr val="FFB900"/>
                    </a:solidFill>
                  </a:tcPr>
                </a:tc>
                <a:extLst>
                  <a:ext uri="{0D108BD9-81ED-4DB2-BD59-A6C34878D82A}">
                    <a16:rowId xmlns:a16="http://schemas.microsoft.com/office/drawing/2014/main" val="2256580939"/>
                  </a:ext>
                </a:extLst>
              </a:tr>
              <a:tr h="363099">
                <a:tc>
                  <a:txBody>
                    <a:bodyPr/>
                    <a:lstStyle/>
                    <a:p>
                      <a:pPr algn="l" fontAlgn="b"/>
                      <a:r>
                        <a:rPr lang="en-US" sz="1600" b="0" i="0" u="none" strike="noStrike" dirty="0">
                          <a:solidFill>
                            <a:srgbClr val="000000"/>
                          </a:solidFill>
                          <a:effectLst/>
                          <a:latin typeface="+mn-lt"/>
                        </a:rPr>
                        <a:t>Online harassment</a:t>
                      </a:r>
                    </a:p>
                  </a:txBody>
                  <a:tcPr marL="7620" marR="7620" marT="7620" marB="0" anchor="ctr"/>
                </a:tc>
                <a:tc>
                  <a:txBody>
                    <a:bodyPr/>
                    <a:lstStyle/>
                    <a:p>
                      <a:pPr algn="ctr" fontAlgn="t"/>
                      <a:r>
                        <a:rPr lang="en-US" sz="1600" b="0" i="0" u="none" strike="noStrike" dirty="0">
                          <a:solidFill>
                            <a:srgbClr val="000000"/>
                          </a:solidFill>
                          <a:effectLst/>
                          <a:latin typeface="+mn-lt"/>
                        </a:rPr>
                        <a:t>76%</a:t>
                      </a:r>
                    </a:p>
                  </a:txBody>
                  <a:tcPr marL="7620" marR="7620" marT="7620" marB="0" anchor="ctr"/>
                </a:tc>
                <a:tc>
                  <a:txBody>
                    <a:bodyPr/>
                    <a:lstStyle/>
                    <a:p>
                      <a:pPr algn="ctr" fontAlgn="b"/>
                      <a:r>
                        <a:rPr lang="en-US" sz="1600" b="0" i="0" u="none" strike="noStrike" dirty="0">
                          <a:solidFill>
                            <a:srgbClr val="000000"/>
                          </a:solidFill>
                          <a:effectLst/>
                          <a:latin typeface="+mn-lt"/>
                        </a:rPr>
                        <a:t>13</a:t>
                      </a:r>
                    </a:p>
                  </a:txBody>
                  <a:tcPr marL="7620" marR="7620" marT="7620" marB="0" anchor="ctr">
                    <a:solidFill>
                      <a:srgbClr val="FFB900"/>
                    </a:solidFill>
                  </a:tcPr>
                </a:tc>
                <a:extLst>
                  <a:ext uri="{0D108BD9-81ED-4DB2-BD59-A6C34878D82A}">
                    <a16:rowId xmlns:a16="http://schemas.microsoft.com/office/drawing/2014/main" val="112627521"/>
                  </a:ext>
                </a:extLst>
              </a:tr>
              <a:tr h="363099">
                <a:tc>
                  <a:txBody>
                    <a:bodyPr/>
                    <a:lstStyle/>
                    <a:p>
                      <a:pPr algn="l" fontAlgn="b"/>
                      <a:r>
                        <a:rPr lang="en-US" sz="1600" b="0" i="0" u="none" strike="noStrike" dirty="0">
                          <a:solidFill>
                            <a:srgbClr val="000000"/>
                          </a:solidFill>
                          <a:effectLst/>
                          <a:latin typeface="+mn-lt"/>
                        </a:rPr>
                        <a:t>Trolling</a:t>
                      </a:r>
                    </a:p>
                  </a:txBody>
                  <a:tcPr marL="7620" marR="7620" marT="7620" marB="0" anchor="ctr"/>
                </a:tc>
                <a:tc>
                  <a:txBody>
                    <a:bodyPr/>
                    <a:lstStyle/>
                    <a:p>
                      <a:pPr algn="ctr" fontAlgn="t"/>
                      <a:r>
                        <a:rPr lang="en-US" sz="1600" b="0" i="0" u="none" strike="noStrike" dirty="0">
                          <a:solidFill>
                            <a:srgbClr val="000000"/>
                          </a:solidFill>
                          <a:effectLst/>
                          <a:latin typeface="+mn-lt"/>
                        </a:rPr>
                        <a:t>75%</a:t>
                      </a:r>
                    </a:p>
                  </a:txBody>
                  <a:tcPr marL="7620" marR="7620" marT="7620" marB="0" anchor="ctr"/>
                </a:tc>
                <a:tc>
                  <a:txBody>
                    <a:bodyPr/>
                    <a:lstStyle/>
                    <a:p>
                      <a:pPr algn="ctr" fontAlgn="b"/>
                      <a:r>
                        <a:rPr lang="en-US" sz="1600" b="0" i="0" u="none" strike="noStrike" dirty="0">
                          <a:solidFill>
                            <a:srgbClr val="000000"/>
                          </a:solidFill>
                          <a:effectLst/>
                          <a:latin typeface="+mn-lt"/>
                        </a:rPr>
                        <a:t>8</a:t>
                      </a:r>
                    </a:p>
                  </a:txBody>
                  <a:tcPr marL="7620" marR="7620" marT="7620" marB="0" anchor="ctr">
                    <a:solidFill>
                      <a:schemeClr val="tx1"/>
                    </a:solidFill>
                  </a:tcPr>
                </a:tc>
                <a:extLst>
                  <a:ext uri="{0D108BD9-81ED-4DB2-BD59-A6C34878D82A}">
                    <a16:rowId xmlns:a16="http://schemas.microsoft.com/office/drawing/2014/main" val="2018138135"/>
                  </a:ext>
                </a:extLst>
              </a:tr>
              <a:tr h="363099">
                <a:tc>
                  <a:txBody>
                    <a:bodyPr/>
                    <a:lstStyle/>
                    <a:p>
                      <a:pPr algn="l" fontAlgn="b"/>
                      <a:r>
                        <a:rPr lang="en-US" sz="1600" b="0" i="0" u="none" strike="noStrike" dirty="0">
                          <a:solidFill>
                            <a:srgbClr val="000000"/>
                          </a:solidFill>
                          <a:effectLst/>
                          <a:latin typeface="+mn-lt"/>
                        </a:rPr>
                        <a:t>"Revenge porn"</a:t>
                      </a:r>
                    </a:p>
                  </a:txBody>
                  <a:tcPr marL="7620" marR="7620" marT="7620" marB="0" anchor="ctr"/>
                </a:tc>
                <a:tc>
                  <a:txBody>
                    <a:bodyPr/>
                    <a:lstStyle/>
                    <a:p>
                      <a:pPr algn="ctr" fontAlgn="t"/>
                      <a:r>
                        <a:rPr lang="en-US" sz="1600" b="0" i="0" u="none" strike="noStrike" dirty="0">
                          <a:solidFill>
                            <a:srgbClr val="000000"/>
                          </a:solidFill>
                          <a:effectLst/>
                          <a:latin typeface="+mn-lt"/>
                        </a:rPr>
                        <a:t>74%</a:t>
                      </a:r>
                    </a:p>
                  </a:txBody>
                  <a:tcPr marL="7620" marR="7620" marT="7620" marB="0" anchor="ctr"/>
                </a:tc>
                <a:tc>
                  <a:txBody>
                    <a:bodyPr/>
                    <a:lstStyle/>
                    <a:p>
                      <a:pPr algn="ctr" fontAlgn="b"/>
                      <a:r>
                        <a:rPr lang="en-US" sz="1600" b="0" i="0" u="none" strike="noStrike" dirty="0">
                          <a:solidFill>
                            <a:srgbClr val="000000"/>
                          </a:solidFill>
                          <a:effectLst/>
                          <a:latin typeface="+mn-lt"/>
                        </a:rPr>
                        <a:t>21</a:t>
                      </a:r>
                    </a:p>
                  </a:txBody>
                  <a:tcPr marL="7620" marR="7620" marT="7620" marB="0" anchor="ctr">
                    <a:solidFill>
                      <a:srgbClr val="FFB900"/>
                    </a:solidFill>
                  </a:tcPr>
                </a:tc>
                <a:extLst>
                  <a:ext uri="{0D108BD9-81ED-4DB2-BD59-A6C34878D82A}">
                    <a16:rowId xmlns:a16="http://schemas.microsoft.com/office/drawing/2014/main" val="3694238207"/>
                  </a:ext>
                </a:extLst>
              </a:tr>
              <a:tr h="363099">
                <a:tc>
                  <a:txBody>
                    <a:bodyPr/>
                    <a:lstStyle/>
                    <a:p>
                      <a:pPr algn="l" fontAlgn="b"/>
                      <a:r>
                        <a:rPr lang="en-US" sz="1600" b="0" i="0" u="none" strike="noStrike" dirty="0">
                          <a:solidFill>
                            <a:srgbClr val="000000"/>
                          </a:solidFill>
                          <a:effectLst/>
                          <a:latin typeface="+mn-lt"/>
                        </a:rPr>
                        <a:t>Discrimination</a:t>
                      </a:r>
                    </a:p>
                  </a:txBody>
                  <a:tcPr marL="7620" marR="7620" marT="7620" marB="0" anchor="ctr"/>
                </a:tc>
                <a:tc>
                  <a:txBody>
                    <a:bodyPr/>
                    <a:lstStyle/>
                    <a:p>
                      <a:pPr algn="ctr" fontAlgn="t"/>
                      <a:r>
                        <a:rPr lang="en-US" sz="1600" b="0" i="0" u="none" strike="noStrike" dirty="0">
                          <a:solidFill>
                            <a:srgbClr val="000000"/>
                          </a:solidFill>
                          <a:effectLst/>
                          <a:latin typeface="+mn-lt"/>
                        </a:rPr>
                        <a:t>74%</a:t>
                      </a:r>
                    </a:p>
                  </a:txBody>
                  <a:tcPr marL="7620" marR="7620" marT="7620" marB="0" anchor="ctr"/>
                </a:tc>
                <a:tc>
                  <a:txBody>
                    <a:bodyPr/>
                    <a:lstStyle/>
                    <a:p>
                      <a:pPr algn="ctr" fontAlgn="b"/>
                      <a:r>
                        <a:rPr lang="en-US" sz="1600" b="0" i="0" u="none" strike="noStrike" dirty="0">
                          <a:solidFill>
                            <a:srgbClr val="000000"/>
                          </a:solidFill>
                          <a:effectLst/>
                          <a:latin typeface="+mn-lt"/>
                        </a:rPr>
                        <a:t>5</a:t>
                      </a:r>
                    </a:p>
                  </a:txBody>
                  <a:tcPr marL="7620" marR="7620" marT="7620" marB="0" anchor="ctr"/>
                </a:tc>
                <a:extLst>
                  <a:ext uri="{0D108BD9-81ED-4DB2-BD59-A6C34878D82A}">
                    <a16:rowId xmlns:a16="http://schemas.microsoft.com/office/drawing/2014/main" val="841226793"/>
                  </a:ext>
                </a:extLst>
              </a:tr>
              <a:tr h="363099">
                <a:tc>
                  <a:txBody>
                    <a:bodyPr/>
                    <a:lstStyle/>
                    <a:p>
                      <a:pPr algn="l" fontAlgn="b"/>
                      <a:r>
                        <a:rPr lang="en-US" sz="1600" b="0" i="0" u="none" strike="noStrike" dirty="0">
                          <a:solidFill>
                            <a:srgbClr val="000000"/>
                          </a:solidFill>
                          <a:effectLst/>
                          <a:latin typeface="+mn-lt"/>
                        </a:rPr>
                        <a:t>Misogyny</a:t>
                      </a:r>
                    </a:p>
                  </a:txBody>
                  <a:tcPr marL="7620" marR="7620" marT="7620" marB="0" anchor="ctr"/>
                </a:tc>
                <a:tc>
                  <a:txBody>
                    <a:bodyPr/>
                    <a:lstStyle/>
                    <a:p>
                      <a:pPr algn="ctr" fontAlgn="t"/>
                      <a:r>
                        <a:rPr lang="en-US" sz="1600" b="0" i="0" u="none" strike="noStrike" dirty="0">
                          <a:solidFill>
                            <a:srgbClr val="000000"/>
                          </a:solidFill>
                          <a:effectLst/>
                          <a:latin typeface="+mn-lt"/>
                        </a:rPr>
                        <a:t>74%</a:t>
                      </a:r>
                    </a:p>
                  </a:txBody>
                  <a:tcPr marL="7620" marR="7620" marT="7620" marB="0" anchor="ctr"/>
                </a:tc>
                <a:tc>
                  <a:txBody>
                    <a:bodyPr/>
                    <a:lstStyle/>
                    <a:p>
                      <a:pPr algn="ctr" fontAlgn="b"/>
                      <a:r>
                        <a:rPr lang="en-US" sz="1600" b="0" i="0" u="none" strike="noStrike" dirty="0">
                          <a:solidFill>
                            <a:srgbClr val="000000"/>
                          </a:solidFill>
                          <a:effectLst/>
                          <a:latin typeface="+mn-lt"/>
                        </a:rPr>
                        <a:t>6</a:t>
                      </a:r>
                    </a:p>
                  </a:txBody>
                  <a:tcPr marL="7620" marR="7620" marT="7620" marB="0" anchor="ctr">
                    <a:solidFill>
                      <a:srgbClr val="E7E7E7"/>
                    </a:solidFill>
                  </a:tcPr>
                </a:tc>
                <a:extLst>
                  <a:ext uri="{0D108BD9-81ED-4DB2-BD59-A6C34878D82A}">
                    <a16:rowId xmlns:a16="http://schemas.microsoft.com/office/drawing/2014/main" val="797552373"/>
                  </a:ext>
                </a:extLst>
              </a:tr>
            </a:tbl>
          </a:graphicData>
        </a:graphic>
      </p:graphicFrame>
      <p:graphicFrame>
        <p:nvGraphicFramePr>
          <p:cNvPr id="14" name="Table 13">
            <a:extLst>
              <a:ext uri="{FF2B5EF4-FFF2-40B4-BE49-F238E27FC236}">
                <a16:creationId xmlns:a16="http://schemas.microsoft.com/office/drawing/2014/main" id="{6B6D7FFC-333C-48FB-AF38-3AA02D2A2CC2}"/>
              </a:ext>
            </a:extLst>
          </p:cNvPr>
          <p:cNvGraphicFramePr>
            <a:graphicFrameLocks noGrp="1"/>
          </p:cNvGraphicFramePr>
          <p:nvPr>
            <p:extLst>
              <p:ext uri="{D42A27DB-BD31-4B8C-83A1-F6EECF244321}">
                <p14:modId xmlns:p14="http://schemas.microsoft.com/office/powerpoint/2010/main" val="2296720602"/>
              </p:ext>
            </p:extLst>
          </p:nvPr>
        </p:nvGraphicFramePr>
        <p:xfrm>
          <a:off x="6391500" y="1545664"/>
          <a:ext cx="4721644" cy="4357188"/>
        </p:xfrm>
        <a:graphic>
          <a:graphicData uri="http://schemas.openxmlformats.org/drawingml/2006/table">
            <a:tbl>
              <a:tblPr firstRow="1" bandRow="1">
                <a:tableStyleId>{EB9631B5-78F2-41C9-869B-9F39066F8104}</a:tableStyleId>
              </a:tblPr>
              <a:tblGrid>
                <a:gridCol w="2929435">
                  <a:extLst>
                    <a:ext uri="{9D8B030D-6E8A-4147-A177-3AD203B41FA5}">
                      <a16:colId xmlns:a16="http://schemas.microsoft.com/office/drawing/2014/main" val="1997309923"/>
                    </a:ext>
                  </a:extLst>
                </a:gridCol>
                <a:gridCol w="969249">
                  <a:extLst>
                    <a:ext uri="{9D8B030D-6E8A-4147-A177-3AD203B41FA5}">
                      <a16:colId xmlns:a16="http://schemas.microsoft.com/office/drawing/2014/main" val="1794295187"/>
                    </a:ext>
                  </a:extLst>
                </a:gridCol>
                <a:gridCol w="822960">
                  <a:extLst>
                    <a:ext uri="{9D8B030D-6E8A-4147-A177-3AD203B41FA5}">
                      <a16:colId xmlns:a16="http://schemas.microsoft.com/office/drawing/2014/main" val="2574570074"/>
                    </a:ext>
                  </a:extLst>
                </a:gridCol>
              </a:tblGrid>
              <a:tr h="363099">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1600" dirty="0">
                          <a:latin typeface="+mn-lt"/>
                        </a:rPr>
                        <a:t>Met perpetrator before risk</a:t>
                      </a:r>
                    </a:p>
                  </a:txBody>
                  <a:tcPr/>
                </a:tc>
                <a:tc>
                  <a:txBody>
                    <a:bodyPr/>
                    <a:lstStyle/>
                    <a:p>
                      <a:pPr algn="ctr"/>
                      <a:r>
                        <a:rPr lang="en-US" sz="1600" dirty="0"/>
                        <a:t>2018*</a:t>
                      </a:r>
                    </a:p>
                  </a:txBody>
                  <a:tcPr/>
                </a:tc>
                <a:tc>
                  <a:txBody>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lang="en-US" sz="1400" dirty="0"/>
                        <a:t>YOY </a:t>
                      </a:r>
                      <a:r>
                        <a:rPr lang="en-US" sz="1400" dirty="0">
                          <a:latin typeface="Wingdings 3" panose="05040102010807070707" pitchFamily="18" charset="2"/>
                        </a:rPr>
                        <a:t>p</a:t>
                      </a:r>
                    </a:p>
                  </a:txBody>
                  <a:tcPr anchor="ctr"/>
                </a:tc>
                <a:extLst>
                  <a:ext uri="{0D108BD9-81ED-4DB2-BD59-A6C34878D82A}">
                    <a16:rowId xmlns:a16="http://schemas.microsoft.com/office/drawing/2014/main" val="1608471614"/>
                  </a:ext>
                </a:extLst>
              </a:tr>
              <a:tr h="363099">
                <a:tc>
                  <a:txBody>
                    <a:bodyPr/>
                    <a:lstStyle/>
                    <a:p>
                      <a:pPr algn="l" fontAlgn="b"/>
                      <a:r>
                        <a:rPr lang="en-US" sz="1600" b="0" i="0" u="none" strike="noStrike" dirty="0">
                          <a:solidFill>
                            <a:srgbClr val="000000"/>
                          </a:solidFill>
                          <a:effectLst/>
                          <a:latin typeface="+mn-lt"/>
                        </a:rPr>
                        <a:t>Unwanted Sexting sent</a:t>
                      </a:r>
                    </a:p>
                  </a:txBody>
                  <a:tcPr marL="7620" marR="7620" marT="7620" marB="0" anchor="ctr"/>
                </a:tc>
                <a:tc>
                  <a:txBody>
                    <a:bodyPr/>
                    <a:lstStyle/>
                    <a:p>
                      <a:pPr algn="ctr" fontAlgn="t"/>
                      <a:r>
                        <a:rPr lang="en-US" sz="1600" b="0" i="0" u="none" strike="noStrike" dirty="0">
                          <a:solidFill>
                            <a:srgbClr val="000000"/>
                          </a:solidFill>
                          <a:effectLst/>
                          <a:latin typeface="+mn-lt"/>
                        </a:rPr>
                        <a:t>74%</a:t>
                      </a:r>
                    </a:p>
                  </a:txBody>
                  <a:tcPr marL="7620" marR="7620" marT="7620" marB="0" anchor="ctr"/>
                </a:tc>
                <a:tc>
                  <a:txBody>
                    <a:bodyPr/>
                    <a:lstStyle/>
                    <a:p>
                      <a:pPr algn="ctr" fontAlgn="b"/>
                      <a:r>
                        <a:rPr lang="en-US" sz="1600" b="0" i="0" u="none" strike="noStrike" dirty="0">
                          <a:solidFill>
                            <a:srgbClr val="000000"/>
                          </a:solidFill>
                          <a:effectLst/>
                          <a:latin typeface="+mn-lt"/>
                        </a:rPr>
                        <a:t>22</a:t>
                      </a:r>
                    </a:p>
                  </a:txBody>
                  <a:tcPr marL="7620" marR="7620" marT="7620" marB="0" anchor="ctr">
                    <a:solidFill>
                      <a:srgbClr val="FFB900"/>
                    </a:solidFill>
                  </a:tcPr>
                </a:tc>
                <a:extLst>
                  <a:ext uri="{0D108BD9-81ED-4DB2-BD59-A6C34878D82A}">
                    <a16:rowId xmlns:a16="http://schemas.microsoft.com/office/drawing/2014/main" val="3396385050"/>
                  </a:ext>
                </a:extLst>
              </a:tr>
              <a:tr h="363099">
                <a:tc>
                  <a:txBody>
                    <a:bodyPr/>
                    <a:lstStyle/>
                    <a:p>
                      <a:pPr algn="l" fontAlgn="b"/>
                      <a:r>
                        <a:rPr lang="en-US" sz="1600" b="0" i="0" u="none" strike="noStrike" dirty="0">
                          <a:solidFill>
                            <a:srgbClr val="000000"/>
                          </a:solidFill>
                          <a:effectLst/>
                          <a:latin typeface="+mn-lt"/>
                        </a:rPr>
                        <a:t>Terrorism recruiting</a:t>
                      </a:r>
                    </a:p>
                  </a:txBody>
                  <a:tcPr marL="7620" marR="7620" marT="7620" marB="0" anchor="ctr"/>
                </a:tc>
                <a:tc>
                  <a:txBody>
                    <a:bodyPr/>
                    <a:lstStyle/>
                    <a:p>
                      <a:pPr algn="ctr" fontAlgn="t"/>
                      <a:r>
                        <a:rPr lang="en-US" sz="1600" b="0" i="0" u="none" strike="noStrike" dirty="0">
                          <a:solidFill>
                            <a:srgbClr val="000000"/>
                          </a:solidFill>
                          <a:effectLst/>
                          <a:latin typeface="+mn-lt"/>
                        </a:rPr>
                        <a:t>73%</a:t>
                      </a:r>
                    </a:p>
                  </a:txBody>
                  <a:tcPr marL="7620" marR="7620" marT="7620" marB="0" anchor="ctr"/>
                </a:tc>
                <a:tc>
                  <a:txBody>
                    <a:bodyPr/>
                    <a:lstStyle/>
                    <a:p>
                      <a:pPr algn="ctr" fontAlgn="b"/>
                      <a:r>
                        <a:rPr lang="en-US" sz="1600" b="0" i="0" u="none" strike="noStrike" dirty="0">
                          <a:solidFill>
                            <a:srgbClr val="000000"/>
                          </a:solidFill>
                          <a:effectLst/>
                          <a:latin typeface="+mn-lt"/>
                        </a:rPr>
                        <a:t>10</a:t>
                      </a:r>
                    </a:p>
                  </a:txBody>
                  <a:tcPr marL="7620" marR="7620" marT="7620" marB="0" anchor="ctr">
                    <a:solidFill>
                      <a:srgbClr val="FFB900"/>
                    </a:solidFill>
                  </a:tcPr>
                </a:tc>
                <a:extLst>
                  <a:ext uri="{0D108BD9-81ED-4DB2-BD59-A6C34878D82A}">
                    <a16:rowId xmlns:a16="http://schemas.microsoft.com/office/drawing/2014/main" val="3370121515"/>
                  </a:ext>
                </a:extLst>
              </a:tr>
              <a:tr h="363099">
                <a:tc>
                  <a:txBody>
                    <a:bodyPr/>
                    <a:lstStyle/>
                    <a:p>
                      <a:pPr algn="l" fontAlgn="b"/>
                      <a:r>
                        <a:rPr lang="en-US" sz="1600" b="0" i="0" u="none" strike="noStrike" dirty="0">
                          <a:solidFill>
                            <a:srgbClr val="000000"/>
                          </a:solidFill>
                          <a:effectLst/>
                          <a:latin typeface="+mn-lt"/>
                        </a:rPr>
                        <a:t>Unwanted sexual attention</a:t>
                      </a:r>
                    </a:p>
                  </a:txBody>
                  <a:tcPr marL="7620" marR="7620" marT="7620" marB="0" anchor="ctr"/>
                </a:tc>
                <a:tc>
                  <a:txBody>
                    <a:bodyPr/>
                    <a:lstStyle/>
                    <a:p>
                      <a:pPr algn="ctr" fontAlgn="t"/>
                      <a:r>
                        <a:rPr lang="en-US" sz="1600" b="0" i="0" u="none" strike="noStrike" dirty="0">
                          <a:solidFill>
                            <a:srgbClr val="000000"/>
                          </a:solidFill>
                          <a:effectLst/>
                          <a:latin typeface="+mn-lt"/>
                        </a:rPr>
                        <a:t>73%</a:t>
                      </a:r>
                    </a:p>
                  </a:txBody>
                  <a:tcPr marL="7620" marR="7620" marT="7620" marB="0" anchor="ctr"/>
                </a:tc>
                <a:tc>
                  <a:txBody>
                    <a:bodyPr/>
                    <a:lstStyle/>
                    <a:p>
                      <a:pPr algn="ctr" fontAlgn="b"/>
                      <a:r>
                        <a:rPr lang="en-US" sz="1600" b="0" i="0" u="none" strike="noStrike" dirty="0">
                          <a:solidFill>
                            <a:srgbClr val="000000"/>
                          </a:solidFill>
                          <a:effectLst/>
                          <a:latin typeface="+mn-lt"/>
                        </a:rPr>
                        <a:t>na</a:t>
                      </a:r>
                    </a:p>
                  </a:txBody>
                  <a:tcPr marL="7620" marR="7620" marT="7620" marB="0" anchor="ctr"/>
                </a:tc>
                <a:extLst>
                  <a:ext uri="{0D108BD9-81ED-4DB2-BD59-A6C34878D82A}">
                    <a16:rowId xmlns:a16="http://schemas.microsoft.com/office/drawing/2014/main" val="816967858"/>
                  </a:ext>
                </a:extLst>
              </a:tr>
              <a:tr h="363099">
                <a:tc>
                  <a:txBody>
                    <a:bodyPr/>
                    <a:lstStyle/>
                    <a:p>
                      <a:pPr algn="l" fontAlgn="b"/>
                      <a:r>
                        <a:rPr lang="en-US" sz="1600" b="0" i="0" u="none" strike="noStrike" dirty="0">
                          <a:solidFill>
                            <a:srgbClr val="000000"/>
                          </a:solidFill>
                          <a:effectLst/>
                          <a:latin typeface="+mn-lt"/>
                        </a:rPr>
                        <a:t>Sextortion</a:t>
                      </a:r>
                    </a:p>
                  </a:txBody>
                  <a:tcPr marL="7620" marR="7620" marT="7620" marB="0" anchor="ctr"/>
                </a:tc>
                <a:tc>
                  <a:txBody>
                    <a:bodyPr/>
                    <a:lstStyle/>
                    <a:p>
                      <a:pPr algn="ctr" fontAlgn="t"/>
                      <a:r>
                        <a:rPr lang="en-US" sz="1600" b="0" i="0" u="none" strike="noStrike" dirty="0">
                          <a:solidFill>
                            <a:srgbClr val="000000"/>
                          </a:solidFill>
                          <a:effectLst/>
                          <a:latin typeface="+mn-lt"/>
                        </a:rPr>
                        <a:t>72%</a:t>
                      </a:r>
                    </a:p>
                  </a:txBody>
                  <a:tcPr marL="7620" marR="7620" marT="7620" marB="0" anchor="ctr"/>
                </a:tc>
                <a:tc>
                  <a:txBody>
                    <a:bodyPr/>
                    <a:lstStyle/>
                    <a:p>
                      <a:pPr algn="ctr" fontAlgn="b"/>
                      <a:r>
                        <a:rPr lang="en-US" sz="1600" b="0" i="0" u="none" strike="noStrike" dirty="0">
                          <a:solidFill>
                            <a:srgbClr val="000000"/>
                          </a:solidFill>
                          <a:effectLst/>
                          <a:latin typeface="+mn-lt"/>
                        </a:rPr>
                        <a:t>9</a:t>
                      </a:r>
                    </a:p>
                  </a:txBody>
                  <a:tcPr marL="7620" marR="7620" marT="7620" marB="0" anchor="ctr">
                    <a:solidFill>
                      <a:srgbClr val="FFB900"/>
                    </a:solidFill>
                  </a:tcPr>
                </a:tc>
                <a:extLst>
                  <a:ext uri="{0D108BD9-81ED-4DB2-BD59-A6C34878D82A}">
                    <a16:rowId xmlns:a16="http://schemas.microsoft.com/office/drawing/2014/main" val="4278204264"/>
                  </a:ext>
                </a:extLst>
              </a:tr>
              <a:tr h="363099">
                <a:tc>
                  <a:txBody>
                    <a:bodyPr/>
                    <a:lstStyle/>
                    <a:p>
                      <a:pPr algn="l" fontAlgn="b"/>
                      <a:r>
                        <a:rPr lang="en-US" sz="1600" b="0" i="0" u="none" strike="noStrike" dirty="0">
                          <a:solidFill>
                            <a:srgbClr val="000000"/>
                          </a:solidFill>
                          <a:effectLst/>
                          <a:latin typeface="+mn-lt"/>
                        </a:rPr>
                        <a:t>Hate speech</a:t>
                      </a:r>
                    </a:p>
                  </a:txBody>
                  <a:tcPr marL="7620" marR="7620" marT="7620" marB="0" anchor="ctr"/>
                </a:tc>
                <a:tc>
                  <a:txBody>
                    <a:bodyPr/>
                    <a:lstStyle/>
                    <a:p>
                      <a:pPr algn="ctr" fontAlgn="t"/>
                      <a:r>
                        <a:rPr lang="en-US" sz="1600" b="0" i="0" u="none" strike="noStrike" dirty="0">
                          <a:solidFill>
                            <a:srgbClr val="000000"/>
                          </a:solidFill>
                          <a:effectLst/>
                          <a:latin typeface="+mn-lt"/>
                        </a:rPr>
                        <a:t>72%</a:t>
                      </a:r>
                    </a:p>
                  </a:txBody>
                  <a:tcPr marL="7620" marR="7620" marT="7620" marB="0" anchor="ctr"/>
                </a:tc>
                <a:tc>
                  <a:txBody>
                    <a:bodyPr/>
                    <a:lstStyle/>
                    <a:p>
                      <a:pPr algn="ctr" fontAlgn="b"/>
                      <a:r>
                        <a:rPr lang="en-US" sz="1600" b="0" i="0" u="none" strike="noStrike" dirty="0">
                          <a:solidFill>
                            <a:srgbClr val="000000"/>
                          </a:solidFill>
                          <a:effectLst/>
                          <a:latin typeface="+mn-lt"/>
                        </a:rPr>
                        <a:t>6</a:t>
                      </a:r>
                    </a:p>
                  </a:txBody>
                  <a:tcPr marL="7620" marR="7620" marT="7620" marB="0" anchor="ctr"/>
                </a:tc>
                <a:extLst>
                  <a:ext uri="{0D108BD9-81ED-4DB2-BD59-A6C34878D82A}">
                    <a16:rowId xmlns:a16="http://schemas.microsoft.com/office/drawing/2014/main" val="2256580939"/>
                  </a:ext>
                </a:extLst>
              </a:tr>
              <a:tr h="363099">
                <a:tc>
                  <a:txBody>
                    <a:bodyPr/>
                    <a:lstStyle/>
                    <a:p>
                      <a:pPr algn="l" fontAlgn="b"/>
                      <a:r>
                        <a:rPr lang="en-US" sz="1600" b="0" i="0" u="none" strike="noStrike" dirty="0">
                          <a:solidFill>
                            <a:srgbClr val="000000"/>
                          </a:solidFill>
                          <a:effectLst/>
                          <a:latin typeface="+mn-lt"/>
                        </a:rPr>
                        <a:t>Sexual solicitation</a:t>
                      </a:r>
                    </a:p>
                  </a:txBody>
                  <a:tcPr marL="7620" marR="7620" marT="7620" marB="0" anchor="ctr"/>
                </a:tc>
                <a:tc>
                  <a:txBody>
                    <a:bodyPr/>
                    <a:lstStyle/>
                    <a:p>
                      <a:pPr algn="ctr" fontAlgn="t"/>
                      <a:r>
                        <a:rPr lang="en-US" sz="1600" b="0" i="0" u="none" strike="noStrike" dirty="0">
                          <a:solidFill>
                            <a:srgbClr val="000000"/>
                          </a:solidFill>
                          <a:effectLst/>
                          <a:latin typeface="+mn-lt"/>
                        </a:rPr>
                        <a:t>69%</a:t>
                      </a:r>
                    </a:p>
                  </a:txBody>
                  <a:tcPr marL="7620" marR="7620" marT="7620" marB="0" anchor="ctr"/>
                </a:tc>
                <a:tc>
                  <a:txBody>
                    <a:bodyPr/>
                    <a:lstStyle/>
                    <a:p>
                      <a:pPr algn="ctr" fontAlgn="b"/>
                      <a:r>
                        <a:rPr lang="en-US" sz="1600" b="0" i="0" u="none" strike="noStrike" dirty="0">
                          <a:solidFill>
                            <a:srgbClr val="000000"/>
                          </a:solidFill>
                          <a:effectLst/>
                          <a:latin typeface="+mn-lt"/>
                        </a:rPr>
                        <a:t>12</a:t>
                      </a:r>
                    </a:p>
                  </a:txBody>
                  <a:tcPr marL="7620" marR="7620" marT="7620" marB="0" anchor="ctr">
                    <a:solidFill>
                      <a:srgbClr val="FFB900"/>
                    </a:solidFill>
                  </a:tcPr>
                </a:tc>
                <a:extLst>
                  <a:ext uri="{0D108BD9-81ED-4DB2-BD59-A6C34878D82A}">
                    <a16:rowId xmlns:a16="http://schemas.microsoft.com/office/drawing/2014/main" val="112627521"/>
                  </a:ext>
                </a:extLst>
              </a:tr>
              <a:tr h="363099">
                <a:tc>
                  <a:txBody>
                    <a:bodyPr/>
                    <a:lstStyle/>
                    <a:p>
                      <a:pPr algn="l" fontAlgn="b"/>
                      <a:r>
                        <a:rPr lang="en-US" sz="1600" b="0" i="0" u="none" strike="noStrike" dirty="0">
                          <a:solidFill>
                            <a:srgbClr val="000000"/>
                          </a:solidFill>
                          <a:effectLst/>
                          <a:latin typeface="+mn-lt"/>
                        </a:rPr>
                        <a:t>Unwanted Sexting rec.</a:t>
                      </a:r>
                    </a:p>
                  </a:txBody>
                  <a:tcPr marL="7620" marR="7620" marT="7620" marB="0" anchor="ctr"/>
                </a:tc>
                <a:tc>
                  <a:txBody>
                    <a:bodyPr/>
                    <a:lstStyle/>
                    <a:p>
                      <a:pPr algn="ctr" fontAlgn="t"/>
                      <a:r>
                        <a:rPr lang="en-US" sz="1600" b="0" i="0" u="none" strike="noStrike" dirty="0">
                          <a:solidFill>
                            <a:srgbClr val="000000"/>
                          </a:solidFill>
                          <a:effectLst/>
                          <a:latin typeface="+mn-lt"/>
                        </a:rPr>
                        <a:t>68%</a:t>
                      </a:r>
                    </a:p>
                  </a:txBody>
                  <a:tcPr marL="7620" marR="7620" marT="7620" marB="0" anchor="ctr"/>
                </a:tc>
                <a:tc>
                  <a:txBody>
                    <a:bodyPr/>
                    <a:lstStyle/>
                    <a:p>
                      <a:pPr algn="ctr" fontAlgn="b"/>
                      <a:r>
                        <a:rPr lang="en-US" sz="1600" b="0" i="0" u="none" strike="noStrike" dirty="0">
                          <a:solidFill>
                            <a:srgbClr val="000000"/>
                          </a:solidFill>
                          <a:effectLst/>
                          <a:latin typeface="+mn-lt"/>
                        </a:rPr>
                        <a:t>12</a:t>
                      </a:r>
                    </a:p>
                  </a:txBody>
                  <a:tcPr marL="7620" marR="7620" marT="7620" marB="0" anchor="ctr">
                    <a:solidFill>
                      <a:srgbClr val="FFB900"/>
                    </a:solidFill>
                  </a:tcPr>
                </a:tc>
                <a:extLst>
                  <a:ext uri="{0D108BD9-81ED-4DB2-BD59-A6C34878D82A}">
                    <a16:rowId xmlns:a16="http://schemas.microsoft.com/office/drawing/2014/main" val="2018138135"/>
                  </a:ext>
                </a:extLst>
              </a:tr>
              <a:tr h="363099">
                <a:tc>
                  <a:txBody>
                    <a:bodyPr/>
                    <a:lstStyle/>
                    <a:p>
                      <a:pPr algn="l" fontAlgn="b"/>
                      <a:r>
                        <a:rPr lang="en-US" sz="1600" b="0" i="0" u="none" strike="noStrike" dirty="0">
                          <a:solidFill>
                            <a:srgbClr val="000000"/>
                          </a:solidFill>
                          <a:effectLst/>
                          <a:latin typeface="+mn-lt"/>
                        </a:rPr>
                        <a:t>Unwanted contact</a:t>
                      </a:r>
                    </a:p>
                  </a:txBody>
                  <a:tcPr marL="7620" marR="7620" marT="7620" marB="0" anchor="ctr"/>
                </a:tc>
                <a:tc>
                  <a:txBody>
                    <a:bodyPr/>
                    <a:lstStyle/>
                    <a:p>
                      <a:pPr algn="ctr" fontAlgn="t"/>
                      <a:r>
                        <a:rPr lang="en-US" sz="1600" b="0" i="0" u="none" strike="noStrike" dirty="0">
                          <a:solidFill>
                            <a:srgbClr val="000000"/>
                          </a:solidFill>
                          <a:effectLst/>
                          <a:latin typeface="+mn-lt"/>
                        </a:rPr>
                        <a:t>65%</a:t>
                      </a:r>
                    </a:p>
                  </a:txBody>
                  <a:tcPr marL="7620" marR="7620" marT="7620" marB="0" anchor="ctr"/>
                </a:tc>
                <a:tc>
                  <a:txBody>
                    <a:bodyPr/>
                    <a:lstStyle/>
                    <a:p>
                      <a:pPr algn="ctr" fontAlgn="b"/>
                      <a:r>
                        <a:rPr lang="en-US" sz="1600" b="0" i="0" u="none" strike="noStrike" dirty="0">
                          <a:solidFill>
                            <a:srgbClr val="000000"/>
                          </a:solidFill>
                          <a:effectLst/>
                          <a:latin typeface="+mn-lt"/>
                        </a:rPr>
                        <a:t>14</a:t>
                      </a:r>
                    </a:p>
                  </a:txBody>
                  <a:tcPr marL="7620" marR="7620" marT="7620" marB="0" anchor="ctr">
                    <a:solidFill>
                      <a:srgbClr val="FFB900"/>
                    </a:solidFill>
                  </a:tcPr>
                </a:tc>
                <a:extLst>
                  <a:ext uri="{0D108BD9-81ED-4DB2-BD59-A6C34878D82A}">
                    <a16:rowId xmlns:a16="http://schemas.microsoft.com/office/drawing/2014/main" val="3694238207"/>
                  </a:ext>
                </a:extLst>
              </a:tr>
              <a:tr h="363099">
                <a:tc>
                  <a:txBody>
                    <a:bodyPr/>
                    <a:lstStyle/>
                    <a:p>
                      <a:pPr algn="l" fontAlgn="b"/>
                      <a:r>
                        <a:rPr lang="en-US" sz="1600" b="0" i="0" u="none" strike="noStrike" dirty="0">
                          <a:solidFill>
                            <a:srgbClr val="000000"/>
                          </a:solidFill>
                          <a:effectLst/>
                          <a:latin typeface="+mn-lt"/>
                        </a:rPr>
                        <a:t>Hoaxes, scams, frauds</a:t>
                      </a:r>
                    </a:p>
                  </a:txBody>
                  <a:tcPr marL="7620" marR="7620" marT="7620" marB="0" anchor="ctr"/>
                </a:tc>
                <a:tc>
                  <a:txBody>
                    <a:bodyPr/>
                    <a:lstStyle/>
                    <a:p>
                      <a:pPr algn="ctr" fontAlgn="t"/>
                      <a:r>
                        <a:rPr lang="en-US" sz="1600" b="0" i="0" u="none" strike="noStrike" dirty="0">
                          <a:solidFill>
                            <a:srgbClr val="000000"/>
                          </a:solidFill>
                          <a:effectLst/>
                          <a:latin typeface="+mn-lt"/>
                        </a:rPr>
                        <a:t>64%</a:t>
                      </a:r>
                    </a:p>
                  </a:txBody>
                  <a:tcPr marL="7620" marR="7620" marT="7620" marB="0" anchor="ctr"/>
                </a:tc>
                <a:tc>
                  <a:txBody>
                    <a:bodyPr/>
                    <a:lstStyle/>
                    <a:p>
                      <a:pPr algn="ctr" fontAlgn="b"/>
                      <a:r>
                        <a:rPr lang="en-US" sz="1600" b="0" i="0" u="none" strike="noStrike" dirty="0">
                          <a:solidFill>
                            <a:srgbClr val="000000"/>
                          </a:solidFill>
                          <a:effectLst/>
                          <a:latin typeface="+mn-lt"/>
                        </a:rPr>
                        <a:t>7</a:t>
                      </a:r>
                    </a:p>
                  </a:txBody>
                  <a:tcPr marL="7620" marR="7620" marT="7620" marB="0" anchor="ctr"/>
                </a:tc>
                <a:extLst>
                  <a:ext uri="{0D108BD9-81ED-4DB2-BD59-A6C34878D82A}">
                    <a16:rowId xmlns:a16="http://schemas.microsoft.com/office/drawing/2014/main" val="841226793"/>
                  </a:ext>
                </a:extLst>
              </a:tr>
              <a:tr h="363099">
                <a:tc>
                  <a:txBody>
                    <a:bodyPr/>
                    <a:lstStyle/>
                    <a:p>
                      <a:pPr algn="l" fontAlgn="b"/>
                      <a:r>
                        <a:rPr lang="en-US" sz="1600" b="0" i="0" u="none" strike="noStrike" dirty="0">
                          <a:solidFill>
                            <a:srgbClr val="000000"/>
                          </a:solidFill>
                          <a:effectLst/>
                          <a:latin typeface="+mn-lt"/>
                        </a:rPr>
                        <a:t>Swatting</a:t>
                      </a:r>
                    </a:p>
                  </a:txBody>
                  <a:tcPr marL="7620" marR="7620" marT="7620" marB="0" anchor="ctr"/>
                </a:tc>
                <a:tc>
                  <a:txBody>
                    <a:bodyPr/>
                    <a:lstStyle/>
                    <a:p>
                      <a:pPr algn="ctr" fontAlgn="t"/>
                      <a:r>
                        <a:rPr lang="en-US" sz="1600" b="0" i="0" u="none" strike="noStrike" dirty="0">
                          <a:solidFill>
                            <a:srgbClr val="000000"/>
                          </a:solidFill>
                          <a:effectLst/>
                          <a:latin typeface="+mn-lt"/>
                        </a:rPr>
                        <a:t>63%</a:t>
                      </a:r>
                    </a:p>
                  </a:txBody>
                  <a:tcPr marL="7620" marR="7620" marT="7620" marB="0" anchor="ctr"/>
                </a:tc>
                <a:tc>
                  <a:txBody>
                    <a:bodyPr/>
                    <a:lstStyle/>
                    <a:p>
                      <a:pPr algn="ctr" fontAlgn="b"/>
                      <a:r>
                        <a:rPr lang="en-US" sz="1600" b="0" i="0" u="none" strike="noStrike" dirty="0">
                          <a:solidFill>
                            <a:srgbClr val="000000"/>
                          </a:solidFill>
                          <a:effectLst/>
                          <a:latin typeface="+mn-lt"/>
                        </a:rPr>
                        <a:t>3</a:t>
                      </a:r>
                    </a:p>
                  </a:txBody>
                  <a:tcPr marL="7620" marR="7620" marT="7620" marB="0" anchor="ctr"/>
                </a:tc>
                <a:extLst>
                  <a:ext uri="{0D108BD9-81ED-4DB2-BD59-A6C34878D82A}">
                    <a16:rowId xmlns:a16="http://schemas.microsoft.com/office/drawing/2014/main" val="797552373"/>
                  </a:ext>
                </a:extLst>
              </a:tr>
              <a:tr h="363099">
                <a:tc>
                  <a:txBody>
                    <a:bodyPr/>
                    <a:lstStyle/>
                    <a:p>
                      <a:pPr algn="l" fontAlgn="b"/>
                      <a:r>
                        <a:rPr lang="en-US" sz="1600" b="0" i="0" u="none" strike="noStrike" dirty="0">
                          <a:solidFill>
                            <a:srgbClr val="000000"/>
                          </a:solidFill>
                          <a:effectLst/>
                          <a:latin typeface="+mn-lt"/>
                        </a:rPr>
                        <a:t>Doxing</a:t>
                      </a:r>
                    </a:p>
                  </a:txBody>
                  <a:tcPr marL="7620" marR="7620" marT="7620" marB="0" anchor="ctr"/>
                </a:tc>
                <a:tc>
                  <a:txBody>
                    <a:bodyPr/>
                    <a:lstStyle/>
                    <a:p>
                      <a:pPr algn="ctr" fontAlgn="t"/>
                      <a:r>
                        <a:rPr lang="en-US" sz="1600" b="0" i="0" u="none" strike="noStrike" dirty="0">
                          <a:solidFill>
                            <a:srgbClr val="000000"/>
                          </a:solidFill>
                          <a:effectLst/>
                          <a:latin typeface="+mn-lt"/>
                        </a:rPr>
                        <a:t>61%</a:t>
                      </a:r>
                    </a:p>
                  </a:txBody>
                  <a:tcPr marL="7620" marR="7620" marT="7620" marB="0" anchor="ctr"/>
                </a:tc>
                <a:tc>
                  <a:txBody>
                    <a:bodyPr/>
                    <a:lstStyle/>
                    <a:p>
                      <a:pPr algn="ctr" fontAlgn="b"/>
                      <a:r>
                        <a:rPr lang="en-US" sz="1600" b="0" i="0" u="none" strike="noStrike" dirty="0">
                          <a:solidFill>
                            <a:srgbClr val="000000"/>
                          </a:solidFill>
                          <a:effectLst/>
                          <a:latin typeface="+mn-lt"/>
                        </a:rPr>
                        <a:t>1</a:t>
                      </a:r>
                    </a:p>
                  </a:txBody>
                  <a:tcPr marL="7620" marR="7620" marT="7620" marB="0" anchor="ctr"/>
                </a:tc>
                <a:extLst>
                  <a:ext uri="{0D108BD9-81ED-4DB2-BD59-A6C34878D82A}">
                    <a16:rowId xmlns:a16="http://schemas.microsoft.com/office/drawing/2014/main" val="7035242"/>
                  </a:ext>
                </a:extLst>
              </a:tr>
            </a:tbl>
          </a:graphicData>
        </a:graphic>
      </p:graphicFrame>
      <p:grpSp>
        <p:nvGrpSpPr>
          <p:cNvPr id="15" name="Group 14">
            <a:extLst>
              <a:ext uri="{FF2B5EF4-FFF2-40B4-BE49-F238E27FC236}">
                <a16:creationId xmlns:a16="http://schemas.microsoft.com/office/drawing/2014/main" id="{A1959A2F-F49A-4752-9D11-A9E8CA33D15F}"/>
              </a:ext>
              <a:ext uri="{C183D7F6-B498-43B3-948B-1728B52AA6E4}">
                <adec:decorative xmlns:adec="http://schemas.microsoft.com/office/drawing/2017/decorative" val="1"/>
              </a:ext>
            </a:extLst>
          </p:cNvPr>
          <p:cNvGrpSpPr/>
          <p:nvPr/>
        </p:nvGrpSpPr>
        <p:grpSpPr>
          <a:xfrm>
            <a:off x="8594762" y="5889217"/>
            <a:ext cx="2792634" cy="461665"/>
            <a:chOff x="8710269" y="859841"/>
            <a:chExt cx="2963195" cy="461665"/>
          </a:xfrm>
        </p:grpSpPr>
        <p:sp>
          <p:nvSpPr>
            <p:cNvPr id="16" name="TextBox 15">
              <a:extLst>
                <a:ext uri="{FF2B5EF4-FFF2-40B4-BE49-F238E27FC236}">
                  <a16:creationId xmlns:a16="http://schemas.microsoft.com/office/drawing/2014/main" id="{993E6C42-65B6-40B6-8A91-2C8C97EBE9D5}"/>
                </a:ext>
              </a:extLst>
            </p:cNvPr>
            <p:cNvSpPr txBox="1"/>
            <p:nvPr/>
          </p:nvSpPr>
          <p:spPr>
            <a:xfrm>
              <a:off x="8949318" y="859841"/>
              <a:ext cx="2724146" cy="461665"/>
            </a:xfrm>
            <a:prstGeom prst="rect">
              <a:avLst/>
            </a:prstGeom>
            <a:noFill/>
          </p:spPr>
          <p:txBody>
            <a:bodyPr wrap="square" lIns="182880" tIns="146304" rIns="182880" bIns="146304" rtlCol="0">
              <a:spAutoFit/>
            </a:bodyPr>
            <a:lstStyle/>
            <a:p>
              <a:pPr>
                <a:lnSpc>
                  <a:spcPct val="90000"/>
                </a:lnSpc>
              </a:pPr>
              <a:r>
                <a:rPr lang="en-US" sz="1200" dirty="0">
                  <a:solidFill>
                    <a:schemeClr val="tx1">
                      <a:lumMod val="50000"/>
                    </a:schemeClr>
                  </a:solidFill>
                </a:rPr>
                <a:t>Statistically significant @95% CI</a:t>
              </a:r>
            </a:p>
          </p:txBody>
        </p:sp>
        <p:sp>
          <p:nvSpPr>
            <p:cNvPr id="17" name="Rectangle 16">
              <a:extLst>
                <a:ext uri="{FF2B5EF4-FFF2-40B4-BE49-F238E27FC236}">
                  <a16:creationId xmlns:a16="http://schemas.microsoft.com/office/drawing/2014/main" id="{6B0B3608-2E27-4159-A18C-1FA327DA8B40}"/>
                </a:ext>
              </a:extLst>
            </p:cNvPr>
            <p:cNvSpPr/>
            <p:nvPr/>
          </p:nvSpPr>
          <p:spPr bwMode="auto">
            <a:xfrm>
              <a:off x="8710269" y="966587"/>
              <a:ext cx="342900" cy="18428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73250778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08C23-2A9D-4754-ABDE-F310D9F8CDE9}"/>
              </a:ext>
            </a:extLst>
          </p:cNvPr>
          <p:cNvSpPr>
            <a:spLocks noGrp="1"/>
          </p:cNvSpPr>
          <p:nvPr>
            <p:ph type="title"/>
          </p:nvPr>
        </p:nvSpPr>
        <p:spPr/>
        <p:txBody>
          <a:bodyPr/>
          <a:lstStyle/>
          <a:p>
            <a:r>
              <a:rPr lang="en-US" dirty="0"/>
              <a:t>Reasons for being a target</a:t>
            </a:r>
          </a:p>
        </p:txBody>
      </p:sp>
      <p:sp>
        <p:nvSpPr>
          <p:cNvPr id="3" name="Slide Number Placeholder 2">
            <a:extLst>
              <a:ext uri="{FF2B5EF4-FFF2-40B4-BE49-F238E27FC236}">
                <a16:creationId xmlns:a16="http://schemas.microsoft.com/office/drawing/2014/main" id="{FE5C75D8-DE56-442C-992B-4A0962602E43}"/>
              </a:ext>
            </a:extLst>
          </p:cNvPr>
          <p:cNvSpPr>
            <a:spLocks noGrp="1"/>
          </p:cNvSpPr>
          <p:nvPr>
            <p:ph type="sldNum" sz="quarter" idx="4"/>
          </p:nvPr>
        </p:nvSpPr>
        <p:spPr/>
        <p:txBody>
          <a:bodyPr/>
          <a:lstStyle/>
          <a:p>
            <a:fld id="{7EFC24D6-DB8F-6B44-BA5A-9BEC68C15CAA}" type="slidenum">
              <a:rPr lang="en-US" smtClean="0"/>
              <a:pPr/>
              <a:t>46</a:t>
            </a:fld>
            <a:endParaRPr lang="en-US" dirty="0"/>
          </a:p>
        </p:txBody>
      </p:sp>
      <p:graphicFrame>
        <p:nvGraphicFramePr>
          <p:cNvPr id="6" name="Chart 5" descr="Gender and age were top two reasons for being a target.">
            <a:extLst>
              <a:ext uri="{FF2B5EF4-FFF2-40B4-BE49-F238E27FC236}">
                <a16:creationId xmlns:a16="http://schemas.microsoft.com/office/drawing/2014/main" id="{510CEEB2-19A8-4A86-9111-6924276C2A5C}"/>
              </a:ext>
            </a:extLst>
          </p:cNvPr>
          <p:cNvGraphicFramePr/>
          <p:nvPr>
            <p:extLst>
              <p:ext uri="{D42A27DB-BD31-4B8C-83A1-F6EECF244321}">
                <p14:modId xmlns:p14="http://schemas.microsoft.com/office/powerpoint/2010/main" val="1597658415"/>
              </p:ext>
            </p:extLst>
          </p:nvPr>
        </p:nvGraphicFramePr>
        <p:xfrm>
          <a:off x="1418359" y="1115553"/>
          <a:ext cx="4034602" cy="551334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3D269446-3C30-497B-B9B6-66E556104CFB}"/>
              </a:ext>
            </a:extLst>
          </p:cNvPr>
          <p:cNvSpPr txBox="1"/>
          <p:nvPr/>
        </p:nvSpPr>
        <p:spPr>
          <a:xfrm>
            <a:off x="-70338" y="6628895"/>
            <a:ext cx="5712141"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Q5.8: Which items best describe the reason(s) why you believe you were the target of this online? </a:t>
            </a:r>
          </a:p>
        </p:txBody>
      </p:sp>
      <p:graphicFrame>
        <p:nvGraphicFramePr>
          <p:cNvPr id="8" name="Chart 7" descr="Intrusive vs. behavioral chart shows gender (28%) and age (32%).&#10;">
            <a:extLst>
              <a:ext uri="{FF2B5EF4-FFF2-40B4-BE49-F238E27FC236}">
                <a16:creationId xmlns:a16="http://schemas.microsoft.com/office/drawing/2014/main" id="{DD0BD592-C4B3-4052-BF3B-3576751811F8}"/>
              </a:ext>
            </a:extLst>
          </p:cNvPr>
          <p:cNvGraphicFramePr/>
          <p:nvPr>
            <p:extLst>
              <p:ext uri="{D42A27DB-BD31-4B8C-83A1-F6EECF244321}">
                <p14:modId xmlns:p14="http://schemas.microsoft.com/office/powerpoint/2010/main" val="3328639508"/>
              </p:ext>
            </p:extLst>
          </p:nvPr>
        </p:nvGraphicFramePr>
        <p:xfrm>
          <a:off x="6600497" y="924910"/>
          <a:ext cx="5337793" cy="251594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descr="Sexual versus reputational shows gender 54% and age 42% and physucal appearance 35% reason for being a target.">
            <a:extLst>
              <a:ext uri="{FF2B5EF4-FFF2-40B4-BE49-F238E27FC236}">
                <a16:creationId xmlns:a16="http://schemas.microsoft.com/office/drawing/2014/main" id="{F91288E8-67A6-47CA-B2B3-DFA99773F7DB}"/>
              </a:ext>
            </a:extLst>
          </p:cNvPr>
          <p:cNvGraphicFramePr/>
          <p:nvPr>
            <p:extLst>
              <p:ext uri="{D42A27DB-BD31-4B8C-83A1-F6EECF244321}">
                <p14:modId xmlns:p14="http://schemas.microsoft.com/office/powerpoint/2010/main" val="648419115"/>
              </p:ext>
            </p:extLst>
          </p:nvPr>
        </p:nvGraphicFramePr>
        <p:xfrm>
          <a:off x="6600497" y="4031995"/>
          <a:ext cx="5337793" cy="2515949"/>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609C2F00-EABE-4AFA-BC52-D22DD6FBD542}"/>
              </a:ext>
            </a:extLst>
          </p:cNvPr>
          <p:cNvSpPr txBox="1"/>
          <p:nvPr/>
        </p:nvSpPr>
        <p:spPr>
          <a:xfrm>
            <a:off x="7885710" y="455324"/>
            <a:ext cx="2882905" cy="544765"/>
          </a:xfrm>
          <a:prstGeom prst="rect">
            <a:avLst/>
          </a:prstGeom>
          <a:noFill/>
        </p:spPr>
        <p:txBody>
          <a:bodyPr wrap="none" lIns="182880" tIns="146304" rIns="182880" bIns="146304" rtlCol="0">
            <a:spAutoFit/>
          </a:bodyPr>
          <a:lstStyle/>
          <a:p>
            <a:pPr>
              <a:lnSpc>
                <a:spcPct val="90000"/>
              </a:lnSpc>
            </a:pPr>
            <a:r>
              <a:rPr lang="en-US" b="1" dirty="0">
                <a:solidFill>
                  <a:schemeClr val="bg1">
                    <a:lumMod val="50000"/>
                    <a:lumOff val="50000"/>
                  </a:schemeClr>
                </a:solidFill>
              </a:rPr>
              <a:t>Intrusive vs. Behavioral</a:t>
            </a:r>
          </a:p>
        </p:txBody>
      </p:sp>
      <p:sp>
        <p:nvSpPr>
          <p:cNvPr id="12" name="TextBox 11">
            <a:extLst>
              <a:ext uri="{FF2B5EF4-FFF2-40B4-BE49-F238E27FC236}">
                <a16:creationId xmlns:a16="http://schemas.microsoft.com/office/drawing/2014/main" id="{C75C4355-2000-472E-AE7E-A3A40CCEDBD8}"/>
              </a:ext>
            </a:extLst>
          </p:cNvPr>
          <p:cNvSpPr txBox="1"/>
          <p:nvPr/>
        </p:nvSpPr>
        <p:spPr>
          <a:xfrm>
            <a:off x="7889847" y="3604133"/>
            <a:ext cx="2888291" cy="544765"/>
          </a:xfrm>
          <a:prstGeom prst="rect">
            <a:avLst/>
          </a:prstGeom>
          <a:noFill/>
        </p:spPr>
        <p:txBody>
          <a:bodyPr wrap="none" lIns="182880" tIns="146304" rIns="182880" bIns="146304" rtlCol="0">
            <a:spAutoFit/>
          </a:bodyPr>
          <a:lstStyle/>
          <a:p>
            <a:pPr>
              <a:lnSpc>
                <a:spcPct val="90000"/>
              </a:lnSpc>
            </a:pPr>
            <a:r>
              <a:rPr lang="en-US" b="1" dirty="0">
                <a:solidFill>
                  <a:schemeClr val="bg1">
                    <a:lumMod val="50000"/>
                    <a:lumOff val="50000"/>
                  </a:schemeClr>
                </a:solidFill>
              </a:rPr>
              <a:t>Sexual vs. Reputational</a:t>
            </a:r>
          </a:p>
        </p:txBody>
      </p:sp>
      <p:sp>
        <p:nvSpPr>
          <p:cNvPr id="4" name="Speech Bubble: Rectangle with Corners Rounded 3">
            <a:extLst>
              <a:ext uri="{FF2B5EF4-FFF2-40B4-BE49-F238E27FC236}">
                <a16:creationId xmlns:a16="http://schemas.microsoft.com/office/drawing/2014/main" id="{A04A2168-FB60-40F2-96B6-E8F2B30296E1}"/>
              </a:ext>
            </a:extLst>
          </p:cNvPr>
          <p:cNvSpPr/>
          <p:nvPr/>
        </p:nvSpPr>
        <p:spPr bwMode="auto">
          <a:xfrm>
            <a:off x="442898" y="1192752"/>
            <a:ext cx="1276141" cy="592853"/>
          </a:xfrm>
          <a:prstGeom prst="wedgeRoundRectCallout">
            <a:avLst>
              <a:gd name="adj1" fmla="val 120899"/>
              <a:gd name="adj2" fmla="val 43856"/>
              <a:gd name="adj3" fmla="val 16667"/>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It’s personal!</a:t>
            </a:r>
          </a:p>
        </p:txBody>
      </p:sp>
    </p:spTree>
    <p:extLst>
      <p:ext uri="{BB962C8B-B14F-4D97-AF65-F5344CB8AC3E}">
        <p14:creationId xmlns:p14="http://schemas.microsoft.com/office/powerpoint/2010/main" val="3327579036"/>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descr="Lost money was the top consequence of online risks.">
            <a:extLst>
              <a:ext uri="{FF2B5EF4-FFF2-40B4-BE49-F238E27FC236}">
                <a16:creationId xmlns:a16="http://schemas.microsoft.com/office/drawing/2014/main" id="{B68AACDE-B6E4-44FF-82CE-C41462FB3F18}"/>
              </a:ext>
            </a:extLst>
          </p:cNvPr>
          <p:cNvSpPr/>
          <p:nvPr/>
        </p:nvSpPr>
        <p:spPr bwMode="auto">
          <a:xfrm>
            <a:off x="6259642" y="1230558"/>
            <a:ext cx="5212080" cy="5270501"/>
          </a:xfrm>
          <a:prstGeom prst="rect">
            <a:avLst/>
          </a:prstGeom>
          <a:solidFill>
            <a:schemeClr val="tx1"/>
          </a:solidFill>
          <a:ln>
            <a:solidFill>
              <a:schemeClr val="bg1"/>
            </a:solid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descr="44% became less trusting of other people online.">
            <a:extLst>
              <a:ext uri="{FF2B5EF4-FFF2-40B4-BE49-F238E27FC236}">
                <a16:creationId xmlns:a16="http://schemas.microsoft.com/office/drawing/2014/main" id="{7906A4BD-9610-4D57-9C78-AE6E8C01AF45}"/>
              </a:ext>
            </a:extLst>
          </p:cNvPr>
          <p:cNvSpPr/>
          <p:nvPr/>
        </p:nvSpPr>
        <p:spPr bwMode="auto">
          <a:xfrm>
            <a:off x="773600" y="1212849"/>
            <a:ext cx="5212080" cy="5270501"/>
          </a:xfrm>
          <a:prstGeom prst="rect">
            <a:avLst/>
          </a:prstGeom>
          <a:solidFill>
            <a:schemeClr val="tx1"/>
          </a:solidFill>
          <a:ln>
            <a:solidFill>
              <a:schemeClr val="bg1"/>
            </a:solid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90F4323C-6419-41D2-8885-4D3339875745}"/>
              </a:ext>
            </a:extLst>
          </p:cNvPr>
          <p:cNvSpPr>
            <a:spLocks noGrp="1"/>
          </p:cNvSpPr>
          <p:nvPr>
            <p:ph type="title"/>
          </p:nvPr>
        </p:nvSpPr>
        <p:spPr/>
        <p:txBody>
          <a:bodyPr/>
          <a:lstStyle/>
          <a:p>
            <a:pPr>
              <a:tabLst>
                <a:tab pos="7827963" algn="l"/>
              </a:tabLst>
            </a:pPr>
            <a:r>
              <a:rPr lang="en-US" dirty="0"/>
              <a:t>The consequences from online risks increased</a:t>
            </a:r>
            <a:br>
              <a:rPr lang="en-US" dirty="0"/>
            </a:br>
            <a:r>
              <a:rPr lang="en-US" sz="2000" dirty="0"/>
              <a:t>Seven in ten suffered at least one consequence</a:t>
            </a:r>
            <a:endParaRPr lang="en-US" dirty="0"/>
          </a:p>
        </p:txBody>
      </p:sp>
      <p:sp>
        <p:nvSpPr>
          <p:cNvPr id="3" name="Slide Number Placeholder 2">
            <a:extLst>
              <a:ext uri="{FF2B5EF4-FFF2-40B4-BE49-F238E27FC236}">
                <a16:creationId xmlns:a16="http://schemas.microsoft.com/office/drawing/2014/main" id="{CAF5B8E1-F8A5-4D81-B9B6-D5F0A29FA05A}"/>
              </a:ext>
            </a:extLst>
          </p:cNvPr>
          <p:cNvSpPr>
            <a:spLocks noGrp="1"/>
          </p:cNvSpPr>
          <p:nvPr>
            <p:ph type="sldNum" sz="quarter" idx="4"/>
          </p:nvPr>
        </p:nvSpPr>
        <p:spPr/>
        <p:txBody>
          <a:bodyPr/>
          <a:lstStyle/>
          <a:p>
            <a:fld id="{7EFC24D6-DB8F-6B44-BA5A-9BEC68C15CAA}" type="slidenum">
              <a:rPr lang="en-US" smtClean="0"/>
              <a:pPr/>
              <a:t>47</a:t>
            </a:fld>
            <a:endParaRPr lang="en-US" dirty="0"/>
          </a:p>
        </p:txBody>
      </p:sp>
      <p:sp>
        <p:nvSpPr>
          <p:cNvPr id="5" name="TextBox 4">
            <a:extLst>
              <a:ext uri="{FF2B5EF4-FFF2-40B4-BE49-F238E27FC236}">
                <a16:creationId xmlns:a16="http://schemas.microsoft.com/office/drawing/2014/main" id="{CEDDDC45-470A-4E03-B706-D9069DEF57F1}"/>
              </a:ext>
            </a:extLst>
          </p:cNvPr>
          <p:cNvSpPr txBox="1"/>
          <p:nvPr/>
        </p:nvSpPr>
        <p:spPr>
          <a:xfrm>
            <a:off x="-70338" y="6523795"/>
            <a:ext cx="8289428" cy="572464"/>
          </a:xfrm>
          <a:prstGeom prst="rect">
            <a:avLst/>
          </a:prstGeom>
          <a:noFill/>
        </p:spPr>
        <p:txBody>
          <a:bodyPr wrap="square" lIns="182880" tIns="146304" rIns="182880" bIns="146304" rtlCol="0">
            <a:spAutoFit/>
          </a:bodyPr>
          <a:lstStyle/>
          <a:p>
            <a:pPr>
              <a:lnSpc>
                <a:spcPct val="90000"/>
              </a:lnSpc>
            </a:pPr>
            <a:r>
              <a:rPr lang="en-US" sz="1000" i="1" dirty="0">
                <a:solidFill>
                  <a:schemeClr val="tx1">
                    <a:lumMod val="50000"/>
                  </a:schemeClr>
                </a:solidFill>
              </a:rPr>
              <a:t>* Trend based to 20 countries common in 2017 &amp; 2018, ** new in 2018</a:t>
            </a:r>
          </a:p>
          <a:p>
            <a:pPr>
              <a:lnSpc>
                <a:spcPct val="90000"/>
              </a:lnSpc>
            </a:pPr>
            <a:r>
              <a:rPr lang="en-US" sz="1000" i="1" dirty="0">
                <a:solidFill>
                  <a:schemeClr val="tx1">
                    <a:lumMod val="50000"/>
                  </a:schemeClr>
                </a:solidFill>
              </a:rPr>
              <a:t>Q9: ….Please tell us if any of the following has ever happened to you or to a friend/family member as a consequence of being treated uncivilly? </a:t>
            </a:r>
          </a:p>
        </p:txBody>
      </p:sp>
      <p:graphicFrame>
        <p:nvGraphicFramePr>
          <p:cNvPr id="13" name="Table 12">
            <a:extLst>
              <a:ext uri="{FF2B5EF4-FFF2-40B4-BE49-F238E27FC236}">
                <a16:creationId xmlns:a16="http://schemas.microsoft.com/office/drawing/2014/main" id="{969E6F80-5BB0-4385-B87E-7240AAEBD912}"/>
              </a:ext>
            </a:extLst>
          </p:cNvPr>
          <p:cNvGraphicFramePr>
            <a:graphicFrameLocks noGrp="1"/>
          </p:cNvGraphicFramePr>
          <p:nvPr>
            <p:extLst>
              <p:ext uri="{D42A27DB-BD31-4B8C-83A1-F6EECF244321}">
                <p14:modId xmlns:p14="http://schemas.microsoft.com/office/powerpoint/2010/main" val="903089414"/>
              </p:ext>
            </p:extLst>
          </p:nvPr>
        </p:nvGraphicFramePr>
        <p:xfrm>
          <a:off x="1002976" y="1366994"/>
          <a:ext cx="4754880" cy="4842570"/>
        </p:xfrm>
        <a:graphic>
          <a:graphicData uri="http://schemas.openxmlformats.org/drawingml/2006/table">
            <a:tbl>
              <a:tblPr firstRow="1" bandRow="1">
                <a:tableStyleId>{EB9631B5-78F2-41C9-869B-9F39066F8104}</a:tableStyleId>
              </a:tblPr>
              <a:tblGrid>
                <a:gridCol w="3200400">
                  <a:extLst>
                    <a:ext uri="{9D8B030D-6E8A-4147-A177-3AD203B41FA5}">
                      <a16:colId xmlns:a16="http://schemas.microsoft.com/office/drawing/2014/main" val="1997309923"/>
                    </a:ext>
                  </a:extLst>
                </a:gridCol>
                <a:gridCol w="731520">
                  <a:extLst>
                    <a:ext uri="{9D8B030D-6E8A-4147-A177-3AD203B41FA5}">
                      <a16:colId xmlns:a16="http://schemas.microsoft.com/office/drawing/2014/main" val="1794295187"/>
                    </a:ext>
                  </a:extLst>
                </a:gridCol>
                <a:gridCol w="822960">
                  <a:extLst>
                    <a:ext uri="{9D8B030D-6E8A-4147-A177-3AD203B41FA5}">
                      <a16:colId xmlns:a16="http://schemas.microsoft.com/office/drawing/2014/main" val="2574570074"/>
                    </a:ext>
                  </a:extLst>
                </a:gridCol>
              </a:tblGrid>
              <a:tr h="363099">
                <a:tc>
                  <a:txBody>
                    <a:bodyPr/>
                    <a:lstStyle/>
                    <a:p>
                      <a:r>
                        <a:rPr lang="en-US" sz="1600" dirty="0">
                          <a:latin typeface="+mn-lt"/>
                        </a:rPr>
                        <a:t>Consequences</a:t>
                      </a:r>
                    </a:p>
                  </a:txBody>
                  <a:tcPr anchor="ctr"/>
                </a:tc>
                <a:tc>
                  <a:txBody>
                    <a:bodyPr/>
                    <a:lstStyle/>
                    <a:p>
                      <a:pPr algn="ctr"/>
                      <a:r>
                        <a:rPr lang="en-US" sz="1400" dirty="0">
                          <a:latin typeface="+mn-lt"/>
                        </a:rPr>
                        <a:t>2018*</a:t>
                      </a:r>
                    </a:p>
                  </a:txBody>
                  <a:tcPr/>
                </a:tc>
                <a:tc>
                  <a:txBody>
                    <a:bodyPr/>
                    <a:lstStyle/>
                    <a:p>
                      <a:pPr algn="ctr"/>
                      <a:r>
                        <a:rPr lang="en-US" sz="1400" dirty="0">
                          <a:latin typeface="+mn-lt"/>
                        </a:rPr>
                        <a:t>YOY </a:t>
                      </a:r>
                      <a:r>
                        <a:rPr lang="en-US" sz="1400" dirty="0">
                          <a:latin typeface="Wingdings 3" panose="05040102010807070707" pitchFamily="18" charset="2"/>
                        </a:rPr>
                        <a:t>p</a:t>
                      </a:r>
                    </a:p>
                  </a:txBody>
                  <a:tcPr/>
                </a:tc>
                <a:extLst>
                  <a:ext uri="{0D108BD9-81ED-4DB2-BD59-A6C34878D82A}">
                    <a16:rowId xmlns:a16="http://schemas.microsoft.com/office/drawing/2014/main" val="1608471614"/>
                  </a:ext>
                </a:extLst>
              </a:tr>
              <a:tr h="363099">
                <a:tc>
                  <a:txBody>
                    <a:bodyPr/>
                    <a:lstStyle/>
                    <a:p>
                      <a:pPr algn="l" fontAlgn="t"/>
                      <a:r>
                        <a:rPr lang="en-US" sz="1300" b="0" i="0" u="none" strike="noStrike" dirty="0">
                          <a:solidFill>
                            <a:srgbClr val="000000"/>
                          </a:solidFill>
                          <a:effectLst/>
                          <a:latin typeface="+mn-lt"/>
                        </a:rPr>
                        <a:t>Became less trusting of other people online</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cs typeface="Segoe UI" panose="020B0502040204020203" pitchFamily="34" charset="0"/>
                        </a:rPr>
                        <a:t>44%</a:t>
                      </a:r>
                    </a:p>
                  </a:txBody>
                  <a:tcPr marL="7620" marR="7620" marT="7620" marB="0" anchor="ctr"/>
                </a:tc>
                <a:tc>
                  <a:txBody>
                    <a:bodyPr/>
                    <a:lstStyle/>
                    <a:p>
                      <a:pPr algn="ctr" fontAlgn="t"/>
                      <a:r>
                        <a:rPr lang="en-US" sz="1400" b="0" i="0" u="none" strike="noStrike" dirty="0">
                          <a:solidFill>
                            <a:srgbClr val="000000"/>
                          </a:solidFill>
                          <a:effectLst/>
                          <a:latin typeface="+mn-lt"/>
                        </a:rPr>
                        <a:t>3</a:t>
                      </a:r>
                    </a:p>
                  </a:txBody>
                  <a:tcPr marL="7620" marR="7620" marT="7620" marB="0" anchor="ctr">
                    <a:solidFill>
                      <a:srgbClr val="FFB900"/>
                    </a:solidFill>
                  </a:tcPr>
                </a:tc>
                <a:extLst>
                  <a:ext uri="{0D108BD9-81ED-4DB2-BD59-A6C34878D82A}">
                    <a16:rowId xmlns:a16="http://schemas.microsoft.com/office/drawing/2014/main" val="3396385050"/>
                  </a:ext>
                </a:extLst>
              </a:tr>
              <a:tr h="363099">
                <a:tc>
                  <a:txBody>
                    <a:bodyPr/>
                    <a:lstStyle/>
                    <a:p>
                      <a:pPr algn="l" fontAlgn="t"/>
                      <a:r>
                        <a:rPr lang="en-US" sz="1300" b="0" i="0" u="none" strike="noStrike" dirty="0">
                          <a:solidFill>
                            <a:srgbClr val="000000"/>
                          </a:solidFill>
                          <a:effectLst/>
                          <a:latin typeface="+mn-lt"/>
                        </a:rPr>
                        <a:t>Became less trusting of other people offline</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cs typeface="Segoe UI" panose="020B0502040204020203" pitchFamily="34" charset="0"/>
                        </a:rPr>
                        <a:t>32%</a:t>
                      </a:r>
                    </a:p>
                  </a:txBody>
                  <a:tcPr marL="7620" marR="7620" marT="7620" marB="0" anchor="ctr"/>
                </a:tc>
                <a:tc>
                  <a:txBody>
                    <a:bodyPr/>
                    <a:lstStyle/>
                    <a:p>
                      <a:pPr algn="ctr" fontAlgn="t"/>
                      <a:r>
                        <a:rPr lang="en-US" sz="1400" b="0" i="0" u="none" strike="noStrike" dirty="0">
                          <a:solidFill>
                            <a:srgbClr val="000000"/>
                          </a:solidFill>
                          <a:effectLst/>
                          <a:latin typeface="+mn-lt"/>
                        </a:rPr>
                        <a:t>4</a:t>
                      </a:r>
                    </a:p>
                  </a:txBody>
                  <a:tcPr marL="7620" marR="7620" marT="7620" marB="0" anchor="ctr">
                    <a:solidFill>
                      <a:srgbClr val="FFB900"/>
                    </a:solidFill>
                  </a:tcPr>
                </a:tc>
                <a:extLst>
                  <a:ext uri="{0D108BD9-81ED-4DB2-BD59-A6C34878D82A}">
                    <a16:rowId xmlns:a16="http://schemas.microsoft.com/office/drawing/2014/main" val="3370121515"/>
                  </a:ext>
                </a:extLst>
              </a:tr>
              <a:tr h="363099">
                <a:tc>
                  <a:txBody>
                    <a:bodyPr/>
                    <a:lstStyle/>
                    <a:p>
                      <a:pPr algn="l" fontAlgn="t"/>
                      <a:r>
                        <a:rPr lang="en-US" sz="1300" b="0" i="0" u="none" strike="noStrike" dirty="0">
                          <a:solidFill>
                            <a:srgbClr val="000000"/>
                          </a:solidFill>
                          <a:effectLst/>
                          <a:latin typeface="+mn-lt"/>
                        </a:rPr>
                        <a:t>My life became more stressful</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cs typeface="Segoe UI" panose="020B0502040204020203" pitchFamily="34" charset="0"/>
                        </a:rPr>
                        <a:t>29%</a:t>
                      </a:r>
                    </a:p>
                  </a:txBody>
                  <a:tcPr marL="7620" marR="7620" marT="7620" marB="0" anchor="ctr"/>
                </a:tc>
                <a:tc>
                  <a:txBody>
                    <a:bodyPr/>
                    <a:lstStyle/>
                    <a:p>
                      <a:pPr algn="ctr" fontAlgn="t"/>
                      <a:r>
                        <a:rPr lang="en-US" sz="1400" b="0" i="0" u="none" strike="noStrike" dirty="0">
                          <a:solidFill>
                            <a:srgbClr val="000000"/>
                          </a:solidFill>
                          <a:effectLst/>
                          <a:latin typeface="+mn-lt"/>
                        </a:rPr>
                        <a:t>4</a:t>
                      </a:r>
                    </a:p>
                  </a:txBody>
                  <a:tcPr marL="7620" marR="7620" marT="7620" marB="0" anchor="ctr">
                    <a:solidFill>
                      <a:srgbClr val="FFB900"/>
                    </a:solidFill>
                  </a:tcPr>
                </a:tc>
                <a:extLst>
                  <a:ext uri="{0D108BD9-81ED-4DB2-BD59-A6C34878D82A}">
                    <a16:rowId xmlns:a16="http://schemas.microsoft.com/office/drawing/2014/main" val="816967858"/>
                  </a:ext>
                </a:extLst>
              </a:tr>
              <a:tr h="363099">
                <a:tc>
                  <a:txBody>
                    <a:bodyPr/>
                    <a:lstStyle/>
                    <a:p>
                      <a:pPr algn="l" fontAlgn="t"/>
                      <a:r>
                        <a:rPr lang="en-US" sz="1300" b="0" i="0" u="none" strike="noStrike" dirty="0">
                          <a:solidFill>
                            <a:srgbClr val="000000"/>
                          </a:solidFill>
                          <a:effectLst/>
                          <a:latin typeface="+mn-lt"/>
                        </a:rPr>
                        <a:t>Lost sleep</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cs typeface="Segoe UI" panose="020B0502040204020203" pitchFamily="34" charset="0"/>
                        </a:rPr>
                        <a:t>28%</a:t>
                      </a:r>
                    </a:p>
                  </a:txBody>
                  <a:tcPr marL="7620" marR="7620" marT="7620" marB="0" anchor="ctr"/>
                </a:tc>
                <a:tc>
                  <a:txBody>
                    <a:bodyPr/>
                    <a:lstStyle/>
                    <a:p>
                      <a:pPr algn="ctr" fontAlgn="t"/>
                      <a:r>
                        <a:rPr lang="en-US" sz="1400" b="0" i="0" u="none" strike="noStrike" dirty="0">
                          <a:solidFill>
                            <a:srgbClr val="000000"/>
                          </a:solidFill>
                          <a:effectLst/>
                          <a:latin typeface="+mn-lt"/>
                        </a:rPr>
                        <a:t>3</a:t>
                      </a:r>
                    </a:p>
                  </a:txBody>
                  <a:tcPr marL="7620" marR="7620" marT="7620" marB="0" anchor="ctr">
                    <a:solidFill>
                      <a:srgbClr val="FFB900"/>
                    </a:solidFill>
                  </a:tcPr>
                </a:tc>
                <a:extLst>
                  <a:ext uri="{0D108BD9-81ED-4DB2-BD59-A6C34878D82A}">
                    <a16:rowId xmlns:a16="http://schemas.microsoft.com/office/drawing/2014/main" val="4278204264"/>
                  </a:ext>
                </a:extLst>
              </a:tr>
              <a:tr h="363099">
                <a:tc>
                  <a:txBody>
                    <a:bodyPr/>
                    <a:lstStyle/>
                    <a:p>
                      <a:pPr algn="l" fontAlgn="t"/>
                      <a:r>
                        <a:rPr lang="en-US" sz="1300" b="0" i="0" u="none" strike="noStrike" dirty="0">
                          <a:solidFill>
                            <a:srgbClr val="000000"/>
                          </a:solidFill>
                          <a:effectLst/>
                          <a:latin typeface="+mn-lt"/>
                        </a:rPr>
                        <a:t>Was less likely to participate in social media, blogs and forums</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cs typeface="Segoe UI" panose="020B0502040204020203" pitchFamily="34" charset="0"/>
                        </a:rPr>
                        <a:t>27%</a:t>
                      </a:r>
                    </a:p>
                  </a:txBody>
                  <a:tcPr marL="7620" marR="7620" marT="7620" marB="0" anchor="ctr"/>
                </a:tc>
                <a:tc>
                  <a:txBody>
                    <a:bodyPr/>
                    <a:lstStyle/>
                    <a:p>
                      <a:pPr algn="ctr" fontAlgn="t"/>
                      <a:r>
                        <a:rPr lang="en-US" sz="1400" b="0" i="0" u="none" strike="noStrike" dirty="0">
                          <a:solidFill>
                            <a:srgbClr val="000000"/>
                          </a:solidFill>
                          <a:effectLst/>
                          <a:latin typeface="+mn-lt"/>
                        </a:rPr>
                        <a:t>4</a:t>
                      </a:r>
                    </a:p>
                  </a:txBody>
                  <a:tcPr marL="7620" marR="7620" marT="7620" marB="0" anchor="ctr">
                    <a:solidFill>
                      <a:srgbClr val="FFB900"/>
                    </a:solidFill>
                  </a:tcPr>
                </a:tc>
                <a:extLst>
                  <a:ext uri="{0D108BD9-81ED-4DB2-BD59-A6C34878D82A}">
                    <a16:rowId xmlns:a16="http://schemas.microsoft.com/office/drawing/2014/main" val="2256580939"/>
                  </a:ext>
                </a:extLst>
              </a:tr>
              <a:tr h="363099">
                <a:tc>
                  <a:txBody>
                    <a:bodyPr/>
                    <a:lstStyle/>
                    <a:p>
                      <a:pPr algn="l" fontAlgn="t"/>
                      <a:r>
                        <a:rPr lang="en-US" sz="1300" b="0" i="0" u="none" strike="noStrike" dirty="0">
                          <a:solidFill>
                            <a:srgbClr val="000000"/>
                          </a:solidFill>
                          <a:effectLst/>
                          <a:latin typeface="+mn-lt"/>
                        </a:rPr>
                        <a:t>Tried to be more constructive in my criticism of other people</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cs typeface="Segoe UI" panose="020B0502040204020203" pitchFamily="34" charset="0"/>
                        </a:rPr>
                        <a:t>26%</a:t>
                      </a:r>
                    </a:p>
                  </a:txBody>
                  <a:tcPr marL="7620" marR="7620" marT="7620" marB="0" anchor="ctr"/>
                </a:tc>
                <a:tc>
                  <a:txBody>
                    <a:bodyPr/>
                    <a:lstStyle/>
                    <a:p>
                      <a:pPr algn="ctr" fontAlgn="t"/>
                      <a:r>
                        <a:rPr lang="en-US" sz="1400" b="0" i="0" u="none" strike="noStrike" dirty="0">
                          <a:solidFill>
                            <a:srgbClr val="000000"/>
                          </a:solidFill>
                          <a:effectLst/>
                          <a:latin typeface="+mn-lt"/>
                        </a:rPr>
                        <a:t>0</a:t>
                      </a:r>
                    </a:p>
                  </a:txBody>
                  <a:tcPr marL="7620" marR="7620" marT="7620" marB="0" anchor="ctr"/>
                </a:tc>
                <a:extLst>
                  <a:ext uri="{0D108BD9-81ED-4DB2-BD59-A6C34878D82A}">
                    <a16:rowId xmlns:a16="http://schemas.microsoft.com/office/drawing/2014/main" val="112627521"/>
                  </a:ext>
                </a:extLst>
              </a:tr>
              <a:tr h="363099">
                <a:tc>
                  <a:txBody>
                    <a:bodyPr/>
                    <a:lstStyle/>
                    <a:p>
                      <a:pPr algn="l" fontAlgn="t"/>
                      <a:r>
                        <a:rPr lang="en-US" sz="1300" b="0" i="0" u="none" strike="noStrike" dirty="0">
                          <a:solidFill>
                            <a:srgbClr val="000000"/>
                          </a:solidFill>
                          <a:effectLst/>
                          <a:latin typeface="+mn-lt"/>
                        </a:rPr>
                        <a:t>Spent time and energy avoiding the offender</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cs typeface="Segoe UI" panose="020B0502040204020203" pitchFamily="34" charset="0"/>
                        </a:rPr>
                        <a:t>22%</a:t>
                      </a:r>
                    </a:p>
                  </a:txBody>
                  <a:tcPr marL="7620" marR="7620" marT="7620" marB="0" anchor="ctr"/>
                </a:tc>
                <a:tc>
                  <a:txBody>
                    <a:bodyPr/>
                    <a:lstStyle/>
                    <a:p>
                      <a:pPr algn="ctr" fontAlgn="t"/>
                      <a:r>
                        <a:rPr lang="en-US" sz="1400" b="0" i="0" u="none" strike="noStrike" dirty="0">
                          <a:solidFill>
                            <a:srgbClr val="000000"/>
                          </a:solidFill>
                          <a:effectLst/>
                          <a:latin typeface="+mn-lt"/>
                        </a:rPr>
                        <a:t>5</a:t>
                      </a:r>
                    </a:p>
                  </a:txBody>
                  <a:tcPr marL="7620" marR="7620" marT="7620" marB="0" anchor="ctr">
                    <a:solidFill>
                      <a:srgbClr val="FFB900"/>
                    </a:solidFill>
                  </a:tcPr>
                </a:tc>
                <a:extLst>
                  <a:ext uri="{0D108BD9-81ED-4DB2-BD59-A6C34878D82A}">
                    <a16:rowId xmlns:a16="http://schemas.microsoft.com/office/drawing/2014/main" val="2018138135"/>
                  </a:ext>
                </a:extLst>
              </a:tr>
              <a:tr h="363099">
                <a:tc>
                  <a:txBody>
                    <a:bodyPr/>
                    <a:lstStyle/>
                    <a:p>
                      <a:pPr algn="l" fontAlgn="t"/>
                      <a:r>
                        <a:rPr lang="en-US" sz="1300" b="0" i="0" u="none" strike="noStrike" dirty="0">
                          <a:solidFill>
                            <a:srgbClr val="000000"/>
                          </a:solidFill>
                          <a:effectLst/>
                          <a:latin typeface="+mn-lt"/>
                        </a:rPr>
                        <a:t>Lost a friend</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cs typeface="Segoe UI" panose="020B0502040204020203" pitchFamily="34" charset="0"/>
                        </a:rPr>
                        <a:t>20%</a:t>
                      </a:r>
                    </a:p>
                  </a:txBody>
                  <a:tcPr marL="7620" marR="7620" marT="7620" marB="0" anchor="ctr"/>
                </a:tc>
                <a:tc>
                  <a:txBody>
                    <a:bodyPr/>
                    <a:lstStyle/>
                    <a:p>
                      <a:pPr algn="ctr" fontAlgn="t"/>
                      <a:r>
                        <a:rPr lang="en-US" sz="1400" b="0" i="0" u="none" strike="noStrike" dirty="0">
                          <a:solidFill>
                            <a:srgbClr val="000000"/>
                          </a:solidFill>
                          <a:effectLst/>
                          <a:latin typeface="+mn-lt"/>
                        </a:rPr>
                        <a:t>1</a:t>
                      </a:r>
                    </a:p>
                  </a:txBody>
                  <a:tcPr marL="7620" marR="7620" marT="7620" marB="0" anchor="ctr"/>
                </a:tc>
                <a:extLst>
                  <a:ext uri="{0D108BD9-81ED-4DB2-BD59-A6C34878D82A}">
                    <a16:rowId xmlns:a16="http://schemas.microsoft.com/office/drawing/2014/main" val="3694238207"/>
                  </a:ext>
                </a:extLst>
              </a:tr>
              <a:tr h="363099">
                <a:tc>
                  <a:txBody>
                    <a:bodyPr/>
                    <a:lstStyle/>
                    <a:p>
                      <a:pPr algn="l" fontAlgn="t"/>
                      <a:r>
                        <a:rPr lang="en-US" sz="1300" b="0" i="0" u="none" strike="noStrike" dirty="0">
                          <a:solidFill>
                            <a:srgbClr val="000000"/>
                          </a:solidFill>
                          <a:effectLst/>
                          <a:latin typeface="+mn-lt"/>
                        </a:rPr>
                        <a:t>Became depressed</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cs typeface="Segoe UI" panose="020B0502040204020203" pitchFamily="34" charset="0"/>
                        </a:rPr>
                        <a:t>20%</a:t>
                      </a:r>
                    </a:p>
                  </a:txBody>
                  <a:tcPr marL="7620" marR="7620" marT="7620" marB="0" anchor="ctr"/>
                </a:tc>
                <a:tc>
                  <a:txBody>
                    <a:bodyPr/>
                    <a:lstStyle/>
                    <a:p>
                      <a:pPr algn="ctr" fontAlgn="t"/>
                      <a:r>
                        <a:rPr lang="en-US" sz="1400" b="0" i="0" u="none" strike="noStrike" dirty="0">
                          <a:solidFill>
                            <a:srgbClr val="000000"/>
                          </a:solidFill>
                          <a:effectLst/>
                          <a:latin typeface="+mn-lt"/>
                        </a:rPr>
                        <a:t>4</a:t>
                      </a:r>
                    </a:p>
                  </a:txBody>
                  <a:tcPr marL="7620" marR="7620" marT="7620" marB="0" anchor="ctr">
                    <a:solidFill>
                      <a:srgbClr val="FFB900"/>
                    </a:solidFill>
                  </a:tcPr>
                </a:tc>
                <a:extLst>
                  <a:ext uri="{0D108BD9-81ED-4DB2-BD59-A6C34878D82A}">
                    <a16:rowId xmlns:a16="http://schemas.microsoft.com/office/drawing/2014/main" val="841226793"/>
                  </a:ext>
                </a:extLst>
              </a:tr>
              <a:tr h="363099">
                <a:tc>
                  <a:txBody>
                    <a:bodyPr/>
                    <a:lstStyle/>
                    <a:p>
                      <a:pPr algn="l" fontAlgn="t"/>
                      <a:r>
                        <a:rPr lang="en-US" sz="1300" b="0" i="0" u="none" strike="noStrike" dirty="0">
                          <a:solidFill>
                            <a:srgbClr val="000000"/>
                          </a:solidFill>
                          <a:effectLst/>
                          <a:latin typeface="+mn-lt"/>
                        </a:rPr>
                        <a:t>Took out my frustration on another person</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cs typeface="Segoe UI" panose="020B0502040204020203" pitchFamily="34" charset="0"/>
                        </a:rPr>
                        <a:t>18%</a:t>
                      </a:r>
                    </a:p>
                  </a:txBody>
                  <a:tcPr marL="7620" marR="7620" marT="7620" marB="0" anchor="ctr"/>
                </a:tc>
                <a:tc>
                  <a:txBody>
                    <a:bodyPr/>
                    <a:lstStyle/>
                    <a:p>
                      <a:pPr algn="ctr" fontAlgn="t"/>
                      <a:r>
                        <a:rPr lang="en-US" sz="1400" b="0" i="0" u="none" strike="noStrike" dirty="0">
                          <a:solidFill>
                            <a:srgbClr val="000000"/>
                          </a:solidFill>
                          <a:effectLst/>
                          <a:latin typeface="+mn-lt"/>
                        </a:rPr>
                        <a:t>2</a:t>
                      </a:r>
                    </a:p>
                  </a:txBody>
                  <a:tcPr marL="7620" marR="7620" marT="7620" marB="0" anchor="ctr">
                    <a:solidFill>
                      <a:schemeClr val="tx1"/>
                    </a:solidFill>
                  </a:tcPr>
                </a:tc>
                <a:extLst>
                  <a:ext uri="{0D108BD9-81ED-4DB2-BD59-A6C34878D82A}">
                    <a16:rowId xmlns:a16="http://schemas.microsoft.com/office/drawing/2014/main" val="797552373"/>
                  </a:ext>
                </a:extLst>
              </a:tr>
              <a:tr h="363099">
                <a:tc>
                  <a:txBody>
                    <a:bodyPr/>
                    <a:lstStyle/>
                    <a:p>
                      <a:pPr algn="l" fontAlgn="t"/>
                      <a:r>
                        <a:rPr lang="en-US" sz="1300" b="0" i="0" u="none" strike="noStrike" dirty="0">
                          <a:solidFill>
                            <a:srgbClr val="000000"/>
                          </a:solidFill>
                          <a:effectLst/>
                          <a:latin typeface="+mn-lt"/>
                        </a:rPr>
                        <a:t>Negatively affected my school performance</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cs typeface="Segoe UI" panose="020B0502040204020203" pitchFamily="34" charset="0"/>
                        </a:rPr>
                        <a:t>17%</a:t>
                      </a:r>
                    </a:p>
                  </a:txBody>
                  <a:tcPr marL="7620" marR="7620" marT="7620" marB="0" anchor="ctr"/>
                </a:tc>
                <a:tc>
                  <a:txBody>
                    <a:bodyPr/>
                    <a:lstStyle/>
                    <a:p>
                      <a:pPr algn="ctr" fontAlgn="t"/>
                      <a:r>
                        <a:rPr lang="en-US" sz="1400" b="0" i="0" u="none" strike="noStrike" dirty="0">
                          <a:solidFill>
                            <a:srgbClr val="000000"/>
                          </a:solidFill>
                          <a:effectLst/>
                          <a:latin typeface="+mn-lt"/>
                        </a:rPr>
                        <a:t>3</a:t>
                      </a:r>
                    </a:p>
                  </a:txBody>
                  <a:tcPr marL="7620" marR="7620" marT="7620" marB="0" anchor="ctr">
                    <a:solidFill>
                      <a:srgbClr val="FFB900"/>
                    </a:solidFill>
                  </a:tcPr>
                </a:tc>
                <a:extLst>
                  <a:ext uri="{0D108BD9-81ED-4DB2-BD59-A6C34878D82A}">
                    <a16:rowId xmlns:a16="http://schemas.microsoft.com/office/drawing/2014/main" val="126876009"/>
                  </a:ext>
                </a:extLst>
              </a:tr>
              <a:tr h="363099">
                <a:tc>
                  <a:txBody>
                    <a:bodyPr/>
                    <a:lstStyle/>
                    <a:p>
                      <a:pPr algn="l" fontAlgn="t"/>
                      <a:r>
                        <a:rPr lang="en-US" sz="1300" b="0" i="0" u="none" strike="noStrike" dirty="0">
                          <a:solidFill>
                            <a:srgbClr val="000000"/>
                          </a:solidFill>
                          <a:effectLst/>
                          <a:latin typeface="+mn-lt"/>
                        </a:rPr>
                        <a:t>Personal reputation was damaged</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cs typeface="Segoe UI" panose="020B0502040204020203" pitchFamily="34" charset="0"/>
                        </a:rPr>
                        <a:t>16%</a:t>
                      </a:r>
                    </a:p>
                  </a:txBody>
                  <a:tcPr marL="7620" marR="7620" marT="7620" marB="0" anchor="ctr"/>
                </a:tc>
                <a:tc>
                  <a:txBody>
                    <a:bodyPr/>
                    <a:lstStyle/>
                    <a:p>
                      <a:pPr algn="ctr" fontAlgn="t"/>
                      <a:r>
                        <a:rPr lang="en-US" sz="1400" b="0" i="0" u="none" strike="noStrike" dirty="0">
                          <a:solidFill>
                            <a:srgbClr val="000000"/>
                          </a:solidFill>
                          <a:effectLst/>
                          <a:latin typeface="+mn-lt"/>
                        </a:rPr>
                        <a:t>5</a:t>
                      </a:r>
                    </a:p>
                  </a:txBody>
                  <a:tcPr marL="7620" marR="7620" marT="7620" marB="0" anchor="ctr">
                    <a:solidFill>
                      <a:srgbClr val="FFB900"/>
                    </a:solidFill>
                  </a:tcPr>
                </a:tc>
                <a:extLst>
                  <a:ext uri="{0D108BD9-81ED-4DB2-BD59-A6C34878D82A}">
                    <a16:rowId xmlns:a16="http://schemas.microsoft.com/office/drawing/2014/main" val="3159336442"/>
                  </a:ext>
                </a:extLst>
              </a:tr>
            </a:tbl>
          </a:graphicData>
        </a:graphic>
      </p:graphicFrame>
      <p:graphicFrame>
        <p:nvGraphicFramePr>
          <p:cNvPr id="15" name="Table 14">
            <a:extLst>
              <a:ext uri="{FF2B5EF4-FFF2-40B4-BE49-F238E27FC236}">
                <a16:creationId xmlns:a16="http://schemas.microsoft.com/office/drawing/2014/main" id="{23C5F7F5-228A-4804-8AC6-6915F3C9B68A}"/>
              </a:ext>
            </a:extLst>
          </p:cNvPr>
          <p:cNvGraphicFramePr>
            <a:graphicFrameLocks noGrp="1"/>
          </p:cNvGraphicFramePr>
          <p:nvPr>
            <p:extLst>
              <p:ext uri="{D42A27DB-BD31-4B8C-83A1-F6EECF244321}">
                <p14:modId xmlns:p14="http://schemas.microsoft.com/office/powerpoint/2010/main" val="1353951793"/>
              </p:ext>
            </p:extLst>
          </p:nvPr>
        </p:nvGraphicFramePr>
        <p:xfrm>
          <a:off x="6482360" y="1366994"/>
          <a:ext cx="4754880" cy="4842570"/>
        </p:xfrm>
        <a:graphic>
          <a:graphicData uri="http://schemas.openxmlformats.org/drawingml/2006/table">
            <a:tbl>
              <a:tblPr firstRow="1" bandRow="1">
                <a:tableStyleId>{EB9631B5-78F2-41C9-869B-9F39066F8104}</a:tableStyleId>
              </a:tblPr>
              <a:tblGrid>
                <a:gridCol w="3200400">
                  <a:extLst>
                    <a:ext uri="{9D8B030D-6E8A-4147-A177-3AD203B41FA5}">
                      <a16:colId xmlns:a16="http://schemas.microsoft.com/office/drawing/2014/main" val="1997309923"/>
                    </a:ext>
                  </a:extLst>
                </a:gridCol>
                <a:gridCol w="731520">
                  <a:extLst>
                    <a:ext uri="{9D8B030D-6E8A-4147-A177-3AD203B41FA5}">
                      <a16:colId xmlns:a16="http://schemas.microsoft.com/office/drawing/2014/main" val="1794295187"/>
                    </a:ext>
                  </a:extLst>
                </a:gridCol>
                <a:gridCol w="822960">
                  <a:extLst>
                    <a:ext uri="{9D8B030D-6E8A-4147-A177-3AD203B41FA5}">
                      <a16:colId xmlns:a16="http://schemas.microsoft.com/office/drawing/2014/main" val="2574570074"/>
                    </a:ext>
                  </a:extLst>
                </a:gridCol>
              </a:tblGrid>
              <a:tr h="363099">
                <a:tc>
                  <a:txBody>
                    <a:bodyPr/>
                    <a:lstStyle/>
                    <a:p>
                      <a:r>
                        <a:rPr lang="en-US" sz="1600" dirty="0">
                          <a:latin typeface="+mn-lt"/>
                        </a:rPr>
                        <a:t>Consequences</a:t>
                      </a:r>
                    </a:p>
                  </a:txBody>
                  <a:tcPr anchor="ctr"/>
                </a:tc>
                <a:tc>
                  <a:txBody>
                    <a:bodyPr/>
                    <a:lstStyle/>
                    <a:p>
                      <a:pPr algn="ctr"/>
                      <a:r>
                        <a:rPr lang="en-US" sz="1400" dirty="0">
                          <a:latin typeface="+mn-lt"/>
                        </a:rPr>
                        <a:t>2018*</a:t>
                      </a:r>
                    </a:p>
                  </a:txBody>
                  <a:tcPr/>
                </a:tc>
                <a:tc>
                  <a:txBody>
                    <a:bodyPr/>
                    <a:lstStyle/>
                    <a:p>
                      <a:pPr algn="ctr"/>
                      <a:r>
                        <a:rPr lang="en-US" sz="1400" dirty="0">
                          <a:latin typeface="+mn-lt"/>
                        </a:rPr>
                        <a:t>YOY </a:t>
                      </a:r>
                      <a:r>
                        <a:rPr lang="en-US" sz="1400" dirty="0">
                          <a:latin typeface="Wingdings 3" panose="05040102010807070707" pitchFamily="18" charset="2"/>
                        </a:rPr>
                        <a:t>p</a:t>
                      </a:r>
                    </a:p>
                  </a:txBody>
                  <a:tcPr/>
                </a:tc>
                <a:extLst>
                  <a:ext uri="{0D108BD9-81ED-4DB2-BD59-A6C34878D82A}">
                    <a16:rowId xmlns:a16="http://schemas.microsoft.com/office/drawing/2014/main" val="1608471614"/>
                  </a:ext>
                </a:extLst>
              </a:tr>
              <a:tr h="363099">
                <a:tc>
                  <a:txBody>
                    <a:bodyPr/>
                    <a:lstStyle/>
                    <a:p>
                      <a:pPr algn="l" fontAlgn="t"/>
                      <a:r>
                        <a:rPr lang="en-US" sz="1300" b="0" i="0" u="none" strike="noStrike" dirty="0">
                          <a:solidFill>
                            <a:srgbClr val="000000"/>
                          </a:solidFill>
                          <a:effectLst/>
                          <a:latin typeface="+mn-lt"/>
                        </a:rPr>
                        <a:t>Lost money</a:t>
                      </a:r>
                    </a:p>
                  </a:txBody>
                  <a:tcPr marL="7620" marR="7620" marT="7620" marB="0" anchor="ctr"/>
                </a:tc>
                <a:tc>
                  <a:txBody>
                    <a:bodyPr/>
                    <a:lstStyle/>
                    <a:p>
                      <a:pPr algn="ctr" fontAlgn="b"/>
                      <a:r>
                        <a:rPr lang="en-US" sz="1400" b="0" i="0" u="none" strike="noStrike" dirty="0">
                          <a:solidFill>
                            <a:srgbClr val="000000"/>
                          </a:solidFill>
                          <a:effectLst/>
                          <a:latin typeface="+mn-lt"/>
                        </a:rPr>
                        <a:t>15%</a:t>
                      </a:r>
                    </a:p>
                  </a:txBody>
                  <a:tcPr marL="7620" marR="7620" marT="7620" marB="0" anchor="ctr"/>
                </a:tc>
                <a:tc>
                  <a:txBody>
                    <a:bodyPr/>
                    <a:lstStyle/>
                    <a:p>
                      <a:pPr algn="ctr" fontAlgn="b"/>
                      <a:r>
                        <a:rPr lang="en-US" sz="1400" b="0" i="0" u="none" strike="noStrike" dirty="0">
                          <a:solidFill>
                            <a:srgbClr val="000000"/>
                          </a:solidFill>
                          <a:effectLst/>
                          <a:latin typeface="+mn-lt"/>
                        </a:rPr>
                        <a:t>1</a:t>
                      </a:r>
                    </a:p>
                  </a:txBody>
                  <a:tcPr marL="7620" marR="7620" marT="7620" marB="0" anchor="ctr"/>
                </a:tc>
                <a:extLst>
                  <a:ext uri="{0D108BD9-81ED-4DB2-BD59-A6C34878D82A}">
                    <a16:rowId xmlns:a16="http://schemas.microsoft.com/office/drawing/2014/main" val="3396385050"/>
                  </a:ext>
                </a:extLst>
              </a:tr>
              <a:tr h="363099">
                <a:tc>
                  <a:txBody>
                    <a:bodyPr/>
                    <a:lstStyle/>
                    <a:p>
                      <a:pPr algn="l" fontAlgn="t"/>
                      <a:r>
                        <a:rPr lang="en-US" sz="1300" b="0" i="0" u="none" strike="noStrike" dirty="0">
                          <a:solidFill>
                            <a:srgbClr val="000000"/>
                          </a:solidFill>
                          <a:effectLst/>
                          <a:latin typeface="+mn-lt"/>
                        </a:rPr>
                        <a:t>Was bullied or harassed offline</a:t>
                      </a:r>
                    </a:p>
                  </a:txBody>
                  <a:tcPr marL="7620" marR="7620" marT="7620" marB="0" anchor="ctr"/>
                </a:tc>
                <a:tc>
                  <a:txBody>
                    <a:bodyPr/>
                    <a:lstStyle/>
                    <a:p>
                      <a:pPr algn="ctr" fontAlgn="b"/>
                      <a:r>
                        <a:rPr lang="en-US" sz="1400" b="0" i="0" u="none" strike="noStrike" dirty="0">
                          <a:solidFill>
                            <a:srgbClr val="000000"/>
                          </a:solidFill>
                          <a:effectLst/>
                          <a:latin typeface="+mn-lt"/>
                        </a:rPr>
                        <a:t>14%</a:t>
                      </a:r>
                    </a:p>
                  </a:txBody>
                  <a:tcPr marL="7620" marR="7620" marT="7620" marB="0" anchor="ctr"/>
                </a:tc>
                <a:tc>
                  <a:txBody>
                    <a:bodyPr/>
                    <a:lstStyle/>
                    <a:p>
                      <a:pPr algn="ctr" fontAlgn="b"/>
                      <a:r>
                        <a:rPr lang="en-US" sz="1400" b="0" i="0" u="none" strike="noStrike" dirty="0">
                          <a:solidFill>
                            <a:srgbClr val="000000"/>
                          </a:solidFill>
                          <a:effectLst/>
                          <a:latin typeface="+mn-lt"/>
                        </a:rPr>
                        <a:t>4</a:t>
                      </a:r>
                    </a:p>
                  </a:txBody>
                  <a:tcPr marL="7620" marR="7620" marT="7620" marB="0" anchor="ctr">
                    <a:solidFill>
                      <a:srgbClr val="FFB900"/>
                    </a:solidFill>
                  </a:tcPr>
                </a:tc>
                <a:extLst>
                  <a:ext uri="{0D108BD9-81ED-4DB2-BD59-A6C34878D82A}">
                    <a16:rowId xmlns:a16="http://schemas.microsoft.com/office/drawing/2014/main" val="3370121515"/>
                  </a:ext>
                </a:extLst>
              </a:tr>
              <a:tr h="363099">
                <a:tc>
                  <a:txBody>
                    <a:bodyPr/>
                    <a:lstStyle/>
                    <a:p>
                      <a:pPr algn="l" fontAlgn="t"/>
                      <a:r>
                        <a:rPr lang="en-US" sz="1300" b="0" i="0" u="none" strike="noStrike" dirty="0">
                          <a:solidFill>
                            <a:srgbClr val="000000"/>
                          </a:solidFill>
                          <a:effectLst/>
                          <a:latin typeface="+mn-lt"/>
                        </a:rPr>
                        <a:t>Witnesses to the incident tried to defend and help**</a:t>
                      </a:r>
                    </a:p>
                  </a:txBody>
                  <a:tcPr marL="7620" marR="7620" marT="7620" marB="0" anchor="ctr"/>
                </a:tc>
                <a:tc>
                  <a:txBody>
                    <a:bodyPr/>
                    <a:lstStyle/>
                    <a:p>
                      <a:pPr algn="ctr" fontAlgn="b"/>
                      <a:r>
                        <a:rPr lang="en-US" sz="1400" b="0" i="0" u="none" strike="noStrike" dirty="0">
                          <a:solidFill>
                            <a:srgbClr val="000000"/>
                          </a:solidFill>
                          <a:effectLst/>
                          <a:latin typeface="+mn-lt"/>
                        </a:rPr>
                        <a:t>14%</a:t>
                      </a:r>
                    </a:p>
                  </a:txBody>
                  <a:tcPr marL="7620" marR="7620" marT="7620" marB="0" anchor="ctr"/>
                </a:tc>
                <a:tc>
                  <a:txBody>
                    <a:bodyPr/>
                    <a:lstStyle/>
                    <a:p>
                      <a:pPr algn="ctr" fontAlgn="b"/>
                      <a:r>
                        <a:rPr lang="en-US" sz="1400" b="0" i="0" u="none" strike="noStrike" dirty="0">
                          <a:solidFill>
                            <a:srgbClr val="000000"/>
                          </a:solidFill>
                          <a:effectLst/>
                          <a:latin typeface="+mn-lt"/>
                        </a:rPr>
                        <a:t>na</a:t>
                      </a:r>
                    </a:p>
                  </a:txBody>
                  <a:tcPr marL="7620" marR="7620" marT="7620" marB="0" anchor="ctr"/>
                </a:tc>
                <a:extLst>
                  <a:ext uri="{0D108BD9-81ED-4DB2-BD59-A6C34878D82A}">
                    <a16:rowId xmlns:a16="http://schemas.microsoft.com/office/drawing/2014/main" val="816967858"/>
                  </a:ext>
                </a:extLst>
              </a:tr>
              <a:tr h="363099">
                <a:tc>
                  <a:txBody>
                    <a:bodyPr/>
                    <a:lstStyle/>
                    <a:p>
                      <a:pPr algn="l" fontAlgn="t"/>
                      <a:r>
                        <a:rPr lang="en-US" sz="1300" b="0" i="0" u="none" strike="noStrike" dirty="0">
                          <a:solidFill>
                            <a:srgbClr val="000000"/>
                          </a:solidFill>
                          <a:effectLst/>
                          <a:latin typeface="+mn-lt"/>
                        </a:rPr>
                        <a:t>Negatively affected my work performance</a:t>
                      </a:r>
                    </a:p>
                  </a:txBody>
                  <a:tcPr marL="7620" marR="7620" marT="7620" marB="0" anchor="ctr"/>
                </a:tc>
                <a:tc>
                  <a:txBody>
                    <a:bodyPr/>
                    <a:lstStyle/>
                    <a:p>
                      <a:pPr algn="ctr" fontAlgn="b"/>
                      <a:r>
                        <a:rPr lang="en-US" sz="1400" b="0" i="0" u="none" strike="noStrike" dirty="0">
                          <a:solidFill>
                            <a:srgbClr val="000000"/>
                          </a:solidFill>
                          <a:effectLst/>
                          <a:latin typeface="+mn-lt"/>
                        </a:rPr>
                        <a:t>13%</a:t>
                      </a:r>
                    </a:p>
                  </a:txBody>
                  <a:tcPr marL="7620" marR="7620" marT="7620" marB="0" anchor="ctr"/>
                </a:tc>
                <a:tc>
                  <a:txBody>
                    <a:bodyPr/>
                    <a:lstStyle/>
                    <a:p>
                      <a:pPr algn="ctr" fontAlgn="b"/>
                      <a:r>
                        <a:rPr lang="en-US" sz="1400" b="0" i="0" u="none" strike="noStrike" dirty="0">
                          <a:solidFill>
                            <a:srgbClr val="000000"/>
                          </a:solidFill>
                          <a:effectLst/>
                          <a:latin typeface="+mn-lt"/>
                        </a:rPr>
                        <a:t>3</a:t>
                      </a:r>
                    </a:p>
                  </a:txBody>
                  <a:tcPr marL="7620" marR="7620" marT="7620" marB="0" anchor="ctr">
                    <a:solidFill>
                      <a:srgbClr val="FFB900"/>
                    </a:solidFill>
                  </a:tcPr>
                </a:tc>
                <a:extLst>
                  <a:ext uri="{0D108BD9-81ED-4DB2-BD59-A6C34878D82A}">
                    <a16:rowId xmlns:a16="http://schemas.microsoft.com/office/drawing/2014/main" val="4278204264"/>
                  </a:ext>
                </a:extLst>
              </a:tr>
              <a:tr h="363099">
                <a:tc>
                  <a:txBody>
                    <a:bodyPr/>
                    <a:lstStyle/>
                    <a:p>
                      <a:pPr algn="l" fontAlgn="t"/>
                      <a:r>
                        <a:rPr lang="en-US" sz="1300" b="0" i="0" u="none" strike="noStrike" dirty="0">
                          <a:solidFill>
                            <a:srgbClr val="000000"/>
                          </a:solidFill>
                          <a:effectLst/>
                          <a:latin typeface="+mn-lt"/>
                        </a:rPr>
                        <a:t>Stopped communicating with another member of the family</a:t>
                      </a:r>
                    </a:p>
                  </a:txBody>
                  <a:tcPr marL="7620" marR="7620" marT="7620" marB="0" anchor="ctr"/>
                </a:tc>
                <a:tc>
                  <a:txBody>
                    <a:bodyPr/>
                    <a:lstStyle/>
                    <a:p>
                      <a:pPr algn="ctr" fontAlgn="b"/>
                      <a:r>
                        <a:rPr lang="en-US" sz="1400" b="0" i="0" u="none" strike="noStrike" dirty="0">
                          <a:solidFill>
                            <a:srgbClr val="000000"/>
                          </a:solidFill>
                          <a:effectLst/>
                          <a:latin typeface="+mn-lt"/>
                        </a:rPr>
                        <a:t>12%</a:t>
                      </a:r>
                    </a:p>
                  </a:txBody>
                  <a:tcPr marL="7620" marR="7620" marT="7620" marB="0" anchor="ctr"/>
                </a:tc>
                <a:tc>
                  <a:txBody>
                    <a:bodyPr/>
                    <a:lstStyle/>
                    <a:p>
                      <a:pPr algn="ctr" fontAlgn="b"/>
                      <a:r>
                        <a:rPr lang="en-US" sz="1400" b="0" i="0" u="none" strike="noStrike" dirty="0">
                          <a:solidFill>
                            <a:srgbClr val="000000"/>
                          </a:solidFill>
                          <a:effectLst/>
                          <a:latin typeface="+mn-lt"/>
                        </a:rPr>
                        <a:t>1</a:t>
                      </a:r>
                    </a:p>
                  </a:txBody>
                  <a:tcPr marL="7620" marR="7620" marT="7620" marB="0" anchor="ctr"/>
                </a:tc>
                <a:extLst>
                  <a:ext uri="{0D108BD9-81ED-4DB2-BD59-A6C34878D82A}">
                    <a16:rowId xmlns:a16="http://schemas.microsoft.com/office/drawing/2014/main" val="2256580939"/>
                  </a:ext>
                </a:extLst>
              </a:tr>
              <a:tr h="363099">
                <a:tc>
                  <a:txBody>
                    <a:bodyPr/>
                    <a:lstStyle/>
                    <a:p>
                      <a:pPr algn="l" fontAlgn="t"/>
                      <a:r>
                        <a:rPr lang="en-US" sz="1300" b="0" i="0" u="none" strike="noStrike" dirty="0">
                          <a:solidFill>
                            <a:srgbClr val="000000"/>
                          </a:solidFill>
                          <a:effectLst/>
                          <a:latin typeface="+mn-lt"/>
                        </a:rPr>
                        <a:t>Intentionally spent less time at school</a:t>
                      </a:r>
                    </a:p>
                  </a:txBody>
                  <a:tcPr marL="7620" marR="7620" marT="7620" marB="0" anchor="ctr"/>
                </a:tc>
                <a:tc>
                  <a:txBody>
                    <a:bodyPr/>
                    <a:lstStyle/>
                    <a:p>
                      <a:pPr algn="ctr" fontAlgn="b"/>
                      <a:r>
                        <a:rPr lang="en-US" sz="1400" b="0" i="0" u="none" strike="noStrike" dirty="0">
                          <a:solidFill>
                            <a:srgbClr val="000000"/>
                          </a:solidFill>
                          <a:effectLst/>
                          <a:latin typeface="+mn-lt"/>
                        </a:rPr>
                        <a:t>12%</a:t>
                      </a:r>
                    </a:p>
                  </a:txBody>
                  <a:tcPr marL="7620" marR="7620" marT="7620" marB="0" anchor="ctr"/>
                </a:tc>
                <a:tc>
                  <a:txBody>
                    <a:bodyPr/>
                    <a:lstStyle/>
                    <a:p>
                      <a:pPr algn="ctr" fontAlgn="b"/>
                      <a:r>
                        <a:rPr lang="en-US" sz="1400" b="0" i="0" u="none" strike="noStrike" dirty="0">
                          <a:solidFill>
                            <a:srgbClr val="000000"/>
                          </a:solidFill>
                          <a:effectLst/>
                          <a:latin typeface="+mn-lt"/>
                        </a:rPr>
                        <a:t>1</a:t>
                      </a:r>
                    </a:p>
                  </a:txBody>
                  <a:tcPr marL="7620" marR="7620" marT="7620" marB="0" anchor="ctr"/>
                </a:tc>
                <a:extLst>
                  <a:ext uri="{0D108BD9-81ED-4DB2-BD59-A6C34878D82A}">
                    <a16:rowId xmlns:a16="http://schemas.microsoft.com/office/drawing/2014/main" val="112627521"/>
                  </a:ext>
                </a:extLst>
              </a:tr>
              <a:tr h="363099">
                <a:tc>
                  <a:txBody>
                    <a:bodyPr/>
                    <a:lstStyle/>
                    <a:p>
                      <a:pPr algn="l" fontAlgn="t"/>
                      <a:r>
                        <a:rPr lang="en-US" sz="1300" b="0" i="0" u="none" strike="noStrike" dirty="0">
                          <a:solidFill>
                            <a:srgbClr val="000000"/>
                          </a:solidFill>
                          <a:effectLst/>
                          <a:latin typeface="+mn-lt"/>
                        </a:rPr>
                        <a:t>Had thoughts of suicide</a:t>
                      </a:r>
                    </a:p>
                  </a:txBody>
                  <a:tcPr marL="7620" marR="7620" marT="7620" marB="0" anchor="ctr"/>
                </a:tc>
                <a:tc>
                  <a:txBody>
                    <a:bodyPr/>
                    <a:lstStyle/>
                    <a:p>
                      <a:pPr algn="ctr" fontAlgn="b"/>
                      <a:r>
                        <a:rPr lang="en-US" sz="1400" b="0" i="0" u="none" strike="noStrike" dirty="0">
                          <a:solidFill>
                            <a:srgbClr val="000000"/>
                          </a:solidFill>
                          <a:effectLst/>
                          <a:latin typeface="+mn-lt"/>
                        </a:rPr>
                        <a:t>9%</a:t>
                      </a:r>
                    </a:p>
                  </a:txBody>
                  <a:tcPr marL="7620" marR="7620" marT="7620" marB="0" anchor="ctr"/>
                </a:tc>
                <a:tc>
                  <a:txBody>
                    <a:bodyPr/>
                    <a:lstStyle/>
                    <a:p>
                      <a:pPr algn="ctr" fontAlgn="b"/>
                      <a:r>
                        <a:rPr lang="en-US" sz="1400" b="0" i="0" u="none" strike="noStrike" dirty="0">
                          <a:solidFill>
                            <a:srgbClr val="000000"/>
                          </a:solidFill>
                          <a:effectLst/>
                          <a:latin typeface="+mn-lt"/>
                        </a:rPr>
                        <a:t>2</a:t>
                      </a:r>
                    </a:p>
                  </a:txBody>
                  <a:tcPr marL="7620" marR="7620" marT="7620" marB="0" anchor="ctr">
                    <a:solidFill>
                      <a:srgbClr val="E7E7E7"/>
                    </a:solidFill>
                  </a:tcPr>
                </a:tc>
                <a:extLst>
                  <a:ext uri="{0D108BD9-81ED-4DB2-BD59-A6C34878D82A}">
                    <a16:rowId xmlns:a16="http://schemas.microsoft.com/office/drawing/2014/main" val="2018138135"/>
                  </a:ext>
                </a:extLst>
              </a:tr>
              <a:tr h="363099">
                <a:tc>
                  <a:txBody>
                    <a:bodyPr/>
                    <a:lstStyle/>
                    <a:p>
                      <a:pPr algn="l" fontAlgn="t"/>
                      <a:r>
                        <a:rPr lang="en-US" sz="1300" b="0" i="0" u="none" strike="noStrike" dirty="0">
                          <a:solidFill>
                            <a:srgbClr val="000000"/>
                          </a:solidFill>
                          <a:effectLst/>
                          <a:latin typeface="+mn-lt"/>
                        </a:rPr>
                        <a:t>Was physically threatened offline</a:t>
                      </a:r>
                    </a:p>
                  </a:txBody>
                  <a:tcPr marL="7620" marR="7620" marT="7620" marB="0" anchor="ctr"/>
                </a:tc>
                <a:tc>
                  <a:txBody>
                    <a:bodyPr/>
                    <a:lstStyle/>
                    <a:p>
                      <a:pPr algn="ctr" fontAlgn="b"/>
                      <a:r>
                        <a:rPr lang="en-US" sz="1400" b="0" i="0" u="none" strike="noStrike" dirty="0">
                          <a:solidFill>
                            <a:srgbClr val="000000"/>
                          </a:solidFill>
                          <a:effectLst/>
                          <a:latin typeface="+mn-lt"/>
                        </a:rPr>
                        <a:t>9%</a:t>
                      </a:r>
                    </a:p>
                  </a:txBody>
                  <a:tcPr marL="7620" marR="7620" marT="7620" marB="0" anchor="ctr"/>
                </a:tc>
                <a:tc>
                  <a:txBody>
                    <a:bodyPr/>
                    <a:lstStyle/>
                    <a:p>
                      <a:pPr algn="ctr" fontAlgn="b"/>
                      <a:r>
                        <a:rPr lang="en-US" sz="1400" b="0" i="0" u="none" strike="noStrike" dirty="0">
                          <a:solidFill>
                            <a:srgbClr val="000000"/>
                          </a:solidFill>
                          <a:effectLst/>
                          <a:latin typeface="+mn-lt"/>
                        </a:rPr>
                        <a:t>4</a:t>
                      </a:r>
                    </a:p>
                  </a:txBody>
                  <a:tcPr marL="7620" marR="7620" marT="7620" marB="0" anchor="ctr">
                    <a:solidFill>
                      <a:srgbClr val="FFB900"/>
                    </a:solidFill>
                  </a:tcPr>
                </a:tc>
                <a:extLst>
                  <a:ext uri="{0D108BD9-81ED-4DB2-BD59-A6C34878D82A}">
                    <a16:rowId xmlns:a16="http://schemas.microsoft.com/office/drawing/2014/main" val="3694238207"/>
                  </a:ext>
                </a:extLst>
              </a:tr>
              <a:tr h="363099">
                <a:tc>
                  <a:txBody>
                    <a:bodyPr/>
                    <a:lstStyle/>
                    <a:p>
                      <a:pPr algn="l" fontAlgn="t"/>
                      <a:r>
                        <a:rPr lang="en-US" sz="1300" b="0" i="0" u="none" strike="noStrike" dirty="0">
                          <a:solidFill>
                            <a:srgbClr val="000000"/>
                          </a:solidFill>
                          <a:effectLst/>
                          <a:latin typeface="+mn-lt"/>
                        </a:rPr>
                        <a:t>Took out my frustration on a co-worker or customer</a:t>
                      </a:r>
                    </a:p>
                  </a:txBody>
                  <a:tcPr marL="7620" marR="7620" marT="7620" marB="0" anchor="ctr"/>
                </a:tc>
                <a:tc>
                  <a:txBody>
                    <a:bodyPr/>
                    <a:lstStyle/>
                    <a:p>
                      <a:pPr algn="ctr" fontAlgn="b"/>
                      <a:r>
                        <a:rPr lang="en-US" sz="1400" b="0" i="0" u="none" strike="noStrike" dirty="0">
                          <a:solidFill>
                            <a:srgbClr val="000000"/>
                          </a:solidFill>
                          <a:effectLst/>
                          <a:latin typeface="+mn-lt"/>
                        </a:rPr>
                        <a:t>9%</a:t>
                      </a:r>
                    </a:p>
                  </a:txBody>
                  <a:tcPr marL="7620" marR="7620" marT="7620" marB="0" anchor="ctr"/>
                </a:tc>
                <a:tc>
                  <a:txBody>
                    <a:bodyPr/>
                    <a:lstStyle/>
                    <a:p>
                      <a:pPr algn="ctr" fontAlgn="b"/>
                      <a:r>
                        <a:rPr lang="en-US" sz="1400" b="0" i="0" u="none" strike="noStrike" dirty="0">
                          <a:solidFill>
                            <a:srgbClr val="000000"/>
                          </a:solidFill>
                          <a:effectLst/>
                          <a:latin typeface="+mn-lt"/>
                        </a:rPr>
                        <a:t>2</a:t>
                      </a:r>
                    </a:p>
                  </a:txBody>
                  <a:tcPr marL="7620" marR="7620" marT="7620" marB="0" anchor="ctr">
                    <a:solidFill>
                      <a:srgbClr val="E7E7E7"/>
                    </a:solidFill>
                  </a:tcPr>
                </a:tc>
                <a:extLst>
                  <a:ext uri="{0D108BD9-81ED-4DB2-BD59-A6C34878D82A}">
                    <a16:rowId xmlns:a16="http://schemas.microsoft.com/office/drawing/2014/main" val="841226793"/>
                  </a:ext>
                </a:extLst>
              </a:tr>
              <a:tr h="363099">
                <a:tc>
                  <a:txBody>
                    <a:bodyPr/>
                    <a:lstStyle/>
                    <a:p>
                      <a:pPr algn="l" fontAlgn="t"/>
                      <a:r>
                        <a:rPr lang="en-US" sz="1300" b="0" i="0" u="none" strike="noStrike" dirty="0">
                          <a:solidFill>
                            <a:srgbClr val="000000"/>
                          </a:solidFill>
                          <a:effectLst/>
                          <a:latin typeface="+mn-lt"/>
                        </a:rPr>
                        <a:t>Intentionally spent less time at work</a:t>
                      </a:r>
                    </a:p>
                  </a:txBody>
                  <a:tcPr marL="7620" marR="7620" marT="7620" marB="0" anchor="ctr"/>
                </a:tc>
                <a:tc>
                  <a:txBody>
                    <a:bodyPr/>
                    <a:lstStyle/>
                    <a:p>
                      <a:pPr algn="ctr" fontAlgn="b"/>
                      <a:r>
                        <a:rPr lang="en-US" sz="1400" b="0" i="0" u="none" strike="noStrike" dirty="0">
                          <a:solidFill>
                            <a:srgbClr val="000000"/>
                          </a:solidFill>
                          <a:effectLst/>
                          <a:latin typeface="+mn-lt"/>
                        </a:rPr>
                        <a:t>8%</a:t>
                      </a:r>
                    </a:p>
                  </a:txBody>
                  <a:tcPr marL="7620" marR="7620" marT="7620" marB="0" anchor="ctr"/>
                </a:tc>
                <a:tc>
                  <a:txBody>
                    <a:bodyPr/>
                    <a:lstStyle/>
                    <a:p>
                      <a:pPr algn="ctr" fontAlgn="b"/>
                      <a:r>
                        <a:rPr lang="en-US" sz="1400" b="0" i="0" u="none" strike="noStrike" dirty="0">
                          <a:solidFill>
                            <a:srgbClr val="000000"/>
                          </a:solidFill>
                          <a:effectLst/>
                          <a:latin typeface="+mn-lt"/>
                        </a:rPr>
                        <a:t>1</a:t>
                      </a:r>
                    </a:p>
                  </a:txBody>
                  <a:tcPr marL="7620" marR="7620" marT="7620" marB="0" anchor="ctr"/>
                </a:tc>
                <a:extLst>
                  <a:ext uri="{0D108BD9-81ED-4DB2-BD59-A6C34878D82A}">
                    <a16:rowId xmlns:a16="http://schemas.microsoft.com/office/drawing/2014/main" val="797552373"/>
                  </a:ext>
                </a:extLst>
              </a:tr>
              <a:tr h="363099">
                <a:tc>
                  <a:txBody>
                    <a:bodyPr/>
                    <a:lstStyle/>
                    <a:p>
                      <a:pPr algn="l" fontAlgn="t"/>
                      <a:r>
                        <a:rPr lang="en-US" sz="1300" b="0" i="0" u="none" strike="noStrike" dirty="0">
                          <a:solidFill>
                            <a:srgbClr val="000000"/>
                          </a:solidFill>
                          <a:effectLst/>
                          <a:latin typeface="+mn-lt"/>
                        </a:rPr>
                        <a:t>Was physically harmed offline</a:t>
                      </a:r>
                    </a:p>
                  </a:txBody>
                  <a:tcPr marL="7620" marR="7620" marT="7620" marB="0" anchor="ctr"/>
                </a:tc>
                <a:tc>
                  <a:txBody>
                    <a:bodyPr/>
                    <a:lstStyle/>
                    <a:p>
                      <a:pPr algn="ctr" fontAlgn="b"/>
                      <a:r>
                        <a:rPr lang="en-US" sz="1400" b="0" i="0" u="none" strike="noStrike" dirty="0">
                          <a:solidFill>
                            <a:srgbClr val="000000"/>
                          </a:solidFill>
                          <a:effectLst/>
                          <a:latin typeface="+mn-lt"/>
                        </a:rPr>
                        <a:t>7%</a:t>
                      </a:r>
                    </a:p>
                  </a:txBody>
                  <a:tcPr marL="7620" marR="7620" marT="7620" marB="0" anchor="ctr"/>
                </a:tc>
                <a:tc>
                  <a:txBody>
                    <a:bodyPr/>
                    <a:lstStyle/>
                    <a:p>
                      <a:pPr algn="ctr" fontAlgn="b"/>
                      <a:r>
                        <a:rPr lang="en-US" sz="1400" b="0" i="0" u="none" strike="noStrike" dirty="0">
                          <a:solidFill>
                            <a:srgbClr val="000000"/>
                          </a:solidFill>
                          <a:effectLst/>
                          <a:latin typeface="+mn-lt"/>
                        </a:rPr>
                        <a:t>0</a:t>
                      </a:r>
                    </a:p>
                  </a:txBody>
                  <a:tcPr marL="7620" marR="7620" marT="7620" marB="0" anchor="ctr"/>
                </a:tc>
                <a:extLst>
                  <a:ext uri="{0D108BD9-81ED-4DB2-BD59-A6C34878D82A}">
                    <a16:rowId xmlns:a16="http://schemas.microsoft.com/office/drawing/2014/main" val="126876009"/>
                  </a:ext>
                </a:extLst>
              </a:tr>
              <a:tr h="363099">
                <a:tc>
                  <a:txBody>
                    <a:bodyPr/>
                    <a:lstStyle/>
                    <a:p>
                      <a:pPr algn="l" fontAlgn="t"/>
                      <a:r>
                        <a:rPr lang="en-US" sz="1300" b="0" i="0" u="none" strike="noStrike" dirty="0">
                          <a:solidFill>
                            <a:srgbClr val="000000"/>
                          </a:solidFill>
                          <a:effectLst/>
                          <a:latin typeface="+mn-lt"/>
                        </a:rPr>
                        <a:t>Quit my job</a:t>
                      </a:r>
                    </a:p>
                  </a:txBody>
                  <a:tcPr marL="7620" marR="7620" marT="7620" marB="0" anchor="ctr"/>
                </a:tc>
                <a:tc>
                  <a:txBody>
                    <a:bodyPr/>
                    <a:lstStyle/>
                    <a:p>
                      <a:pPr algn="ctr" fontAlgn="b"/>
                      <a:r>
                        <a:rPr lang="en-US" sz="1400" b="0" i="0" u="none" strike="noStrike" dirty="0">
                          <a:solidFill>
                            <a:srgbClr val="000000"/>
                          </a:solidFill>
                          <a:effectLst/>
                          <a:latin typeface="+mn-lt"/>
                        </a:rPr>
                        <a:t>5%</a:t>
                      </a:r>
                    </a:p>
                  </a:txBody>
                  <a:tcPr marL="7620" marR="7620" marT="7620" marB="0" anchor="ctr"/>
                </a:tc>
                <a:tc>
                  <a:txBody>
                    <a:bodyPr/>
                    <a:lstStyle/>
                    <a:p>
                      <a:pPr algn="ctr" fontAlgn="b"/>
                      <a:r>
                        <a:rPr lang="en-US" sz="1400" b="0" i="0" u="none" strike="noStrike" dirty="0">
                          <a:solidFill>
                            <a:srgbClr val="000000"/>
                          </a:solidFill>
                          <a:effectLst/>
                          <a:latin typeface="+mn-lt"/>
                        </a:rPr>
                        <a:t>2</a:t>
                      </a:r>
                    </a:p>
                  </a:txBody>
                  <a:tcPr marL="7620" marR="7620" marT="7620" marB="0" anchor="ctr">
                    <a:solidFill>
                      <a:schemeClr val="tx1"/>
                    </a:solidFill>
                  </a:tcPr>
                </a:tc>
                <a:extLst>
                  <a:ext uri="{0D108BD9-81ED-4DB2-BD59-A6C34878D82A}">
                    <a16:rowId xmlns:a16="http://schemas.microsoft.com/office/drawing/2014/main" val="3159336442"/>
                  </a:ext>
                </a:extLst>
              </a:tr>
            </a:tbl>
          </a:graphicData>
        </a:graphic>
      </p:graphicFrame>
      <p:grpSp>
        <p:nvGrpSpPr>
          <p:cNvPr id="6" name="Group 5">
            <a:extLst>
              <a:ext uri="{FF2B5EF4-FFF2-40B4-BE49-F238E27FC236}">
                <a16:creationId xmlns:a16="http://schemas.microsoft.com/office/drawing/2014/main" id="{BB07A4C1-6390-42B6-8C65-FEFD92499D18}"/>
              </a:ext>
              <a:ext uri="{C183D7F6-B498-43B3-948B-1728B52AA6E4}">
                <adec:decorative xmlns:adec="http://schemas.microsoft.com/office/drawing/2017/decorative" val="1"/>
              </a:ext>
            </a:extLst>
          </p:cNvPr>
          <p:cNvGrpSpPr/>
          <p:nvPr/>
        </p:nvGrpSpPr>
        <p:grpSpPr>
          <a:xfrm>
            <a:off x="8928994" y="6485779"/>
            <a:ext cx="2792634" cy="627864"/>
            <a:chOff x="8710269" y="859841"/>
            <a:chExt cx="2963195" cy="627864"/>
          </a:xfrm>
        </p:grpSpPr>
        <p:sp>
          <p:nvSpPr>
            <p:cNvPr id="17" name="TextBox 16">
              <a:extLst>
                <a:ext uri="{FF2B5EF4-FFF2-40B4-BE49-F238E27FC236}">
                  <a16:creationId xmlns:a16="http://schemas.microsoft.com/office/drawing/2014/main" id="{B3E2F7D6-FA8D-44FB-B999-D40DD31B912C}"/>
                </a:ext>
              </a:extLst>
            </p:cNvPr>
            <p:cNvSpPr txBox="1"/>
            <p:nvPr/>
          </p:nvSpPr>
          <p:spPr>
            <a:xfrm>
              <a:off x="8949318" y="859841"/>
              <a:ext cx="2724146" cy="627864"/>
            </a:xfrm>
            <a:prstGeom prst="rect">
              <a:avLst/>
            </a:prstGeom>
            <a:noFill/>
          </p:spPr>
          <p:txBody>
            <a:bodyPr wrap="square" lIns="182880" tIns="146304" rIns="182880" bIns="146304" rtlCol="0">
              <a:spAutoFit/>
            </a:bodyPr>
            <a:lstStyle/>
            <a:p>
              <a:pPr>
                <a:lnSpc>
                  <a:spcPct val="90000"/>
                </a:lnSpc>
              </a:pPr>
              <a:r>
                <a:rPr lang="en-US" sz="1200" dirty="0">
                  <a:solidFill>
                    <a:schemeClr val="tx1">
                      <a:lumMod val="50000"/>
                    </a:schemeClr>
                  </a:solidFill>
                </a:rPr>
                <a:t>Statistically significant @95% CI </a:t>
              </a:r>
            </a:p>
          </p:txBody>
        </p:sp>
        <p:sp>
          <p:nvSpPr>
            <p:cNvPr id="4" name="Rectangle 3">
              <a:extLst>
                <a:ext uri="{FF2B5EF4-FFF2-40B4-BE49-F238E27FC236}">
                  <a16:creationId xmlns:a16="http://schemas.microsoft.com/office/drawing/2014/main" id="{0563B2E5-24DA-4311-B35C-5DD6CD7A7D48}"/>
                </a:ext>
              </a:extLst>
            </p:cNvPr>
            <p:cNvSpPr/>
            <p:nvPr/>
          </p:nvSpPr>
          <p:spPr bwMode="auto">
            <a:xfrm>
              <a:off x="8710269" y="966587"/>
              <a:ext cx="342900" cy="18428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432648396"/>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descr="16% of people said they showed respect for the other person's point of view in response to online risks.">
            <a:extLst>
              <a:ext uri="{FF2B5EF4-FFF2-40B4-BE49-F238E27FC236}">
                <a16:creationId xmlns:a16="http://schemas.microsoft.com/office/drawing/2014/main" id="{55C566C4-E573-46CE-8A52-5953D8E85CFC}"/>
              </a:ext>
            </a:extLst>
          </p:cNvPr>
          <p:cNvSpPr/>
          <p:nvPr/>
        </p:nvSpPr>
        <p:spPr bwMode="auto">
          <a:xfrm>
            <a:off x="6278473" y="1212848"/>
            <a:ext cx="5486400" cy="5014113"/>
          </a:xfrm>
          <a:prstGeom prst="rect">
            <a:avLst/>
          </a:prstGeom>
          <a:solidFill>
            <a:schemeClr val="tx1"/>
          </a:solidFill>
          <a:ln>
            <a:solidFill>
              <a:schemeClr val="bg1"/>
            </a:solid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descr="50 % of people unfriended or blocked the person responsible.">
            <a:extLst>
              <a:ext uri="{FF2B5EF4-FFF2-40B4-BE49-F238E27FC236}">
                <a16:creationId xmlns:a16="http://schemas.microsoft.com/office/drawing/2014/main" id="{AF42B653-28EA-4720-8BFA-5FFCC12726E7}"/>
              </a:ext>
            </a:extLst>
          </p:cNvPr>
          <p:cNvSpPr/>
          <p:nvPr/>
        </p:nvSpPr>
        <p:spPr bwMode="auto">
          <a:xfrm>
            <a:off x="507904" y="1212850"/>
            <a:ext cx="5486400" cy="5014112"/>
          </a:xfrm>
          <a:prstGeom prst="rect">
            <a:avLst/>
          </a:prstGeom>
          <a:solidFill>
            <a:schemeClr val="tx1"/>
          </a:solidFill>
          <a:ln>
            <a:solidFill>
              <a:schemeClr val="bg1"/>
            </a:solid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90F4323C-6419-41D2-8885-4D3339875745}"/>
              </a:ext>
            </a:extLst>
          </p:cNvPr>
          <p:cNvSpPr>
            <a:spLocks noGrp="1"/>
          </p:cNvSpPr>
          <p:nvPr>
            <p:ph type="title"/>
          </p:nvPr>
        </p:nvSpPr>
        <p:spPr/>
        <p:txBody>
          <a:bodyPr/>
          <a:lstStyle/>
          <a:p>
            <a:pPr>
              <a:tabLst>
                <a:tab pos="7827963" algn="l"/>
              </a:tabLst>
            </a:pPr>
            <a:r>
              <a:rPr lang="en-US" dirty="0"/>
              <a:t>Fewer people took positive actions in response to online risks</a:t>
            </a:r>
          </a:p>
        </p:txBody>
      </p:sp>
      <p:sp>
        <p:nvSpPr>
          <p:cNvPr id="3" name="Slide Number Placeholder 2">
            <a:extLst>
              <a:ext uri="{FF2B5EF4-FFF2-40B4-BE49-F238E27FC236}">
                <a16:creationId xmlns:a16="http://schemas.microsoft.com/office/drawing/2014/main" id="{CAF5B8E1-F8A5-4D81-B9B6-D5F0A29FA05A}"/>
              </a:ext>
            </a:extLst>
          </p:cNvPr>
          <p:cNvSpPr>
            <a:spLocks noGrp="1"/>
          </p:cNvSpPr>
          <p:nvPr>
            <p:ph type="sldNum" sz="quarter" idx="4"/>
          </p:nvPr>
        </p:nvSpPr>
        <p:spPr/>
        <p:txBody>
          <a:bodyPr/>
          <a:lstStyle/>
          <a:p>
            <a:fld id="{7EFC24D6-DB8F-6B44-BA5A-9BEC68C15CAA}" type="slidenum">
              <a:rPr lang="en-US" smtClean="0"/>
              <a:pPr/>
              <a:t>48</a:t>
            </a:fld>
            <a:endParaRPr lang="en-US" dirty="0"/>
          </a:p>
        </p:txBody>
      </p:sp>
      <p:sp>
        <p:nvSpPr>
          <p:cNvPr id="5" name="TextBox 4">
            <a:extLst>
              <a:ext uri="{FF2B5EF4-FFF2-40B4-BE49-F238E27FC236}">
                <a16:creationId xmlns:a16="http://schemas.microsoft.com/office/drawing/2014/main" id="{CEDDDC45-470A-4E03-B706-D9069DEF57F1}"/>
              </a:ext>
            </a:extLst>
          </p:cNvPr>
          <p:cNvSpPr txBox="1"/>
          <p:nvPr/>
        </p:nvSpPr>
        <p:spPr>
          <a:xfrm>
            <a:off x="-10048" y="6533932"/>
            <a:ext cx="6784550" cy="572464"/>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 Trend based to 20 countries common in 2017 &amp; 2018, ** new in 2018</a:t>
            </a:r>
          </a:p>
          <a:p>
            <a:pPr>
              <a:lnSpc>
                <a:spcPct val="90000"/>
              </a:lnSpc>
            </a:pPr>
            <a:r>
              <a:rPr lang="en-US" sz="1000" i="1" dirty="0">
                <a:solidFill>
                  <a:schemeClr val="tx1">
                    <a:lumMod val="50000"/>
                  </a:schemeClr>
                </a:solidFill>
              </a:rPr>
              <a:t>Q12: Have you ever taken any of the following actions after you were treated in an unsafe or uncivil manner online?</a:t>
            </a:r>
          </a:p>
        </p:txBody>
      </p:sp>
      <p:graphicFrame>
        <p:nvGraphicFramePr>
          <p:cNvPr id="13" name="Table 12">
            <a:extLst>
              <a:ext uri="{FF2B5EF4-FFF2-40B4-BE49-F238E27FC236}">
                <a16:creationId xmlns:a16="http://schemas.microsoft.com/office/drawing/2014/main" id="{969E6F80-5BB0-4385-B87E-7240AAEBD912}"/>
              </a:ext>
            </a:extLst>
          </p:cNvPr>
          <p:cNvGraphicFramePr>
            <a:graphicFrameLocks noGrp="1"/>
          </p:cNvGraphicFramePr>
          <p:nvPr>
            <p:extLst>
              <p:ext uri="{D42A27DB-BD31-4B8C-83A1-F6EECF244321}">
                <p14:modId xmlns:p14="http://schemas.microsoft.com/office/powerpoint/2010/main" val="945372"/>
              </p:ext>
            </p:extLst>
          </p:nvPr>
        </p:nvGraphicFramePr>
        <p:xfrm>
          <a:off x="731086" y="1321105"/>
          <a:ext cx="5075709" cy="4755542"/>
        </p:xfrm>
        <a:graphic>
          <a:graphicData uri="http://schemas.openxmlformats.org/drawingml/2006/table">
            <a:tbl>
              <a:tblPr firstRow="1" bandRow="1">
                <a:tableStyleId>{EB9631B5-78F2-41C9-869B-9F39066F8104}</a:tableStyleId>
              </a:tblPr>
              <a:tblGrid>
                <a:gridCol w="3543957">
                  <a:extLst>
                    <a:ext uri="{9D8B030D-6E8A-4147-A177-3AD203B41FA5}">
                      <a16:colId xmlns:a16="http://schemas.microsoft.com/office/drawing/2014/main" val="1997309923"/>
                    </a:ext>
                  </a:extLst>
                </a:gridCol>
                <a:gridCol w="708792">
                  <a:extLst>
                    <a:ext uri="{9D8B030D-6E8A-4147-A177-3AD203B41FA5}">
                      <a16:colId xmlns:a16="http://schemas.microsoft.com/office/drawing/2014/main" val="1794295187"/>
                    </a:ext>
                  </a:extLst>
                </a:gridCol>
                <a:gridCol w="822960">
                  <a:extLst>
                    <a:ext uri="{9D8B030D-6E8A-4147-A177-3AD203B41FA5}">
                      <a16:colId xmlns:a16="http://schemas.microsoft.com/office/drawing/2014/main" val="2574570074"/>
                    </a:ext>
                  </a:extLst>
                </a:gridCol>
              </a:tblGrid>
              <a:tr h="519302">
                <a:tc>
                  <a:txBody>
                    <a:bodyPr/>
                    <a:lstStyle/>
                    <a:p>
                      <a:r>
                        <a:rPr lang="en-US" sz="1600" dirty="0">
                          <a:latin typeface="+mn-lt"/>
                        </a:rPr>
                        <a:t>Actions taken</a:t>
                      </a:r>
                    </a:p>
                  </a:txBody>
                  <a:tcPr anchor="ctr"/>
                </a:tc>
                <a:tc>
                  <a:txBody>
                    <a:bodyPr/>
                    <a:lstStyle/>
                    <a:p>
                      <a:pPr algn="ctr"/>
                      <a:r>
                        <a:rPr lang="en-US" sz="1400" dirty="0">
                          <a:latin typeface="+mn-lt"/>
                        </a:rPr>
                        <a:t>2018*</a:t>
                      </a:r>
                    </a:p>
                  </a:txBody>
                  <a:tcPr anchor="ctr"/>
                </a:tc>
                <a:tc>
                  <a:txBody>
                    <a:bodyPr/>
                    <a:lstStyle/>
                    <a:p>
                      <a:pPr algn="ctr"/>
                      <a:r>
                        <a:rPr lang="en-US" sz="1400" dirty="0">
                          <a:latin typeface="+mn-lt"/>
                        </a:rPr>
                        <a:t>YOY </a:t>
                      </a:r>
                      <a:r>
                        <a:rPr lang="en-US" sz="1400" dirty="0">
                          <a:latin typeface="Wingdings 3" panose="05040102010807070707" pitchFamily="18" charset="2"/>
                        </a:rPr>
                        <a:t>p</a:t>
                      </a:r>
                    </a:p>
                  </a:txBody>
                  <a:tcPr anchor="ctr"/>
                </a:tc>
                <a:extLst>
                  <a:ext uri="{0D108BD9-81ED-4DB2-BD59-A6C34878D82A}">
                    <a16:rowId xmlns:a16="http://schemas.microsoft.com/office/drawing/2014/main" val="1608471614"/>
                  </a:ext>
                </a:extLst>
              </a:tr>
              <a:tr h="350970">
                <a:tc>
                  <a:txBody>
                    <a:bodyPr/>
                    <a:lstStyle/>
                    <a:p>
                      <a:pPr marL="0" indent="0" algn="l" fontAlgn="t"/>
                      <a:r>
                        <a:rPr lang="en-US" sz="1300" b="0" i="0" u="none" strike="noStrike" dirty="0">
                          <a:solidFill>
                            <a:srgbClr val="000000"/>
                          </a:solidFill>
                          <a:effectLst/>
                          <a:latin typeface="+mn-lt"/>
                        </a:rPr>
                        <a:t>Unfriended or blocked the person responsible**</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50%</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na</a:t>
                      </a:r>
                    </a:p>
                  </a:txBody>
                  <a:tcPr marL="7620" marR="7620" marT="7620" marB="0" anchor="ctr"/>
                </a:tc>
                <a:extLst>
                  <a:ext uri="{0D108BD9-81ED-4DB2-BD59-A6C34878D82A}">
                    <a16:rowId xmlns:a16="http://schemas.microsoft.com/office/drawing/2014/main" val="3396385050"/>
                  </a:ext>
                </a:extLst>
              </a:tr>
              <a:tr h="404750">
                <a:tc>
                  <a:txBody>
                    <a:bodyPr/>
                    <a:lstStyle/>
                    <a:p>
                      <a:pPr algn="l" fontAlgn="t"/>
                      <a:r>
                        <a:rPr lang="en-US" sz="1300" b="0" i="0" u="none" strike="noStrike" dirty="0">
                          <a:solidFill>
                            <a:srgbClr val="000000"/>
                          </a:solidFill>
                          <a:effectLst/>
                          <a:latin typeface="+mn-lt"/>
                        </a:rPr>
                        <a:t>Reduced the amount of personal information I share online</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37%</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-2</a:t>
                      </a:r>
                    </a:p>
                  </a:txBody>
                  <a:tcPr marL="7620" marR="7620" marT="7620" marB="0" anchor="ctr">
                    <a:solidFill>
                      <a:schemeClr val="tx1"/>
                    </a:solidFill>
                  </a:tcPr>
                </a:tc>
                <a:extLst>
                  <a:ext uri="{0D108BD9-81ED-4DB2-BD59-A6C34878D82A}">
                    <a16:rowId xmlns:a16="http://schemas.microsoft.com/office/drawing/2014/main" val="3370121515"/>
                  </a:ext>
                </a:extLst>
              </a:tr>
              <a:tr h="350970">
                <a:tc>
                  <a:txBody>
                    <a:bodyPr/>
                    <a:lstStyle/>
                    <a:p>
                      <a:pPr algn="l" fontAlgn="t"/>
                      <a:r>
                        <a:rPr lang="en-US" sz="1300" b="0" i="0" u="none" strike="noStrike" dirty="0">
                          <a:solidFill>
                            <a:srgbClr val="000000"/>
                          </a:solidFill>
                          <a:effectLst/>
                          <a:latin typeface="+mn-lt"/>
                        </a:rPr>
                        <a:t>I used tighter privacy settings on social media</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36%</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-3</a:t>
                      </a:r>
                    </a:p>
                  </a:txBody>
                  <a:tcPr marL="7620" marR="7620" marT="7620" marB="0" anchor="ctr">
                    <a:solidFill>
                      <a:srgbClr val="FFB900"/>
                    </a:solidFill>
                  </a:tcPr>
                </a:tc>
                <a:extLst>
                  <a:ext uri="{0D108BD9-81ED-4DB2-BD59-A6C34878D82A}">
                    <a16:rowId xmlns:a16="http://schemas.microsoft.com/office/drawing/2014/main" val="816967858"/>
                  </a:ext>
                </a:extLst>
              </a:tr>
              <a:tr h="350970">
                <a:tc>
                  <a:txBody>
                    <a:bodyPr/>
                    <a:lstStyle/>
                    <a:p>
                      <a:pPr algn="l" fontAlgn="t"/>
                      <a:r>
                        <a:rPr lang="en-US" sz="1300" b="0" i="0" u="none" strike="noStrike" dirty="0">
                          <a:solidFill>
                            <a:srgbClr val="000000"/>
                          </a:solidFill>
                          <a:effectLst/>
                          <a:latin typeface="+mn-lt"/>
                        </a:rPr>
                        <a:t>I stood up for myself</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31%</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a:t>
                      </a:r>
                    </a:p>
                  </a:txBody>
                  <a:tcPr marL="7620" marR="7620" marT="7620" marB="0" anchor="ctr">
                    <a:noFill/>
                  </a:tcPr>
                </a:tc>
                <a:extLst>
                  <a:ext uri="{0D108BD9-81ED-4DB2-BD59-A6C34878D82A}">
                    <a16:rowId xmlns:a16="http://schemas.microsoft.com/office/drawing/2014/main" val="4278204264"/>
                  </a:ext>
                </a:extLst>
              </a:tr>
              <a:tr h="404750">
                <a:tc>
                  <a:txBody>
                    <a:bodyPr/>
                    <a:lstStyle/>
                    <a:p>
                      <a:pPr algn="l" fontAlgn="t"/>
                      <a:r>
                        <a:rPr lang="en-US" sz="1300" b="0" i="0" u="none" strike="noStrike" dirty="0">
                          <a:solidFill>
                            <a:srgbClr val="000000"/>
                          </a:solidFill>
                          <a:effectLst/>
                          <a:latin typeface="+mn-lt"/>
                        </a:rPr>
                        <a:t>I paused before replying to someone I disagreed with online</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24%</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-5</a:t>
                      </a:r>
                    </a:p>
                  </a:txBody>
                  <a:tcPr marL="7620" marR="7620" marT="7620" marB="0" anchor="ctr">
                    <a:solidFill>
                      <a:srgbClr val="FFB900"/>
                    </a:solidFill>
                  </a:tcPr>
                </a:tc>
                <a:extLst>
                  <a:ext uri="{0D108BD9-81ED-4DB2-BD59-A6C34878D82A}">
                    <a16:rowId xmlns:a16="http://schemas.microsoft.com/office/drawing/2014/main" val="2256580939"/>
                  </a:ext>
                </a:extLst>
              </a:tr>
              <a:tr h="404750">
                <a:tc>
                  <a:txBody>
                    <a:bodyPr/>
                    <a:lstStyle/>
                    <a:p>
                      <a:pPr algn="l" fontAlgn="t"/>
                      <a:r>
                        <a:rPr lang="en-US" sz="1300" b="0" i="0" u="none" strike="noStrike" dirty="0">
                          <a:solidFill>
                            <a:srgbClr val="000000"/>
                          </a:solidFill>
                          <a:effectLst/>
                          <a:latin typeface="+mn-lt"/>
                        </a:rPr>
                        <a:t>Reduced the amount of time I spent on social media</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24%</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0</a:t>
                      </a:r>
                    </a:p>
                  </a:txBody>
                  <a:tcPr marL="7620" marR="7620" marT="7620" marB="0" anchor="ctr"/>
                </a:tc>
                <a:extLst>
                  <a:ext uri="{0D108BD9-81ED-4DB2-BD59-A6C34878D82A}">
                    <a16:rowId xmlns:a16="http://schemas.microsoft.com/office/drawing/2014/main" val="112627521"/>
                  </a:ext>
                </a:extLst>
              </a:tr>
              <a:tr h="350970">
                <a:tc>
                  <a:txBody>
                    <a:bodyPr/>
                    <a:lstStyle/>
                    <a:p>
                      <a:pPr algn="l" fontAlgn="t"/>
                      <a:r>
                        <a:rPr lang="en-US" sz="1300" b="0" i="0" u="none" strike="noStrike" dirty="0">
                          <a:solidFill>
                            <a:srgbClr val="000000"/>
                          </a:solidFill>
                          <a:effectLst/>
                          <a:latin typeface="+mn-lt"/>
                        </a:rPr>
                        <a:t>I spent less time online</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22%</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a:t>
                      </a:r>
                    </a:p>
                  </a:txBody>
                  <a:tcPr marL="7620" marR="7620" marT="7620" marB="0" anchor="ctr"/>
                </a:tc>
                <a:extLst>
                  <a:ext uri="{0D108BD9-81ED-4DB2-BD59-A6C34878D82A}">
                    <a16:rowId xmlns:a16="http://schemas.microsoft.com/office/drawing/2014/main" val="2018138135"/>
                  </a:ext>
                </a:extLst>
              </a:tr>
              <a:tr h="404750">
                <a:tc>
                  <a:txBody>
                    <a:bodyPr/>
                    <a:lstStyle/>
                    <a:p>
                      <a:pPr algn="l" fontAlgn="t"/>
                      <a:r>
                        <a:rPr lang="en-US" sz="1300" b="0" i="0" u="none" strike="noStrike" dirty="0">
                          <a:solidFill>
                            <a:srgbClr val="000000"/>
                          </a:solidFill>
                          <a:effectLst/>
                          <a:latin typeface="+mn-lt"/>
                        </a:rPr>
                        <a:t>Stopped using or canceled some of my social media accounts</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20%</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-2</a:t>
                      </a:r>
                    </a:p>
                  </a:txBody>
                  <a:tcPr marL="7620" marR="7620" marT="7620" marB="0" anchor="ctr">
                    <a:solidFill>
                      <a:schemeClr val="tx1"/>
                    </a:solidFill>
                  </a:tcPr>
                </a:tc>
                <a:extLst>
                  <a:ext uri="{0D108BD9-81ED-4DB2-BD59-A6C34878D82A}">
                    <a16:rowId xmlns:a16="http://schemas.microsoft.com/office/drawing/2014/main" val="3694238207"/>
                  </a:ext>
                </a:extLst>
              </a:tr>
              <a:tr h="350970">
                <a:tc>
                  <a:txBody>
                    <a:bodyPr/>
                    <a:lstStyle/>
                    <a:p>
                      <a:pPr marL="0" algn="l" rtl="0" eaLnBrk="1" fontAlgn="t" latinLnBrk="0" hangingPunct="1">
                        <a:spcBef>
                          <a:spcPts val="0"/>
                        </a:spcBef>
                        <a:spcAft>
                          <a:spcPts val="0"/>
                        </a:spcAft>
                      </a:pPr>
                      <a:r>
                        <a:rPr lang="en-US" sz="1300" b="0" i="0" u="none" strike="noStrike" kern="1200" dirty="0">
                          <a:solidFill>
                            <a:srgbClr val="000000"/>
                          </a:solidFill>
                          <a:effectLst/>
                          <a:latin typeface="Segoe UI" panose="020B0502040204020203" pitchFamily="34" charset="0"/>
                        </a:rPr>
                        <a:t>I tried to remove or correct untrue information that someone posted about me**</a:t>
                      </a:r>
                      <a:endParaRPr lang="en-US" sz="1800" b="0" i="0" u="none" strike="noStrike" dirty="0">
                        <a:effectLst/>
                        <a:latin typeface="Arial" panose="020B0604020202020204" pitchFamily="34" charset="0"/>
                      </a:endParaRPr>
                    </a:p>
                  </a:txBody>
                  <a:tcPr marL="0" marR="7620" marT="7620" marB="0" anchor="ct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Segoe UI" panose="020B0502040204020203" pitchFamily="34" charset="0"/>
                        </a:rPr>
                        <a:t>19%</a:t>
                      </a:r>
                      <a:endParaRPr lang="en-US" sz="1800" b="0" i="0" u="none" strike="noStrike" dirty="0">
                        <a:effectLst/>
                        <a:latin typeface="Arial" panose="020B0604020202020204" pitchFamily="34" charset="0"/>
                      </a:endParaRPr>
                    </a:p>
                  </a:txBody>
                  <a:tcPr marL="7620" marR="7620" marT="7620" marB="0" anchor="ct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Segoe UI" panose="020B0502040204020203" pitchFamily="34" charset="0"/>
                        </a:rPr>
                        <a:t>na</a:t>
                      </a:r>
                      <a:endParaRPr lang="en-US" sz="1800" b="0" i="0" u="none" strike="noStrike" dirty="0">
                        <a:effectLst/>
                        <a:latin typeface="Arial" panose="020B0604020202020204" pitchFamily="34" charset="0"/>
                      </a:endParaRPr>
                    </a:p>
                  </a:txBody>
                  <a:tcPr marL="7620" marR="7620" marT="7620" marB="0" anchor="ctr">
                    <a:solidFill>
                      <a:srgbClr val="E7E7E7"/>
                    </a:solidFill>
                  </a:tcPr>
                </a:tc>
                <a:extLst>
                  <a:ext uri="{0D108BD9-81ED-4DB2-BD59-A6C34878D82A}">
                    <a16:rowId xmlns:a16="http://schemas.microsoft.com/office/drawing/2014/main" val="841226793"/>
                  </a:ext>
                </a:extLst>
              </a:tr>
              <a:tr h="404750">
                <a:tc>
                  <a:txBody>
                    <a:bodyPr/>
                    <a:lstStyle/>
                    <a:p>
                      <a:pPr marL="0" algn="l" rtl="0" eaLnBrk="1" fontAlgn="t" latinLnBrk="0" hangingPunct="1">
                        <a:spcBef>
                          <a:spcPts val="0"/>
                        </a:spcBef>
                        <a:spcAft>
                          <a:spcPts val="0"/>
                        </a:spcAft>
                      </a:pPr>
                      <a:r>
                        <a:rPr lang="en-US" sz="1300" b="0" i="0" u="none" strike="noStrike" kern="1200" dirty="0">
                          <a:solidFill>
                            <a:srgbClr val="000000"/>
                          </a:solidFill>
                          <a:effectLst/>
                          <a:latin typeface="Segoe UI" panose="020B0502040204020203" pitchFamily="34" charset="0"/>
                        </a:rPr>
                        <a:t>I defended someone who was treated unsafe or uncivil online</a:t>
                      </a:r>
                      <a:endParaRPr lang="en-US" sz="1800" b="0" i="0" u="none" strike="noStrike" dirty="0">
                        <a:effectLst/>
                        <a:latin typeface="Arial" panose="020B0604020202020204" pitchFamily="34" charset="0"/>
                      </a:endParaRPr>
                    </a:p>
                  </a:txBody>
                  <a:tcPr marL="0" marR="7620" marT="7620" marB="0" anchor="ct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Segoe UI" panose="020B0502040204020203" pitchFamily="34" charset="0"/>
                        </a:rPr>
                        <a:t>18%</a:t>
                      </a:r>
                      <a:endParaRPr lang="en-US" sz="1800" b="0" i="0" u="none" strike="noStrike" dirty="0">
                        <a:effectLst/>
                        <a:latin typeface="Arial" panose="020B0604020202020204" pitchFamily="34" charset="0"/>
                      </a:endParaRPr>
                    </a:p>
                  </a:txBody>
                  <a:tcPr marL="7620" marR="7620" marT="7620" marB="0" anchor="ct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Segoe UI" panose="020B0502040204020203" pitchFamily="34" charset="0"/>
                        </a:rPr>
                        <a:t>-4</a:t>
                      </a:r>
                      <a:endParaRPr lang="en-US" sz="1800" b="0" i="0" u="none" strike="noStrike" dirty="0">
                        <a:effectLst/>
                        <a:latin typeface="Arial" panose="020B0604020202020204" pitchFamily="34" charset="0"/>
                      </a:endParaRPr>
                    </a:p>
                  </a:txBody>
                  <a:tcPr marL="7620" marR="7620" marT="7620" marB="0" anchor="ctr">
                    <a:solidFill>
                      <a:srgbClr val="FFB900"/>
                    </a:solidFill>
                  </a:tcPr>
                </a:tc>
                <a:extLst>
                  <a:ext uri="{0D108BD9-81ED-4DB2-BD59-A6C34878D82A}">
                    <a16:rowId xmlns:a16="http://schemas.microsoft.com/office/drawing/2014/main" val="797552373"/>
                  </a:ext>
                </a:extLst>
              </a:tr>
              <a:tr h="404750">
                <a:tc>
                  <a:txBody>
                    <a:bodyPr/>
                    <a:lstStyle/>
                    <a:p>
                      <a:pPr marL="0" algn="l" rtl="0" eaLnBrk="1" fontAlgn="t" latinLnBrk="0" hangingPunct="1">
                        <a:spcBef>
                          <a:spcPts val="0"/>
                        </a:spcBef>
                        <a:spcAft>
                          <a:spcPts val="0"/>
                        </a:spcAft>
                      </a:pPr>
                      <a:r>
                        <a:rPr lang="en-US" sz="1300" b="0" i="0" u="none" strike="noStrike" kern="1200" dirty="0">
                          <a:solidFill>
                            <a:srgbClr val="000000"/>
                          </a:solidFill>
                          <a:effectLst/>
                          <a:latin typeface="Segoe UI" panose="020B0502040204020203" pitchFamily="34" charset="0"/>
                        </a:rPr>
                        <a:t>I confronted the person or persons online</a:t>
                      </a:r>
                      <a:endParaRPr lang="en-US" sz="1800" b="0" i="0" u="none" strike="noStrike" dirty="0">
                        <a:effectLst/>
                        <a:latin typeface="Arial" panose="020B0604020202020204" pitchFamily="34" charset="0"/>
                      </a:endParaRPr>
                    </a:p>
                  </a:txBody>
                  <a:tcPr marL="0" marR="7620" marT="7620" marB="0" anchor="ct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Segoe UI" panose="020B0502040204020203" pitchFamily="34" charset="0"/>
                        </a:rPr>
                        <a:t>17%</a:t>
                      </a:r>
                      <a:endParaRPr lang="en-US" sz="1800" b="0" i="0" u="none" strike="noStrike" dirty="0">
                        <a:effectLst/>
                        <a:latin typeface="Arial" panose="020B0604020202020204" pitchFamily="34" charset="0"/>
                      </a:endParaRPr>
                    </a:p>
                  </a:txBody>
                  <a:tcPr marL="7620" marR="7620" marT="7620" marB="0" anchor="ctr"/>
                </a:tc>
                <a:tc>
                  <a:txBody>
                    <a:bodyPr/>
                    <a:lstStyle/>
                    <a:p>
                      <a:pPr marL="0" algn="ctr" rtl="0" eaLnBrk="1" fontAlgn="ctr" latinLnBrk="0" hangingPunct="1">
                        <a:spcBef>
                          <a:spcPts val="0"/>
                        </a:spcBef>
                        <a:spcAft>
                          <a:spcPts val="0"/>
                        </a:spcAft>
                      </a:pPr>
                      <a:r>
                        <a:rPr lang="en-US" sz="1400" b="0" i="0" u="none" strike="noStrike" kern="1200" dirty="0">
                          <a:solidFill>
                            <a:srgbClr val="000000"/>
                          </a:solidFill>
                          <a:effectLst/>
                          <a:latin typeface="Segoe UI" panose="020B0502040204020203" pitchFamily="34" charset="0"/>
                        </a:rPr>
                        <a:t>na</a:t>
                      </a:r>
                      <a:endParaRPr lang="en-US" sz="1800" b="0" i="0" u="none" strike="noStrike" dirty="0">
                        <a:effectLst/>
                        <a:latin typeface="Arial" panose="020B0604020202020204" pitchFamily="34" charset="0"/>
                      </a:endParaRPr>
                    </a:p>
                  </a:txBody>
                  <a:tcPr marL="7620" marR="7620" marT="7620" marB="0" anchor="ctr">
                    <a:solidFill>
                      <a:srgbClr val="E7E7E7"/>
                    </a:solidFill>
                  </a:tcPr>
                </a:tc>
                <a:extLst>
                  <a:ext uri="{0D108BD9-81ED-4DB2-BD59-A6C34878D82A}">
                    <a16:rowId xmlns:a16="http://schemas.microsoft.com/office/drawing/2014/main" val="126876009"/>
                  </a:ext>
                </a:extLst>
              </a:tr>
            </a:tbl>
          </a:graphicData>
        </a:graphic>
      </p:graphicFrame>
      <p:graphicFrame>
        <p:nvGraphicFramePr>
          <p:cNvPr id="14" name="Table 13">
            <a:extLst>
              <a:ext uri="{FF2B5EF4-FFF2-40B4-BE49-F238E27FC236}">
                <a16:creationId xmlns:a16="http://schemas.microsoft.com/office/drawing/2014/main" id="{2C67EA63-1E19-40B4-A466-B8D00BE3E52B}"/>
              </a:ext>
            </a:extLst>
          </p:cNvPr>
          <p:cNvGraphicFramePr>
            <a:graphicFrameLocks noGrp="1"/>
          </p:cNvGraphicFramePr>
          <p:nvPr>
            <p:extLst>
              <p:ext uri="{D42A27DB-BD31-4B8C-83A1-F6EECF244321}">
                <p14:modId xmlns:p14="http://schemas.microsoft.com/office/powerpoint/2010/main" val="436170274"/>
              </p:ext>
            </p:extLst>
          </p:nvPr>
        </p:nvGraphicFramePr>
        <p:xfrm>
          <a:off x="6501477" y="1321105"/>
          <a:ext cx="5075709" cy="4808431"/>
        </p:xfrm>
        <a:graphic>
          <a:graphicData uri="http://schemas.openxmlformats.org/drawingml/2006/table">
            <a:tbl>
              <a:tblPr firstRow="1" bandRow="1">
                <a:tableStyleId>{EB9631B5-78F2-41C9-869B-9F39066F8104}</a:tableStyleId>
              </a:tblPr>
              <a:tblGrid>
                <a:gridCol w="3543957">
                  <a:extLst>
                    <a:ext uri="{9D8B030D-6E8A-4147-A177-3AD203B41FA5}">
                      <a16:colId xmlns:a16="http://schemas.microsoft.com/office/drawing/2014/main" val="1997309923"/>
                    </a:ext>
                  </a:extLst>
                </a:gridCol>
                <a:gridCol w="708792">
                  <a:extLst>
                    <a:ext uri="{9D8B030D-6E8A-4147-A177-3AD203B41FA5}">
                      <a16:colId xmlns:a16="http://schemas.microsoft.com/office/drawing/2014/main" val="1794295187"/>
                    </a:ext>
                  </a:extLst>
                </a:gridCol>
                <a:gridCol w="822960">
                  <a:extLst>
                    <a:ext uri="{9D8B030D-6E8A-4147-A177-3AD203B41FA5}">
                      <a16:colId xmlns:a16="http://schemas.microsoft.com/office/drawing/2014/main" val="2574570074"/>
                    </a:ext>
                  </a:extLst>
                </a:gridCol>
              </a:tblGrid>
              <a:tr h="527277">
                <a:tc>
                  <a:txBody>
                    <a:bodyPr/>
                    <a:lstStyle/>
                    <a:p>
                      <a:r>
                        <a:rPr lang="en-US" sz="1600" dirty="0">
                          <a:latin typeface="+mn-lt"/>
                        </a:rPr>
                        <a:t>Actions taken</a:t>
                      </a:r>
                    </a:p>
                  </a:txBody>
                  <a:tcPr anchor="ctr"/>
                </a:tc>
                <a:tc>
                  <a:txBody>
                    <a:bodyPr/>
                    <a:lstStyle/>
                    <a:p>
                      <a:pPr algn="ctr"/>
                      <a:r>
                        <a:rPr lang="en-US" sz="1400" dirty="0">
                          <a:latin typeface="+mn-lt"/>
                        </a:rPr>
                        <a:t>2018*</a:t>
                      </a:r>
                    </a:p>
                  </a:txBody>
                  <a:tcPr anchor="ctr"/>
                </a:tc>
                <a:tc>
                  <a:txBody>
                    <a:bodyPr/>
                    <a:lstStyle/>
                    <a:p>
                      <a:pPr algn="ctr"/>
                      <a:r>
                        <a:rPr lang="en-US" sz="1400" dirty="0">
                          <a:latin typeface="+mn-lt"/>
                        </a:rPr>
                        <a:t>YOY </a:t>
                      </a:r>
                      <a:r>
                        <a:rPr lang="en-US" sz="1400" dirty="0">
                          <a:latin typeface="Wingdings 3" panose="05040102010807070707" pitchFamily="18" charset="2"/>
                        </a:rPr>
                        <a:t>p</a:t>
                      </a:r>
                    </a:p>
                  </a:txBody>
                  <a:tcPr anchor="ctr"/>
                </a:tc>
                <a:extLst>
                  <a:ext uri="{0D108BD9-81ED-4DB2-BD59-A6C34878D82A}">
                    <a16:rowId xmlns:a16="http://schemas.microsoft.com/office/drawing/2014/main" val="1608471614"/>
                  </a:ext>
                </a:extLst>
              </a:tr>
              <a:tr h="413119">
                <a:tc>
                  <a:txBody>
                    <a:bodyPr/>
                    <a:lstStyle/>
                    <a:p>
                      <a:pPr algn="l" fontAlgn="t"/>
                      <a:r>
                        <a:rPr lang="en-US" sz="1300" b="0" i="0" u="none" strike="noStrike" dirty="0">
                          <a:solidFill>
                            <a:srgbClr val="000000"/>
                          </a:solidFill>
                          <a:effectLst/>
                          <a:latin typeface="Segoe UI" panose="020B0502040204020203" pitchFamily="34" charset="0"/>
                        </a:rPr>
                        <a:t>I showed respect for other people's point of view</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16%</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-3</a:t>
                      </a:r>
                    </a:p>
                  </a:txBody>
                  <a:tcPr marL="7620" marR="7620" marT="7620" marB="0" anchor="ctr">
                    <a:solidFill>
                      <a:srgbClr val="FFB900"/>
                    </a:solidFill>
                  </a:tcPr>
                </a:tc>
                <a:extLst>
                  <a:ext uri="{0D108BD9-81ED-4DB2-BD59-A6C34878D82A}">
                    <a16:rowId xmlns:a16="http://schemas.microsoft.com/office/drawing/2014/main" val="3396385050"/>
                  </a:ext>
                </a:extLst>
              </a:tr>
              <a:tr h="413119">
                <a:tc>
                  <a:txBody>
                    <a:bodyPr/>
                    <a:lstStyle/>
                    <a:p>
                      <a:pPr algn="l" fontAlgn="t"/>
                      <a:r>
                        <a:rPr lang="en-US" sz="1300" b="0" i="0" u="none" strike="noStrike" dirty="0">
                          <a:solidFill>
                            <a:srgbClr val="000000"/>
                          </a:solidFill>
                          <a:effectLst/>
                          <a:latin typeface="Segoe UI" panose="020B0502040204020203" pitchFamily="34" charset="0"/>
                        </a:rPr>
                        <a:t>I treated the other person with dignity and respect</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15%</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-4</a:t>
                      </a:r>
                    </a:p>
                  </a:txBody>
                  <a:tcPr marL="7620" marR="7620" marT="7620" marB="0" anchor="ctr">
                    <a:solidFill>
                      <a:srgbClr val="FFB900"/>
                    </a:solidFill>
                  </a:tcPr>
                </a:tc>
                <a:extLst>
                  <a:ext uri="{0D108BD9-81ED-4DB2-BD59-A6C34878D82A}">
                    <a16:rowId xmlns:a16="http://schemas.microsoft.com/office/drawing/2014/main" val="3370121515"/>
                  </a:ext>
                </a:extLst>
              </a:tr>
              <a:tr h="358287">
                <a:tc>
                  <a:txBody>
                    <a:bodyPr/>
                    <a:lstStyle/>
                    <a:p>
                      <a:pPr algn="l" fontAlgn="t"/>
                      <a:r>
                        <a:rPr lang="en-US" sz="1300" b="0" i="0" u="none" strike="noStrike" dirty="0">
                          <a:solidFill>
                            <a:srgbClr val="000000"/>
                          </a:solidFill>
                          <a:effectLst/>
                          <a:latin typeface="Segoe UI" panose="020B0502040204020203" pitchFamily="34" charset="0"/>
                        </a:rPr>
                        <a:t>I confronted the person or persons in real life</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11%</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a:t>
                      </a:r>
                    </a:p>
                  </a:txBody>
                  <a:tcPr marL="7620" marR="7620" marT="7620" marB="0" anchor="ctr"/>
                </a:tc>
                <a:extLst>
                  <a:ext uri="{0D108BD9-81ED-4DB2-BD59-A6C34878D82A}">
                    <a16:rowId xmlns:a16="http://schemas.microsoft.com/office/drawing/2014/main" val="4278204264"/>
                  </a:ext>
                </a:extLst>
              </a:tr>
              <a:tr h="413119">
                <a:tc>
                  <a:txBody>
                    <a:bodyPr/>
                    <a:lstStyle/>
                    <a:p>
                      <a:pPr algn="l" fontAlgn="t"/>
                      <a:r>
                        <a:rPr lang="en-US" sz="1300" b="0" i="0" u="none" strike="noStrike" dirty="0">
                          <a:solidFill>
                            <a:srgbClr val="000000"/>
                          </a:solidFill>
                          <a:effectLst/>
                          <a:latin typeface="Segoe UI" panose="020B0502040204020203" pitchFamily="34" charset="0"/>
                        </a:rPr>
                        <a:t>I retaliated by being uncivil to the person who was uncivil to me</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8%</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a:t>
                      </a:r>
                    </a:p>
                  </a:txBody>
                  <a:tcPr marL="7620" marR="7620" marT="7620" marB="0" anchor="ctr"/>
                </a:tc>
                <a:extLst>
                  <a:ext uri="{0D108BD9-81ED-4DB2-BD59-A6C34878D82A}">
                    <a16:rowId xmlns:a16="http://schemas.microsoft.com/office/drawing/2014/main" val="2256580939"/>
                  </a:ext>
                </a:extLst>
              </a:tr>
              <a:tr h="358287">
                <a:tc>
                  <a:txBody>
                    <a:bodyPr/>
                    <a:lstStyle/>
                    <a:p>
                      <a:pPr algn="l" fontAlgn="t"/>
                      <a:r>
                        <a:rPr lang="en-US" sz="1300" b="0" i="0" u="none" strike="noStrike" dirty="0">
                          <a:solidFill>
                            <a:srgbClr val="000000"/>
                          </a:solidFill>
                          <a:effectLst/>
                          <a:latin typeface="Segoe UI" panose="020B0502040204020203" pitchFamily="34" charset="0"/>
                        </a:rPr>
                        <a:t>Contacted a teacher or school administrator</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7%</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a:t>
                      </a:r>
                    </a:p>
                  </a:txBody>
                  <a:tcPr marL="7620" marR="7620" marT="7620" marB="0" anchor="ctr"/>
                </a:tc>
                <a:extLst>
                  <a:ext uri="{0D108BD9-81ED-4DB2-BD59-A6C34878D82A}">
                    <a16:rowId xmlns:a16="http://schemas.microsoft.com/office/drawing/2014/main" val="112627521"/>
                  </a:ext>
                </a:extLst>
              </a:tr>
              <a:tr h="358287">
                <a:tc>
                  <a:txBody>
                    <a:bodyPr/>
                    <a:lstStyle/>
                    <a:p>
                      <a:pPr algn="l" fontAlgn="t"/>
                      <a:r>
                        <a:rPr lang="en-US" sz="1300" b="0" i="0" u="none" strike="noStrike" dirty="0">
                          <a:solidFill>
                            <a:srgbClr val="000000"/>
                          </a:solidFill>
                          <a:effectLst/>
                          <a:latin typeface="Segoe UI" panose="020B0502040204020203" pitchFamily="34" charset="0"/>
                        </a:rPr>
                        <a:t>I contacted the police</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7%</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0</a:t>
                      </a:r>
                    </a:p>
                  </a:txBody>
                  <a:tcPr marL="7620" marR="7620" marT="7620" marB="0" anchor="ctr"/>
                </a:tc>
                <a:extLst>
                  <a:ext uri="{0D108BD9-81ED-4DB2-BD59-A6C34878D82A}">
                    <a16:rowId xmlns:a16="http://schemas.microsoft.com/office/drawing/2014/main" val="2018138135"/>
                  </a:ext>
                </a:extLst>
              </a:tr>
              <a:tr h="398510">
                <a:tc>
                  <a:txBody>
                    <a:bodyPr/>
                    <a:lstStyle/>
                    <a:p>
                      <a:pPr algn="l" fontAlgn="t"/>
                      <a:r>
                        <a:rPr lang="en-US" sz="1300" b="0" i="0" u="none" strike="noStrike" dirty="0">
                          <a:solidFill>
                            <a:srgbClr val="000000"/>
                          </a:solidFill>
                          <a:effectLst/>
                          <a:latin typeface="Segoe UI" panose="020B0502040204020203" pitchFamily="34" charset="0"/>
                        </a:rPr>
                        <a:t>I spent more time online</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5%</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0</a:t>
                      </a:r>
                    </a:p>
                  </a:txBody>
                  <a:tcPr marL="7620" marR="7620" marT="7620" marB="0" anchor="ctr"/>
                </a:tc>
                <a:extLst>
                  <a:ext uri="{0D108BD9-81ED-4DB2-BD59-A6C34878D82A}">
                    <a16:rowId xmlns:a16="http://schemas.microsoft.com/office/drawing/2014/main" val="3694238207"/>
                  </a:ext>
                </a:extLst>
              </a:tr>
              <a:tr h="413119">
                <a:tc>
                  <a:txBody>
                    <a:bodyPr/>
                    <a:lstStyle/>
                    <a:p>
                      <a:pPr algn="l" fontAlgn="t"/>
                      <a:r>
                        <a:rPr lang="en-US" sz="1300" b="0" i="0" u="none" strike="noStrike" dirty="0">
                          <a:solidFill>
                            <a:srgbClr val="000000"/>
                          </a:solidFill>
                          <a:effectLst/>
                          <a:latin typeface="Segoe UI" panose="020B0502040204020203" pitchFamily="34" charset="0"/>
                        </a:rPr>
                        <a:t>Increased the amount of time I spent on social media</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3%</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0</a:t>
                      </a:r>
                    </a:p>
                  </a:txBody>
                  <a:tcPr marL="7620" marR="7620" marT="7620" marB="0" anchor="ctr"/>
                </a:tc>
                <a:extLst>
                  <a:ext uri="{0D108BD9-81ED-4DB2-BD59-A6C34878D82A}">
                    <a16:rowId xmlns:a16="http://schemas.microsoft.com/office/drawing/2014/main" val="841226793"/>
                  </a:ext>
                </a:extLst>
              </a:tr>
              <a:tr h="398510">
                <a:tc>
                  <a:txBody>
                    <a:bodyPr/>
                    <a:lstStyle/>
                    <a:p>
                      <a:pPr algn="l" fontAlgn="t"/>
                      <a:r>
                        <a:rPr lang="en-US" sz="1300" b="0" i="0" u="none" strike="noStrike" dirty="0">
                          <a:solidFill>
                            <a:srgbClr val="000000"/>
                          </a:solidFill>
                          <a:effectLst/>
                          <a:latin typeface="Segoe UI" panose="020B0502040204020203" pitchFamily="34" charset="0"/>
                        </a:rPr>
                        <a:t>Contacted a human resources representative</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3%</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0</a:t>
                      </a:r>
                    </a:p>
                  </a:txBody>
                  <a:tcPr marL="7620" marR="7620" marT="7620" marB="0" anchor="ctr"/>
                </a:tc>
                <a:extLst>
                  <a:ext uri="{0D108BD9-81ED-4DB2-BD59-A6C34878D82A}">
                    <a16:rowId xmlns:a16="http://schemas.microsoft.com/office/drawing/2014/main" val="797552373"/>
                  </a:ext>
                </a:extLst>
              </a:tr>
              <a:tr h="398510">
                <a:tc>
                  <a:txBody>
                    <a:bodyPr/>
                    <a:lstStyle/>
                    <a:p>
                      <a:pPr algn="l" fontAlgn="t"/>
                      <a:r>
                        <a:rPr lang="en-US" sz="1300" b="0" i="0" u="none" strike="noStrike" dirty="0">
                          <a:solidFill>
                            <a:srgbClr val="000000"/>
                          </a:solidFill>
                          <a:effectLst/>
                          <a:latin typeface="Segoe UI" panose="020B0502040204020203" pitchFamily="34" charset="0"/>
                        </a:rPr>
                        <a:t>Another action</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-3</a:t>
                      </a:r>
                    </a:p>
                  </a:txBody>
                  <a:tcPr marL="7620" marR="7620" marT="7620" marB="0" anchor="ctr">
                    <a:solidFill>
                      <a:srgbClr val="FFB900"/>
                    </a:solidFill>
                  </a:tcPr>
                </a:tc>
                <a:extLst>
                  <a:ext uri="{0D108BD9-81ED-4DB2-BD59-A6C34878D82A}">
                    <a16:rowId xmlns:a16="http://schemas.microsoft.com/office/drawing/2014/main" val="126876009"/>
                  </a:ext>
                </a:extLst>
              </a:tr>
              <a:tr h="358287">
                <a:tc>
                  <a:txBody>
                    <a:bodyPr/>
                    <a:lstStyle/>
                    <a:p>
                      <a:pPr algn="l" fontAlgn="t"/>
                      <a:r>
                        <a:rPr lang="en-US" sz="1300" b="0" i="0" u="none" strike="noStrike" dirty="0">
                          <a:solidFill>
                            <a:srgbClr val="000000"/>
                          </a:solidFill>
                          <a:effectLst/>
                          <a:latin typeface="Segoe UI" panose="020B0502040204020203" pitchFamily="34" charset="0"/>
                        </a:rPr>
                        <a:t>Average number of actions taken</a:t>
                      </a:r>
                    </a:p>
                  </a:txBody>
                  <a:tcPr marL="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4.1</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a:t>
                      </a:r>
                    </a:p>
                  </a:txBody>
                  <a:tcPr marL="7620" marR="7620" marT="7620" marB="0" anchor="ctr"/>
                </a:tc>
                <a:extLst>
                  <a:ext uri="{0D108BD9-81ED-4DB2-BD59-A6C34878D82A}">
                    <a16:rowId xmlns:a16="http://schemas.microsoft.com/office/drawing/2014/main" val="3159336442"/>
                  </a:ext>
                </a:extLst>
              </a:tr>
            </a:tbl>
          </a:graphicData>
        </a:graphic>
      </p:graphicFrame>
      <p:grpSp>
        <p:nvGrpSpPr>
          <p:cNvPr id="18" name="Group 17">
            <a:extLst>
              <a:ext uri="{FF2B5EF4-FFF2-40B4-BE49-F238E27FC236}">
                <a16:creationId xmlns:a16="http://schemas.microsoft.com/office/drawing/2014/main" id="{AA510698-A140-46A6-87EA-FE044AE9F977}"/>
              </a:ext>
              <a:ext uri="{C183D7F6-B498-43B3-948B-1728B52AA6E4}">
                <adec:decorative xmlns:adec="http://schemas.microsoft.com/office/drawing/2017/decorative" val="1"/>
              </a:ext>
            </a:extLst>
          </p:cNvPr>
          <p:cNvGrpSpPr/>
          <p:nvPr/>
        </p:nvGrpSpPr>
        <p:grpSpPr>
          <a:xfrm>
            <a:off x="9214455" y="6206396"/>
            <a:ext cx="2823582" cy="627864"/>
            <a:chOff x="8710269" y="859841"/>
            <a:chExt cx="2963195" cy="627864"/>
          </a:xfrm>
        </p:grpSpPr>
        <p:sp>
          <p:nvSpPr>
            <p:cNvPr id="19" name="TextBox 18">
              <a:extLst>
                <a:ext uri="{FF2B5EF4-FFF2-40B4-BE49-F238E27FC236}">
                  <a16:creationId xmlns:a16="http://schemas.microsoft.com/office/drawing/2014/main" id="{CBFBDE85-A532-4333-A7B3-DC1AD03FEBD6}"/>
                </a:ext>
              </a:extLst>
            </p:cNvPr>
            <p:cNvSpPr txBox="1"/>
            <p:nvPr/>
          </p:nvSpPr>
          <p:spPr>
            <a:xfrm>
              <a:off x="8949318" y="859841"/>
              <a:ext cx="2724146" cy="627864"/>
            </a:xfrm>
            <a:prstGeom prst="rect">
              <a:avLst/>
            </a:prstGeom>
            <a:noFill/>
          </p:spPr>
          <p:txBody>
            <a:bodyPr wrap="square" lIns="182880" tIns="146304" rIns="182880" bIns="146304" rtlCol="0">
              <a:spAutoFit/>
            </a:bodyPr>
            <a:lstStyle/>
            <a:p>
              <a:pPr>
                <a:lnSpc>
                  <a:spcPct val="90000"/>
                </a:lnSpc>
              </a:pPr>
              <a:r>
                <a:rPr lang="en-US" sz="1200" dirty="0">
                  <a:solidFill>
                    <a:schemeClr val="tx1">
                      <a:lumMod val="50000"/>
                    </a:schemeClr>
                  </a:solidFill>
                </a:rPr>
                <a:t>Statistically significant @95% CI </a:t>
              </a:r>
            </a:p>
          </p:txBody>
        </p:sp>
        <p:sp>
          <p:nvSpPr>
            <p:cNvPr id="21" name="Rectangle 20">
              <a:extLst>
                <a:ext uri="{FF2B5EF4-FFF2-40B4-BE49-F238E27FC236}">
                  <a16:creationId xmlns:a16="http://schemas.microsoft.com/office/drawing/2014/main" id="{2BA71AB2-D61F-40FF-9D45-DE6343197A5E}"/>
                </a:ext>
              </a:extLst>
            </p:cNvPr>
            <p:cNvSpPr/>
            <p:nvPr/>
          </p:nvSpPr>
          <p:spPr bwMode="auto">
            <a:xfrm>
              <a:off x="8710269" y="966587"/>
              <a:ext cx="342900" cy="18428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1615953188"/>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descr="18% of people confronted the person or persons online among teens seeking help.">
            <a:extLst>
              <a:ext uri="{FF2B5EF4-FFF2-40B4-BE49-F238E27FC236}">
                <a16:creationId xmlns:a16="http://schemas.microsoft.com/office/drawing/2014/main" id="{55C566C4-E573-46CE-8A52-5953D8E85CFC}"/>
              </a:ext>
            </a:extLst>
          </p:cNvPr>
          <p:cNvSpPr/>
          <p:nvPr/>
        </p:nvSpPr>
        <p:spPr bwMode="auto">
          <a:xfrm>
            <a:off x="6278473" y="1112367"/>
            <a:ext cx="5486400" cy="5394960"/>
          </a:xfrm>
          <a:prstGeom prst="rect">
            <a:avLst/>
          </a:prstGeom>
          <a:solidFill>
            <a:schemeClr val="tx1"/>
          </a:solidFill>
          <a:ln>
            <a:solidFill>
              <a:schemeClr val="bg1"/>
            </a:solid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descr="51% of teen seeking help blocked the person online.">
            <a:extLst>
              <a:ext uri="{FF2B5EF4-FFF2-40B4-BE49-F238E27FC236}">
                <a16:creationId xmlns:a16="http://schemas.microsoft.com/office/drawing/2014/main" id="{AF42B653-28EA-4720-8BFA-5FFCC12726E7}"/>
              </a:ext>
            </a:extLst>
          </p:cNvPr>
          <p:cNvSpPr/>
          <p:nvPr/>
        </p:nvSpPr>
        <p:spPr bwMode="auto">
          <a:xfrm>
            <a:off x="507904" y="1112367"/>
            <a:ext cx="5486400" cy="5394960"/>
          </a:xfrm>
          <a:prstGeom prst="rect">
            <a:avLst/>
          </a:prstGeom>
          <a:solidFill>
            <a:schemeClr val="tx1"/>
          </a:solidFill>
          <a:ln>
            <a:solidFill>
              <a:schemeClr val="bg1"/>
            </a:solidFill>
            <a:headEnd type="none" w="med" len="med"/>
            <a:tailEnd type="none" w="med" len="med"/>
          </a:ln>
          <a:effectLst>
            <a:outerShdw blurRad="50800" dist="38100" algn="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90F4323C-6419-41D2-8885-4D3339875745}"/>
              </a:ext>
            </a:extLst>
          </p:cNvPr>
          <p:cNvSpPr>
            <a:spLocks noGrp="1"/>
          </p:cNvSpPr>
          <p:nvPr>
            <p:ph type="title"/>
          </p:nvPr>
        </p:nvSpPr>
        <p:spPr/>
        <p:txBody>
          <a:bodyPr/>
          <a:lstStyle/>
          <a:p>
            <a:pPr>
              <a:tabLst>
                <a:tab pos="7827963" algn="l"/>
              </a:tabLst>
            </a:pPr>
            <a:r>
              <a:rPr lang="en-US" dirty="0"/>
              <a:t>There was a dramatic increase in teens seeking help</a:t>
            </a:r>
          </a:p>
        </p:txBody>
      </p:sp>
      <p:sp>
        <p:nvSpPr>
          <p:cNvPr id="3" name="Slide Number Placeholder 2">
            <a:extLst>
              <a:ext uri="{FF2B5EF4-FFF2-40B4-BE49-F238E27FC236}">
                <a16:creationId xmlns:a16="http://schemas.microsoft.com/office/drawing/2014/main" id="{CAF5B8E1-F8A5-4D81-B9B6-D5F0A29FA05A}"/>
              </a:ext>
            </a:extLst>
          </p:cNvPr>
          <p:cNvSpPr>
            <a:spLocks noGrp="1"/>
          </p:cNvSpPr>
          <p:nvPr>
            <p:ph type="sldNum" sz="quarter" idx="4"/>
          </p:nvPr>
        </p:nvSpPr>
        <p:spPr/>
        <p:txBody>
          <a:bodyPr/>
          <a:lstStyle/>
          <a:p>
            <a:fld id="{7EFC24D6-DB8F-6B44-BA5A-9BEC68C15CAA}" type="slidenum">
              <a:rPr lang="en-US" smtClean="0"/>
              <a:pPr/>
              <a:t>49</a:t>
            </a:fld>
            <a:endParaRPr lang="en-US" dirty="0"/>
          </a:p>
        </p:txBody>
      </p:sp>
      <p:sp>
        <p:nvSpPr>
          <p:cNvPr id="5" name="TextBox 4">
            <a:extLst>
              <a:ext uri="{FF2B5EF4-FFF2-40B4-BE49-F238E27FC236}">
                <a16:creationId xmlns:a16="http://schemas.microsoft.com/office/drawing/2014/main" id="{CEDDDC45-470A-4E03-B706-D9069DEF57F1}"/>
              </a:ext>
            </a:extLst>
          </p:cNvPr>
          <p:cNvSpPr txBox="1"/>
          <p:nvPr/>
        </p:nvSpPr>
        <p:spPr>
          <a:xfrm>
            <a:off x="-10048" y="6533932"/>
            <a:ext cx="6784550" cy="572464"/>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 Trend based to 20 countries common in 2017 &amp; 2018</a:t>
            </a:r>
          </a:p>
          <a:p>
            <a:pPr>
              <a:lnSpc>
                <a:spcPct val="90000"/>
              </a:lnSpc>
            </a:pPr>
            <a:r>
              <a:rPr lang="en-US" sz="1000" i="1" dirty="0">
                <a:solidFill>
                  <a:schemeClr val="tx1">
                    <a:lumMod val="50000"/>
                  </a:schemeClr>
                </a:solidFill>
              </a:rPr>
              <a:t>Q12: Have you ever taken any of the following actions after you were treated in an unsafe or uncivil manner online?</a:t>
            </a:r>
          </a:p>
        </p:txBody>
      </p:sp>
      <p:graphicFrame>
        <p:nvGraphicFramePr>
          <p:cNvPr id="13" name="Table 12">
            <a:extLst>
              <a:ext uri="{FF2B5EF4-FFF2-40B4-BE49-F238E27FC236}">
                <a16:creationId xmlns:a16="http://schemas.microsoft.com/office/drawing/2014/main" id="{969E6F80-5BB0-4385-B87E-7240AAEBD912}"/>
              </a:ext>
            </a:extLst>
          </p:cNvPr>
          <p:cNvGraphicFramePr>
            <a:graphicFrameLocks noGrp="1"/>
          </p:cNvGraphicFramePr>
          <p:nvPr>
            <p:extLst>
              <p:ext uri="{D42A27DB-BD31-4B8C-83A1-F6EECF244321}">
                <p14:modId xmlns:p14="http://schemas.microsoft.com/office/powerpoint/2010/main" val="874875342"/>
              </p:ext>
            </p:extLst>
          </p:nvPr>
        </p:nvGraphicFramePr>
        <p:xfrm>
          <a:off x="731086" y="1280913"/>
          <a:ext cx="5075709" cy="5120852"/>
        </p:xfrm>
        <a:graphic>
          <a:graphicData uri="http://schemas.openxmlformats.org/drawingml/2006/table">
            <a:tbl>
              <a:tblPr firstRow="1" bandRow="1">
                <a:tableStyleId>{EB9631B5-78F2-41C9-869B-9F39066F8104}</a:tableStyleId>
              </a:tblPr>
              <a:tblGrid>
                <a:gridCol w="3543957">
                  <a:extLst>
                    <a:ext uri="{9D8B030D-6E8A-4147-A177-3AD203B41FA5}">
                      <a16:colId xmlns:a16="http://schemas.microsoft.com/office/drawing/2014/main" val="1997309923"/>
                    </a:ext>
                  </a:extLst>
                </a:gridCol>
                <a:gridCol w="708792">
                  <a:extLst>
                    <a:ext uri="{9D8B030D-6E8A-4147-A177-3AD203B41FA5}">
                      <a16:colId xmlns:a16="http://schemas.microsoft.com/office/drawing/2014/main" val="1794295187"/>
                    </a:ext>
                  </a:extLst>
                </a:gridCol>
                <a:gridCol w="822960">
                  <a:extLst>
                    <a:ext uri="{9D8B030D-6E8A-4147-A177-3AD203B41FA5}">
                      <a16:colId xmlns:a16="http://schemas.microsoft.com/office/drawing/2014/main" val="2574570074"/>
                    </a:ext>
                  </a:extLst>
                </a:gridCol>
              </a:tblGrid>
              <a:tr h="519302">
                <a:tc>
                  <a:txBody>
                    <a:bodyPr/>
                    <a:lstStyle/>
                    <a:p>
                      <a:r>
                        <a:rPr lang="en-US" sz="1600" dirty="0">
                          <a:latin typeface="+mn-lt"/>
                        </a:rPr>
                        <a:t>Actions taken (teens)</a:t>
                      </a:r>
                    </a:p>
                  </a:txBody>
                  <a:tcPr anchor="ctr"/>
                </a:tc>
                <a:tc>
                  <a:txBody>
                    <a:bodyPr/>
                    <a:lstStyle/>
                    <a:p>
                      <a:pPr algn="ctr"/>
                      <a:r>
                        <a:rPr lang="en-US" sz="1400" dirty="0">
                          <a:latin typeface="+mn-lt"/>
                        </a:rPr>
                        <a:t>2018*</a:t>
                      </a:r>
                    </a:p>
                  </a:txBody>
                  <a:tcPr anchor="ctr"/>
                </a:tc>
                <a:tc>
                  <a:txBody>
                    <a:bodyPr/>
                    <a:lstStyle/>
                    <a:p>
                      <a:pPr algn="ctr"/>
                      <a:r>
                        <a:rPr lang="en-US" sz="1400" dirty="0">
                          <a:latin typeface="+mn-lt"/>
                        </a:rPr>
                        <a:t>YOY </a:t>
                      </a:r>
                      <a:r>
                        <a:rPr lang="en-US" sz="1400" dirty="0">
                          <a:latin typeface="Wingdings 3" panose="05040102010807070707" pitchFamily="18" charset="2"/>
                        </a:rPr>
                        <a:t>p</a:t>
                      </a:r>
                    </a:p>
                  </a:txBody>
                  <a:tcPr anchor="ctr"/>
                </a:tc>
                <a:extLst>
                  <a:ext uri="{0D108BD9-81ED-4DB2-BD59-A6C34878D82A}">
                    <a16:rowId xmlns:a16="http://schemas.microsoft.com/office/drawing/2014/main" val="1608471614"/>
                  </a:ext>
                </a:extLst>
              </a:tr>
              <a:tr h="350970">
                <a:tc>
                  <a:txBody>
                    <a:bodyPr/>
                    <a:lstStyle/>
                    <a:p>
                      <a:pPr algn="l" fontAlgn="t"/>
                      <a:r>
                        <a:rPr lang="en-US" sz="1200" b="0" i="0" u="none" strike="noStrike" dirty="0">
                          <a:solidFill>
                            <a:srgbClr val="000000"/>
                          </a:solidFill>
                          <a:effectLst/>
                          <a:latin typeface="Segoe UI" panose="020B0502040204020203" pitchFamily="34" charset="0"/>
                        </a:rPr>
                        <a:t>Unfriended or blocked the person responsible</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51%</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na</a:t>
                      </a:r>
                    </a:p>
                  </a:txBody>
                  <a:tcPr marL="7620" marR="7620" marT="7620" marB="0" anchor="ctr"/>
                </a:tc>
                <a:extLst>
                  <a:ext uri="{0D108BD9-81ED-4DB2-BD59-A6C34878D82A}">
                    <a16:rowId xmlns:a16="http://schemas.microsoft.com/office/drawing/2014/main" val="3396385050"/>
                  </a:ext>
                </a:extLst>
              </a:tr>
              <a:tr h="404750">
                <a:tc>
                  <a:txBody>
                    <a:bodyPr/>
                    <a:lstStyle/>
                    <a:p>
                      <a:pPr algn="l" fontAlgn="t"/>
                      <a:r>
                        <a:rPr lang="en-US" sz="1200" b="0" i="0" u="none" strike="noStrike" dirty="0">
                          <a:solidFill>
                            <a:srgbClr val="000000"/>
                          </a:solidFill>
                          <a:effectLst/>
                          <a:latin typeface="Segoe UI" panose="020B0502040204020203" pitchFamily="34" charset="0"/>
                        </a:rPr>
                        <a:t>Asked my parents for help</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42%</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32</a:t>
                      </a:r>
                    </a:p>
                  </a:txBody>
                  <a:tcPr marL="7620" marR="7620" marT="7620" marB="0" anchor="ctr">
                    <a:solidFill>
                      <a:srgbClr val="FFB900"/>
                    </a:solidFill>
                  </a:tcPr>
                </a:tc>
                <a:extLst>
                  <a:ext uri="{0D108BD9-81ED-4DB2-BD59-A6C34878D82A}">
                    <a16:rowId xmlns:a16="http://schemas.microsoft.com/office/drawing/2014/main" val="3370121515"/>
                  </a:ext>
                </a:extLst>
              </a:tr>
              <a:tr h="350970">
                <a:tc>
                  <a:txBody>
                    <a:bodyPr/>
                    <a:lstStyle/>
                    <a:p>
                      <a:pPr algn="l" fontAlgn="t"/>
                      <a:r>
                        <a:rPr lang="en-US" sz="1200" b="0" i="0" u="none" strike="noStrike" dirty="0">
                          <a:solidFill>
                            <a:srgbClr val="000000"/>
                          </a:solidFill>
                          <a:effectLst/>
                          <a:latin typeface="Segoe UI" panose="020B0502040204020203" pitchFamily="34" charset="0"/>
                        </a:rPr>
                        <a:t>Reduced the amount of personal information I share online</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37%</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-3</a:t>
                      </a:r>
                    </a:p>
                  </a:txBody>
                  <a:tcPr marL="7620" marR="7620" marT="7620" marB="0" anchor="ctr">
                    <a:solidFill>
                      <a:srgbClr val="FFB900"/>
                    </a:solidFill>
                  </a:tcPr>
                </a:tc>
                <a:extLst>
                  <a:ext uri="{0D108BD9-81ED-4DB2-BD59-A6C34878D82A}">
                    <a16:rowId xmlns:a16="http://schemas.microsoft.com/office/drawing/2014/main" val="816967858"/>
                  </a:ext>
                </a:extLst>
              </a:tr>
              <a:tr h="350970">
                <a:tc>
                  <a:txBody>
                    <a:bodyPr/>
                    <a:lstStyle/>
                    <a:p>
                      <a:pPr algn="l" fontAlgn="t"/>
                      <a:r>
                        <a:rPr lang="en-US" sz="1200" b="0" i="0" u="none" strike="noStrike" dirty="0">
                          <a:solidFill>
                            <a:srgbClr val="000000"/>
                          </a:solidFill>
                          <a:effectLst/>
                          <a:latin typeface="Segoe UI" panose="020B0502040204020203" pitchFamily="34" charset="0"/>
                        </a:rPr>
                        <a:t>I used tighter privacy settings on social media</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35%</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-6</a:t>
                      </a:r>
                    </a:p>
                  </a:txBody>
                  <a:tcPr marL="7620" marR="7620" marT="7620" marB="0" anchor="ctr">
                    <a:solidFill>
                      <a:srgbClr val="FFB900"/>
                    </a:solidFill>
                  </a:tcPr>
                </a:tc>
                <a:extLst>
                  <a:ext uri="{0D108BD9-81ED-4DB2-BD59-A6C34878D82A}">
                    <a16:rowId xmlns:a16="http://schemas.microsoft.com/office/drawing/2014/main" val="4278204264"/>
                  </a:ext>
                </a:extLst>
              </a:tr>
              <a:tr h="404750">
                <a:tc>
                  <a:txBody>
                    <a:bodyPr/>
                    <a:lstStyle/>
                    <a:p>
                      <a:pPr algn="l" fontAlgn="t"/>
                      <a:r>
                        <a:rPr lang="en-US" sz="1200" b="0" i="0" u="none" strike="noStrike" dirty="0">
                          <a:solidFill>
                            <a:srgbClr val="000000"/>
                          </a:solidFill>
                          <a:effectLst/>
                          <a:latin typeface="Segoe UI" panose="020B0502040204020203" pitchFamily="34" charset="0"/>
                        </a:rPr>
                        <a:t>I stood up for myself</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33%</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-2*</a:t>
                      </a:r>
                    </a:p>
                  </a:txBody>
                  <a:tcPr marL="7620" marR="7620" marT="7620" marB="0" anchor="ctr">
                    <a:solidFill>
                      <a:srgbClr val="E7E7E7"/>
                    </a:solidFill>
                  </a:tcPr>
                </a:tc>
                <a:extLst>
                  <a:ext uri="{0D108BD9-81ED-4DB2-BD59-A6C34878D82A}">
                    <a16:rowId xmlns:a16="http://schemas.microsoft.com/office/drawing/2014/main" val="2256580939"/>
                  </a:ext>
                </a:extLst>
              </a:tr>
              <a:tr h="404750">
                <a:tc>
                  <a:txBody>
                    <a:bodyPr/>
                    <a:lstStyle/>
                    <a:p>
                      <a:pPr algn="l" fontAlgn="t"/>
                      <a:r>
                        <a:rPr lang="en-US" sz="1200" b="0" i="0" u="none" strike="noStrike" dirty="0">
                          <a:solidFill>
                            <a:srgbClr val="000000"/>
                          </a:solidFill>
                          <a:effectLst/>
                          <a:latin typeface="Segoe UI" panose="020B0502040204020203" pitchFamily="34" charset="0"/>
                        </a:rPr>
                        <a:t>Asked for help from an adult</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28%</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19</a:t>
                      </a:r>
                    </a:p>
                  </a:txBody>
                  <a:tcPr marL="7620" marR="7620" marT="7620" marB="0" anchor="ctr">
                    <a:solidFill>
                      <a:srgbClr val="FFB900"/>
                    </a:solidFill>
                  </a:tcPr>
                </a:tc>
                <a:extLst>
                  <a:ext uri="{0D108BD9-81ED-4DB2-BD59-A6C34878D82A}">
                    <a16:rowId xmlns:a16="http://schemas.microsoft.com/office/drawing/2014/main" val="112627521"/>
                  </a:ext>
                </a:extLst>
              </a:tr>
              <a:tr h="350970">
                <a:tc>
                  <a:txBody>
                    <a:bodyPr/>
                    <a:lstStyle/>
                    <a:p>
                      <a:pPr algn="l" fontAlgn="t"/>
                      <a:r>
                        <a:rPr lang="en-US" sz="1200" b="0" i="0" u="none" strike="noStrike" dirty="0">
                          <a:solidFill>
                            <a:srgbClr val="000000"/>
                          </a:solidFill>
                          <a:effectLst/>
                          <a:latin typeface="Segoe UI" panose="020B0502040204020203" pitchFamily="34" charset="0"/>
                        </a:rPr>
                        <a:t>Reduced the amount of time I spent on social media</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25%</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0</a:t>
                      </a:r>
                    </a:p>
                  </a:txBody>
                  <a:tcPr marL="7620" marR="7620" marT="7620" marB="0" anchor="ctr"/>
                </a:tc>
                <a:extLst>
                  <a:ext uri="{0D108BD9-81ED-4DB2-BD59-A6C34878D82A}">
                    <a16:rowId xmlns:a16="http://schemas.microsoft.com/office/drawing/2014/main" val="2018138135"/>
                  </a:ext>
                </a:extLst>
              </a:tr>
              <a:tr h="404750">
                <a:tc>
                  <a:txBody>
                    <a:bodyPr/>
                    <a:lstStyle/>
                    <a:p>
                      <a:pPr algn="l" fontAlgn="t"/>
                      <a:r>
                        <a:rPr lang="en-US" sz="1200" b="0" i="0" u="none" strike="noStrike" dirty="0">
                          <a:solidFill>
                            <a:srgbClr val="000000"/>
                          </a:solidFill>
                          <a:effectLst/>
                          <a:latin typeface="Segoe UI" panose="020B0502040204020203" pitchFamily="34" charset="0"/>
                        </a:rPr>
                        <a:t>I paused before replying to someone I disagreed with online</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25%</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-5</a:t>
                      </a:r>
                    </a:p>
                  </a:txBody>
                  <a:tcPr marL="7620" marR="7620" marT="7620" marB="0" anchor="ctr">
                    <a:solidFill>
                      <a:srgbClr val="FFB900"/>
                    </a:solidFill>
                  </a:tcPr>
                </a:tc>
                <a:extLst>
                  <a:ext uri="{0D108BD9-81ED-4DB2-BD59-A6C34878D82A}">
                    <a16:rowId xmlns:a16="http://schemas.microsoft.com/office/drawing/2014/main" val="3694238207"/>
                  </a:ext>
                </a:extLst>
              </a:tr>
              <a:tr h="350970">
                <a:tc>
                  <a:txBody>
                    <a:bodyPr/>
                    <a:lstStyle/>
                    <a:p>
                      <a:pPr algn="l" fontAlgn="t"/>
                      <a:r>
                        <a:rPr lang="en-US" sz="1200" b="0" i="0" u="none" strike="noStrike" dirty="0">
                          <a:solidFill>
                            <a:srgbClr val="000000"/>
                          </a:solidFill>
                          <a:effectLst/>
                          <a:latin typeface="Segoe UI" panose="020B0502040204020203" pitchFamily="34" charset="0"/>
                        </a:rPr>
                        <a:t>I spent less time online</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24%</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0</a:t>
                      </a:r>
                    </a:p>
                  </a:txBody>
                  <a:tcPr marL="7620" marR="7620" marT="7620" marB="0" anchor="ctr">
                    <a:solidFill>
                      <a:srgbClr val="E7E7E7"/>
                    </a:solidFill>
                  </a:tcPr>
                </a:tc>
                <a:extLst>
                  <a:ext uri="{0D108BD9-81ED-4DB2-BD59-A6C34878D82A}">
                    <a16:rowId xmlns:a16="http://schemas.microsoft.com/office/drawing/2014/main" val="841226793"/>
                  </a:ext>
                </a:extLst>
              </a:tr>
              <a:tr h="404750">
                <a:tc>
                  <a:txBody>
                    <a:bodyPr/>
                    <a:lstStyle/>
                    <a:p>
                      <a:pPr algn="l" fontAlgn="t"/>
                      <a:r>
                        <a:rPr lang="en-US" sz="1200" b="0" i="0" u="none" strike="noStrike" dirty="0">
                          <a:solidFill>
                            <a:srgbClr val="000000"/>
                          </a:solidFill>
                          <a:effectLst/>
                          <a:latin typeface="Segoe UI" panose="020B0502040204020203" pitchFamily="34" charset="0"/>
                        </a:rPr>
                        <a:t>I tried to remove or correct untrue information that someone posted about me</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22%</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na</a:t>
                      </a:r>
                    </a:p>
                  </a:txBody>
                  <a:tcPr marL="7620" marR="7620" marT="7620" marB="0" anchor="ctr"/>
                </a:tc>
                <a:extLst>
                  <a:ext uri="{0D108BD9-81ED-4DB2-BD59-A6C34878D82A}">
                    <a16:rowId xmlns:a16="http://schemas.microsoft.com/office/drawing/2014/main" val="797552373"/>
                  </a:ext>
                </a:extLst>
              </a:tr>
              <a:tr h="404750">
                <a:tc>
                  <a:txBody>
                    <a:bodyPr/>
                    <a:lstStyle/>
                    <a:p>
                      <a:pPr algn="l" fontAlgn="t"/>
                      <a:r>
                        <a:rPr lang="en-US" sz="1200" b="0" i="0" u="none" strike="noStrike" dirty="0">
                          <a:solidFill>
                            <a:srgbClr val="000000"/>
                          </a:solidFill>
                          <a:effectLst/>
                          <a:latin typeface="Segoe UI" panose="020B0502040204020203" pitchFamily="34" charset="0"/>
                        </a:rPr>
                        <a:t>I defended someone who was treated unsafe or uncivil online</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22%</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-6</a:t>
                      </a:r>
                    </a:p>
                  </a:txBody>
                  <a:tcPr marL="7620" marR="7620" marT="7620" marB="0" anchor="ctr">
                    <a:solidFill>
                      <a:srgbClr val="FFB900"/>
                    </a:solidFill>
                  </a:tcPr>
                </a:tc>
                <a:extLst>
                  <a:ext uri="{0D108BD9-81ED-4DB2-BD59-A6C34878D82A}">
                    <a16:rowId xmlns:a16="http://schemas.microsoft.com/office/drawing/2014/main" val="126876009"/>
                  </a:ext>
                </a:extLst>
              </a:tr>
              <a:tr h="350970">
                <a:tc>
                  <a:txBody>
                    <a:bodyPr/>
                    <a:lstStyle/>
                    <a:p>
                      <a:pPr algn="l" fontAlgn="t"/>
                      <a:r>
                        <a:rPr lang="en-US" sz="1200" b="0" i="0" u="none" strike="noStrike" dirty="0">
                          <a:solidFill>
                            <a:srgbClr val="000000"/>
                          </a:solidFill>
                          <a:effectLst/>
                          <a:latin typeface="Segoe UI" panose="020B0502040204020203" pitchFamily="34" charset="0"/>
                        </a:rPr>
                        <a:t>Stopped using or canceled some of my social media accounts</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21%</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a:t>
                      </a:r>
                    </a:p>
                  </a:txBody>
                  <a:tcPr marL="7620" marR="7620" marT="7620" marB="0" anchor="ctr">
                    <a:solidFill>
                      <a:schemeClr val="tx1"/>
                    </a:solidFill>
                  </a:tcPr>
                </a:tc>
                <a:extLst>
                  <a:ext uri="{0D108BD9-81ED-4DB2-BD59-A6C34878D82A}">
                    <a16:rowId xmlns:a16="http://schemas.microsoft.com/office/drawing/2014/main" val="3159336442"/>
                  </a:ext>
                </a:extLst>
              </a:tr>
            </a:tbl>
          </a:graphicData>
        </a:graphic>
      </p:graphicFrame>
      <p:graphicFrame>
        <p:nvGraphicFramePr>
          <p:cNvPr id="14" name="Table 13">
            <a:extLst>
              <a:ext uri="{FF2B5EF4-FFF2-40B4-BE49-F238E27FC236}">
                <a16:creationId xmlns:a16="http://schemas.microsoft.com/office/drawing/2014/main" id="{2C67EA63-1E19-40B4-A466-B8D00BE3E52B}"/>
              </a:ext>
            </a:extLst>
          </p:cNvPr>
          <p:cNvGraphicFramePr>
            <a:graphicFrameLocks noGrp="1"/>
          </p:cNvGraphicFramePr>
          <p:nvPr>
            <p:extLst>
              <p:ext uri="{D42A27DB-BD31-4B8C-83A1-F6EECF244321}">
                <p14:modId xmlns:p14="http://schemas.microsoft.com/office/powerpoint/2010/main" val="3765358583"/>
              </p:ext>
            </p:extLst>
          </p:nvPr>
        </p:nvGraphicFramePr>
        <p:xfrm>
          <a:off x="6501477" y="1280913"/>
          <a:ext cx="5075709" cy="5088752"/>
        </p:xfrm>
        <a:graphic>
          <a:graphicData uri="http://schemas.openxmlformats.org/drawingml/2006/table">
            <a:tbl>
              <a:tblPr firstRow="1" bandRow="1">
                <a:tableStyleId>{EB9631B5-78F2-41C9-869B-9F39066F8104}</a:tableStyleId>
              </a:tblPr>
              <a:tblGrid>
                <a:gridCol w="3543957">
                  <a:extLst>
                    <a:ext uri="{9D8B030D-6E8A-4147-A177-3AD203B41FA5}">
                      <a16:colId xmlns:a16="http://schemas.microsoft.com/office/drawing/2014/main" val="1997309923"/>
                    </a:ext>
                  </a:extLst>
                </a:gridCol>
                <a:gridCol w="708792">
                  <a:extLst>
                    <a:ext uri="{9D8B030D-6E8A-4147-A177-3AD203B41FA5}">
                      <a16:colId xmlns:a16="http://schemas.microsoft.com/office/drawing/2014/main" val="1794295187"/>
                    </a:ext>
                  </a:extLst>
                </a:gridCol>
                <a:gridCol w="822960">
                  <a:extLst>
                    <a:ext uri="{9D8B030D-6E8A-4147-A177-3AD203B41FA5}">
                      <a16:colId xmlns:a16="http://schemas.microsoft.com/office/drawing/2014/main" val="2574570074"/>
                    </a:ext>
                  </a:extLst>
                </a:gridCol>
              </a:tblGrid>
              <a:tr h="515460">
                <a:tc>
                  <a:txBody>
                    <a:bodyPr/>
                    <a:lstStyle/>
                    <a:p>
                      <a:r>
                        <a:rPr lang="en-US" sz="1600" dirty="0">
                          <a:latin typeface="+mn-lt"/>
                        </a:rPr>
                        <a:t>Actions taken (teens)</a:t>
                      </a:r>
                    </a:p>
                  </a:txBody>
                  <a:tcPr anchor="ctr"/>
                </a:tc>
                <a:tc>
                  <a:txBody>
                    <a:bodyPr/>
                    <a:lstStyle/>
                    <a:p>
                      <a:pPr algn="ctr"/>
                      <a:r>
                        <a:rPr lang="en-US" sz="1400" dirty="0">
                          <a:latin typeface="+mn-lt"/>
                        </a:rPr>
                        <a:t>2018*</a:t>
                      </a:r>
                    </a:p>
                  </a:txBody>
                  <a:tcPr anchor="ctr"/>
                </a:tc>
                <a:tc>
                  <a:txBody>
                    <a:bodyPr/>
                    <a:lstStyle/>
                    <a:p>
                      <a:pPr algn="ctr"/>
                      <a:r>
                        <a:rPr lang="en-US" sz="1400" dirty="0">
                          <a:latin typeface="+mn-lt"/>
                        </a:rPr>
                        <a:t>YOY </a:t>
                      </a:r>
                      <a:r>
                        <a:rPr lang="en-US" sz="1400" dirty="0">
                          <a:latin typeface="Wingdings 3" panose="05040102010807070707" pitchFamily="18" charset="2"/>
                        </a:rPr>
                        <a:t>p</a:t>
                      </a:r>
                    </a:p>
                  </a:txBody>
                  <a:tcPr anchor="ctr"/>
                </a:tc>
                <a:extLst>
                  <a:ext uri="{0D108BD9-81ED-4DB2-BD59-A6C34878D82A}">
                    <a16:rowId xmlns:a16="http://schemas.microsoft.com/office/drawing/2014/main" val="1608471614"/>
                  </a:ext>
                </a:extLst>
              </a:tr>
              <a:tr h="401756">
                <a:tc>
                  <a:txBody>
                    <a:bodyPr/>
                    <a:lstStyle/>
                    <a:p>
                      <a:pPr algn="l" fontAlgn="t"/>
                      <a:r>
                        <a:rPr lang="en-US" sz="1200" b="0" i="0" u="none" strike="noStrike" dirty="0">
                          <a:solidFill>
                            <a:srgbClr val="000000"/>
                          </a:solidFill>
                          <a:effectLst/>
                          <a:latin typeface="Segoe UI" panose="020B0502040204020203" pitchFamily="34" charset="0"/>
                        </a:rPr>
                        <a:t>I confronted the person or persons online</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18%</a:t>
                      </a:r>
                    </a:p>
                  </a:txBody>
                  <a:tcPr marL="762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na</a:t>
                      </a:r>
                    </a:p>
                  </a:txBody>
                  <a:tcPr marL="7620" marR="7620" marT="7620" marB="0" anchor="ctr">
                    <a:solidFill>
                      <a:srgbClr val="E7E7E7"/>
                    </a:solidFill>
                  </a:tcPr>
                </a:tc>
                <a:extLst>
                  <a:ext uri="{0D108BD9-81ED-4DB2-BD59-A6C34878D82A}">
                    <a16:rowId xmlns:a16="http://schemas.microsoft.com/office/drawing/2014/main" val="3396385050"/>
                  </a:ext>
                </a:extLst>
              </a:tr>
              <a:tr h="401756">
                <a:tc>
                  <a:txBody>
                    <a:bodyPr/>
                    <a:lstStyle/>
                    <a:p>
                      <a:pPr algn="l" fontAlgn="t"/>
                      <a:r>
                        <a:rPr lang="en-US" sz="1200" b="0" i="0" u="none" strike="noStrike" dirty="0">
                          <a:solidFill>
                            <a:srgbClr val="000000"/>
                          </a:solidFill>
                          <a:effectLst/>
                          <a:latin typeface="Segoe UI" panose="020B0502040204020203" pitchFamily="34" charset="0"/>
                        </a:rPr>
                        <a:t>I showed respect for other people's point of view</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16%</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-4</a:t>
                      </a:r>
                    </a:p>
                  </a:txBody>
                  <a:tcPr marL="7620" marR="7620" marT="7620" marB="0" anchor="ctr">
                    <a:solidFill>
                      <a:srgbClr val="FFB900"/>
                    </a:solidFill>
                  </a:tcPr>
                </a:tc>
                <a:extLst>
                  <a:ext uri="{0D108BD9-81ED-4DB2-BD59-A6C34878D82A}">
                    <a16:rowId xmlns:a16="http://schemas.microsoft.com/office/drawing/2014/main" val="3370121515"/>
                  </a:ext>
                </a:extLst>
              </a:tr>
              <a:tr h="350257">
                <a:tc>
                  <a:txBody>
                    <a:bodyPr/>
                    <a:lstStyle/>
                    <a:p>
                      <a:pPr algn="l" fontAlgn="t"/>
                      <a:r>
                        <a:rPr lang="en-US" sz="1200" b="0" i="0" u="none" strike="noStrike" dirty="0">
                          <a:solidFill>
                            <a:srgbClr val="000000"/>
                          </a:solidFill>
                          <a:effectLst/>
                          <a:latin typeface="Segoe UI" panose="020B0502040204020203" pitchFamily="34" charset="0"/>
                        </a:rPr>
                        <a:t>I treated the other person with dignity and respect</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16%</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-4</a:t>
                      </a:r>
                    </a:p>
                  </a:txBody>
                  <a:tcPr marL="7620" marR="7620" marT="7620" marB="0" anchor="ctr">
                    <a:solidFill>
                      <a:srgbClr val="FFB900"/>
                    </a:solidFill>
                  </a:tcPr>
                </a:tc>
                <a:extLst>
                  <a:ext uri="{0D108BD9-81ED-4DB2-BD59-A6C34878D82A}">
                    <a16:rowId xmlns:a16="http://schemas.microsoft.com/office/drawing/2014/main" val="816967858"/>
                  </a:ext>
                </a:extLst>
              </a:tr>
              <a:tr h="350257">
                <a:tc>
                  <a:txBody>
                    <a:bodyPr/>
                    <a:lstStyle/>
                    <a:p>
                      <a:pPr algn="l" fontAlgn="t"/>
                      <a:r>
                        <a:rPr lang="en-US" sz="1200" b="0" i="0" u="none" strike="noStrike" dirty="0">
                          <a:solidFill>
                            <a:srgbClr val="000000"/>
                          </a:solidFill>
                          <a:effectLst/>
                          <a:latin typeface="Segoe UI" panose="020B0502040204020203" pitchFamily="34" charset="0"/>
                        </a:rPr>
                        <a:t>I confronted the person or persons in real life</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14%</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0</a:t>
                      </a:r>
                    </a:p>
                  </a:txBody>
                  <a:tcPr marL="7620" marR="7620" marT="7620" marB="0" anchor="ctr"/>
                </a:tc>
                <a:extLst>
                  <a:ext uri="{0D108BD9-81ED-4DB2-BD59-A6C34878D82A}">
                    <a16:rowId xmlns:a16="http://schemas.microsoft.com/office/drawing/2014/main" val="4278204264"/>
                  </a:ext>
                </a:extLst>
              </a:tr>
              <a:tr h="401756">
                <a:tc>
                  <a:txBody>
                    <a:bodyPr/>
                    <a:lstStyle/>
                    <a:p>
                      <a:pPr algn="l" fontAlgn="t"/>
                      <a:r>
                        <a:rPr lang="en-US" sz="1200" b="0" i="0" u="none" strike="noStrike" dirty="0">
                          <a:solidFill>
                            <a:srgbClr val="000000"/>
                          </a:solidFill>
                          <a:effectLst/>
                          <a:latin typeface="Segoe UI" panose="020B0502040204020203" pitchFamily="34" charset="0"/>
                        </a:rPr>
                        <a:t>Contacted a teacher or school administrator</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11%</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a:t>
                      </a:r>
                    </a:p>
                  </a:txBody>
                  <a:tcPr marL="7620" marR="7620" marT="7620" marB="0" anchor="ctr"/>
                </a:tc>
                <a:extLst>
                  <a:ext uri="{0D108BD9-81ED-4DB2-BD59-A6C34878D82A}">
                    <a16:rowId xmlns:a16="http://schemas.microsoft.com/office/drawing/2014/main" val="2256580939"/>
                  </a:ext>
                </a:extLst>
              </a:tr>
              <a:tr h="350257">
                <a:tc>
                  <a:txBody>
                    <a:bodyPr/>
                    <a:lstStyle/>
                    <a:p>
                      <a:pPr algn="l" fontAlgn="t"/>
                      <a:r>
                        <a:rPr lang="en-US" sz="1200" b="0" i="0" u="none" strike="noStrike" dirty="0">
                          <a:solidFill>
                            <a:srgbClr val="000000"/>
                          </a:solidFill>
                          <a:effectLst/>
                          <a:latin typeface="Segoe UI" panose="020B0502040204020203" pitchFamily="34" charset="0"/>
                        </a:rPr>
                        <a:t>I retaliated by being uncivil to the person who was uncivil to me</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9%</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a:t>
                      </a:r>
                    </a:p>
                  </a:txBody>
                  <a:tcPr marL="7620" marR="7620" marT="7620" marB="0" anchor="ctr"/>
                </a:tc>
                <a:extLst>
                  <a:ext uri="{0D108BD9-81ED-4DB2-BD59-A6C34878D82A}">
                    <a16:rowId xmlns:a16="http://schemas.microsoft.com/office/drawing/2014/main" val="112627521"/>
                  </a:ext>
                </a:extLst>
              </a:tr>
              <a:tr h="350257">
                <a:tc>
                  <a:txBody>
                    <a:bodyPr/>
                    <a:lstStyle/>
                    <a:p>
                      <a:pPr algn="l" fontAlgn="t"/>
                      <a:r>
                        <a:rPr lang="en-US" sz="1200" b="0" i="0" u="none" strike="noStrike" dirty="0">
                          <a:solidFill>
                            <a:srgbClr val="000000"/>
                          </a:solidFill>
                          <a:effectLst/>
                          <a:latin typeface="Segoe UI" panose="020B0502040204020203" pitchFamily="34" charset="0"/>
                        </a:rPr>
                        <a:t>I contacted the police</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6%</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0</a:t>
                      </a:r>
                    </a:p>
                  </a:txBody>
                  <a:tcPr marL="7620" marR="7620" marT="7620" marB="0" anchor="ctr"/>
                </a:tc>
                <a:extLst>
                  <a:ext uri="{0D108BD9-81ED-4DB2-BD59-A6C34878D82A}">
                    <a16:rowId xmlns:a16="http://schemas.microsoft.com/office/drawing/2014/main" val="2018138135"/>
                  </a:ext>
                </a:extLst>
              </a:tr>
              <a:tr h="389579">
                <a:tc>
                  <a:txBody>
                    <a:bodyPr/>
                    <a:lstStyle/>
                    <a:p>
                      <a:pPr algn="l" fontAlgn="t"/>
                      <a:r>
                        <a:rPr lang="en-US" sz="1200" b="0" i="0" u="none" strike="noStrike" dirty="0">
                          <a:solidFill>
                            <a:srgbClr val="000000"/>
                          </a:solidFill>
                          <a:effectLst/>
                          <a:latin typeface="Segoe UI" panose="020B0502040204020203" pitchFamily="34" charset="0"/>
                        </a:rPr>
                        <a:t>I spent more time online</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5%</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a:t>
                      </a:r>
                    </a:p>
                  </a:txBody>
                  <a:tcPr marL="7620" marR="7620" marT="7620" marB="0" anchor="ctr"/>
                </a:tc>
                <a:extLst>
                  <a:ext uri="{0D108BD9-81ED-4DB2-BD59-A6C34878D82A}">
                    <a16:rowId xmlns:a16="http://schemas.microsoft.com/office/drawing/2014/main" val="3694238207"/>
                  </a:ext>
                </a:extLst>
              </a:tr>
              <a:tr h="401756">
                <a:tc>
                  <a:txBody>
                    <a:bodyPr/>
                    <a:lstStyle/>
                    <a:p>
                      <a:pPr algn="l" fontAlgn="t"/>
                      <a:r>
                        <a:rPr lang="en-US" sz="1200" b="0" i="0" u="none" strike="noStrike" dirty="0">
                          <a:solidFill>
                            <a:srgbClr val="000000"/>
                          </a:solidFill>
                          <a:effectLst/>
                          <a:latin typeface="Segoe UI" panose="020B0502040204020203" pitchFamily="34" charset="0"/>
                        </a:rPr>
                        <a:t>Increased the amount of time I spent on social media</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4%</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-1</a:t>
                      </a:r>
                    </a:p>
                  </a:txBody>
                  <a:tcPr marL="7620" marR="7620" marT="7620" marB="0" anchor="ctr"/>
                </a:tc>
                <a:extLst>
                  <a:ext uri="{0D108BD9-81ED-4DB2-BD59-A6C34878D82A}">
                    <a16:rowId xmlns:a16="http://schemas.microsoft.com/office/drawing/2014/main" val="841226793"/>
                  </a:ext>
                </a:extLst>
              </a:tr>
              <a:tr h="389579">
                <a:tc>
                  <a:txBody>
                    <a:bodyPr/>
                    <a:lstStyle/>
                    <a:p>
                      <a:pPr algn="l" fontAlgn="t"/>
                      <a:r>
                        <a:rPr lang="en-US" sz="1200" b="0" i="0" u="none" strike="noStrike" dirty="0">
                          <a:solidFill>
                            <a:srgbClr val="000000"/>
                          </a:solidFill>
                          <a:effectLst/>
                          <a:latin typeface="Segoe UI" panose="020B0502040204020203" pitchFamily="34" charset="0"/>
                        </a:rPr>
                        <a:t>Contacted a human resources representative</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3%</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0</a:t>
                      </a:r>
                    </a:p>
                  </a:txBody>
                  <a:tcPr marL="7620" marR="7620" marT="7620" marB="0" anchor="ctr"/>
                </a:tc>
                <a:extLst>
                  <a:ext uri="{0D108BD9-81ED-4DB2-BD59-A6C34878D82A}">
                    <a16:rowId xmlns:a16="http://schemas.microsoft.com/office/drawing/2014/main" val="797552373"/>
                  </a:ext>
                </a:extLst>
              </a:tr>
              <a:tr h="389579">
                <a:tc>
                  <a:txBody>
                    <a:bodyPr/>
                    <a:lstStyle/>
                    <a:p>
                      <a:pPr algn="l" fontAlgn="t"/>
                      <a:r>
                        <a:rPr lang="en-US" sz="1200" b="0" i="0" u="none" strike="noStrike" dirty="0">
                          <a:solidFill>
                            <a:srgbClr val="000000"/>
                          </a:solidFill>
                          <a:effectLst/>
                          <a:latin typeface="Segoe UI" panose="020B0502040204020203" pitchFamily="34" charset="0"/>
                        </a:rPr>
                        <a:t>Another action</a:t>
                      </a:r>
                    </a:p>
                  </a:txBody>
                  <a:tcPr marL="228600" marR="7620" marT="7620" marB="0" anchor="ctr"/>
                </a:tc>
                <a:tc>
                  <a:txBody>
                    <a:bodyPr/>
                    <a:lstStyle/>
                    <a:p>
                      <a:pPr algn="ctr" fontAlgn="b"/>
                      <a:r>
                        <a:rPr lang="en-US" sz="1400" b="0" i="0" u="none" strike="noStrike" dirty="0">
                          <a:solidFill>
                            <a:srgbClr val="000000"/>
                          </a:solidFill>
                          <a:effectLst/>
                          <a:latin typeface="Segoe UI" panose="020B0502040204020203" pitchFamily="34" charset="0"/>
                        </a:rPr>
                        <a:t>1%</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-4</a:t>
                      </a:r>
                    </a:p>
                  </a:txBody>
                  <a:tcPr marL="7620" marR="7620" marT="7620" marB="0" anchor="ctr">
                    <a:solidFill>
                      <a:srgbClr val="FFB900"/>
                    </a:solidFill>
                  </a:tcPr>
                </a:tc>
                <a:extLst>
                  <a:ext uri="{0D108BD9-81ED-4DB2-BD59-A6C34878D82A}">
                    <a16:rowId xmlns:a16="http://schemas.microsoft.com/office/drawing/2014/main" val="126876009"/>
                  </a:ext>
                </a:extLst>
              </a:tr>
              <a:tr h="350257">
                <a:tc>
                  <a:txBody>
                    <a:bodyPr/>
                    <a:lstStyle/>
                    <a:p>
                      <a:pPr algn="l" fontAlgn="t"/>
                      <a:r>
                        <a:rPr lang="en-US" sz="1300" b="0" i="0" u="none" strike="noStrike" dirty="0">
                          <a:solidFill>
                            <a:srgbClr val="000000"/>
                          </a:solidFill>
                          <a:effectLst/>
                          <a:latin typeface="Segoe UI" panose="020B0502040204020203" pitchFamily="34" charset="0"/>
                        </a:rPr>
                        <a:t>Average number of actions taken</a:t>
                      </a:r>
                    </a:p>
                  </a:txBody>
                  <a:tcPr marL="22860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4.6</a:t>
                      </a:r>
                    </a:p>
                  </a:txBody>
                  <a:tcPr marL="7620" marR="7620" marT="7620" marB="0" anchor="ctr"/>
                </a:tc>
                <a:tc>
                  <a:txBody>
                    <a:bodyPr/>
                    <a:lstStyle/>
                    <a:p>
                      <a:pPr algn="ctr" fontAlgn="ctr"/>
                      <a:r>
                        <a:rPr lang="en-US" sz="1400" b="0" i="0" u="none" strike="noStrike" dirty="0">
                          <a:solidFill>
                            <a:srgbClr val="000000"/>
                          </a:solidFill>
                          <a:effectLst/>
                          <a:latin typeface="Segoe UI" panose="020B0502040204020203" pitchFamily="34" charset="0"/>
                        </a:rPr>
                        <a:t>2</a:t>
                      </a:r>
                    </a:p>
                  </a:txBody>
                  <a:tcPr marL="7620" marR="7620" marT="7620" marB="0" anchor="ctr"/>
                </a:tc>
                <a:extLst>
                  <a:ext uri="{0D108BD9-81ED-4DB2-BD59-A6C34878D82A}">
                    <a16:rowId xmlns:a16="http://schemas.microsoft.com/office/drawing/2014/main" val="3159336442"/>
                  </a:ext>
                </a:extLst>
              </a:tr>
            </a:tbl>
          </a:graphicData>
        </a:graphic>
      </p:graphicFrame>
      <p:sp>
        <p:nvSpPr>
          <p:cNvPr id="4" name="Oval 3">
            <a:extLst>
              <a:ext uri="{FF2B5EF4-FFF2-40B4-BE49-F238E27FC236}">
                <a16:creationId xmlns:a16="http://schemas.microsoft.com/office/drawing/2014/main" id="{4348739A-DD5C-49B5-9E38-70FB17176A70}"/>
              </a:ext>
              <a:ext uri="{C183D7F6-B498-43B3-948B-1728B52AA6E4}">
                <adec:decorative xmlns:adec="http://schemas.microsoft.com/office/drawing/2017/decorative" val="1"/>
              </a:ext>
            </a:extLst>
          </p:cNvPr>
          <p:cNvSpPr/>
          <p:nvPr/>
        </p:nvSpPr>
        <p:spPr bwMode="auto">
          <a:xfrm>
            <a:off x="5047534" y="2219569"/>
            <a:ext cx="693683" cy="315310"/>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Oval 19">
            <a:extLst>
              <a:ext uri="{FF2B5EF4-FFF2-40B4-BE49-F238E27FC236}">
                <a16:creationId xmlns:a16="http://schemas.microsoft.com/office/drawing/2014/main" id="{89E964B1-909F-487E-B6DB-AE3690632D02}"/>
              </a:ext>
              <a:ext uri="{C183D7F6-B498-43B3-948B-1728B52AA6E4}">
                <adec:decorative xmlns:adec="http://schemas.microsoft.com/office/drawing/2017/decorative" val="1"/>
              </a:ext>
            </a:extLst>
          </p:cNvPr>
          <p:cNvSpPr/>
          <p:nvPr/>
        </p:nvSpPr>
        <p:spPr bwMode="auto">
          <a:xfrm>
            <a:off x="5040122" y="3766182"/>
            <a:ext cx="693683" cy="315310"/>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a:extLst>
              <a:ext uri="{FF2B5EF4-FFF2-40B4-BE49-F238E27FC236}">
                <a16:creationId xmlns:a16="http://schemas.microsoft.com/office/drawing/2014/main" id="{AA510698-A140-46A6-87EA-FE044AE9F977}"/>
              </a:ext>
              <a:ext uri="{C183D7F6-B498-43B3-948B-1728B52AA6E4}">
                <adec:decorative xmlns:adec="http://schemas.microsoft.com/office/drawing/2017/decorative" val="1"/>
              </a:ext>
            </a:extLst>
          </p:cNvPr>
          <p:cNvGrpSpPr/>
          <p:nvPr/>
        </p:nvGrpSpPr>
        <p:grpSpPr>
          <a:xfrm>
            <a:off x="9214455" y="6477703"/>
            <a:ext cx="2823582" cy="627864"/>
            <a:chOff x="8710269" y="859841"/>
            <a:chExt cx="2963195" cy="627864"/>
          </a:xfrm>
        </p:grpSpPr>
        <p:sp>
          <p:nvSpPr>
            <p:cNvPr id="19" name="TextBox 18">
              <a:extLst>
                <a:ext uri="{FF2B5EF4-FFF2-40B4-BE49-F238E27FC236}">
                  <a16:creationId xmlns:a16="http://schemas.microsoft.com/office/drawing/2014/main" id="{CBFBDE85-A532-4333-A7B3-DC1AD03FEBD6}"/>
                </a:ext>
              </a:extLst>
            </p:cNvPr>
            <p:cNvSpPr txBox="1"/>
            <p:nvPr/>
          </p:nvSpPr>
          <p:spPr>
            <a:xfrm>
              <a:off x="8949318" y="859841"/>
              <a:ext cx="2724146" cy="627864"/>
            </a:xfrm>
            <a:prstGeom prst="rect">
              <a:avLst/>
            </a:prstGeom>
            <a:noFill/>
          </p:spPr>
          <p:txBody>
            <a:bodyPr wrap="square" lIns="182880" tIns="146304" rIns="182880" bIns="146304" rtlCol="0">
              <a:spAutoFit/>
            </a:bodyPr>
            <a:lstStyle/>
            <a:p>
              <a:pPr>
                <a:lnSpc>
                  <a:spcPct val="90000"/>
                </a:lnSpc>
              </a:pPr>
              <a:r>
                <a:rPr lang="en-US" sz="1200" dirty="0">
                  <a:solidFill>
                    <a:schemeClr val="tx1">
                      <a:lumMod val="50000"/>
                    </a:schemeClr>
                  </a:solidFill>
                </a:rPr>
                <a:t>Statistically significant @95% CI </a:t>
              </a:r>
            </a:p>
          </p:txBody>
        </p:sp>
        <p:sp>
          <p:nvSpPr>
            <p:cNvPr id="21" name="Rectangle 20">
              <a:extLst>
                <a:ext uri="{FF2B5EF4-FFF2-40B4-BE49-F238E27FC236}">
                  <a16:creationId xmlns:a16="http://schemas.microsoft.com/office/drawing/2014/main" id="{2BA71AB2-D61F-40FF-9D45-DE6343197A5E}"/>
                </a:ext>
              </a:extLst>
            </p:cNvPr>
            <p:cNvSpPr/>
            <p:nvPr/>
          </p:nvSpPr>
          <p:spPr bwMode="auto">
            <a:xfrm>
              <a:off x="8710269" y="966587"/>
              <a:ext cx="342900" cy="184281"/>
            </a:xfrm>
            <a:prstGeom prst="rect">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197444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F2F299-E545-4AB3-8D22-D921C6277255}"/>
              </a:ext>
            </a:extLst>
          </p:cNvPr>
          <p:cNvSpPr>
            <a:spLocks noGrp="1"/>
          </p:cNvSpPr>
          <p:nvPr>
            <p:ph type="title"/>
          </p:nvPr>
        </p:nvSpPr>
        <p:spPr>
          <a:xfrm>
            <a:off x="272273" y="2283744"/>
            <a:ext cx="11889564" cy="917575"/>
          </a:xfrm>
        </p:spPr>
        <p:txBody>
          <a:bodyPr/>
          <a:lstStyle/>
          <a:p>
            <a:r>
              <a:rPr lang="en-US" dirty="0">
                <a:solidFill>
                  <a:schemeClr val="tx1"/>
                </a:solidFill>
              </a:rPr>
              <a:t>Themes for 2018</a:t>
            </a:r>
            <a:br>
              <a:rPr lang="en-US" dirty="0">
                <a:solidFill>
                  <a:schemeClr val="tx1"/>
                </a:solidFill>
              </a:rPr>
            </a:br>
            <a:endParaRPr lang="en-US" dirty="0"/>
          </a:p>
        </p:txBody>
      </p:sp>
      <p:sp>
        <p:nvSpPr>
          <p:cNvPr id="2" name="Slide Number Placeholder 1">
            <a:extLst>
              <a:ext uri="{FF2B5EF4-FFF2-40B4-BE49-F238E27FC236}">
                <a16:creationId xmlns:a16="http://schemas.microsoft.com/office/drawing/2014/main" id="{2C704B37-839A-45A4-8D7C-95E8D70C85FA}"/>
              </a:ext>
            </a:extLst>
          </p:cNvPr>
          <p:cNvSpPr>
            <a:spLocks noGrp="1"/>
          </p:cNvSpPr>
          <p:nvPr>
            <p:ph type="sldNum" sz="quarter" idx="4"/>
          </p:nvPr>
        </p:nvSpPr>
        <p:spPr/>
        <p:txBody>
          <a:bodyPr/>
          <a:lstStyle/>
          <a:p>
            <a:fld id="{7EFC24D6-DB8F-6B44-BA5A-9BEC68C15CAA}" type="slidenum">
              <a:rPr lang="en-US" smtClean="0"/>
              <a:pPr/>
              <a:t>5</a:t>
            </a:fld>
            <a:endParaRPr lang="en-US" dirty="0"/>
          </a:p>
        </p:txBody>
      </p:sp>
    </p:spTree>
    <p:extLst>
      <p:ext uri="{BB962C8B-B14F-4D97-AF65-F5344CB8AC3E}">
        <p14:creationId xmlns:p14="http://schemas.microsoft.com/office/powerpoint/2010/main" val="3692816718"/>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Respondents were more knowledgeable about where to find help</a:t>
            </a:r>
          </a:p>
        </p:txBody>
      </p:sp>
      <p:sp>
        <p:nvSpPr>
          <p:cNvPr id="3" name="Slide Number Placeholder 2"/>
          <p:cNvSpPr>
            <a:spLocks noGrp="1"/>
          </p:cNvSpPr>
          <p:nvPr>
            <p:ph type="sldNum" sz="quarter" idx="4"/>
          </p:nvPr>
        </p:nvSpPr>
        <p:spPr/>
        <p:txBody>
          <a:bodyPr/>
          <a:lstStyle/>
          <a:p>
            <a:fld id="{7EFC24D6-DB8F-6B44-BA5A-9BEC68C15CAA}" type="slidenum">
              <a:rPr lang="en-US" smtClean="0"/>
              <a:pPr/>
              <a:t>50</a:t>
            </a:fld>
            <a:endParaRPr lang="en-US" dirty="0"/>
          </a:p>
        </p:txBody>
      </p:sp>
      <p:graphicFrame>
        <p:nvGraphicFramePr>
          <p:cNvPr id="9" name="Chart 8" descr="Nearly half of people were confident about where to find help, with teens more knowledgeable than adults."/>
          <p:cNvGraphicFramePr>
            <a:graphicFrameLocks noChangeAspect="1"/>
          </p:cNvGraphicFramePr>
          <p:nvPr>
            <p:extLst>
              <p:ext uri="{D42A27DB-BD31-4B8C-83A1-F6EECF244321}">
                <p14:modId xmlns:p14="http://schemas.microsoft.com/office/powerpoint/2010/main" val="3201100663"/>
              </p:ext>
            </p:extLst>
          </p:nvPr>
        </p:nvGraphicFramePr>
        <p:xfrm>
          <a:off x="193102" y="1413101"/>
          <a:ext cx="3931920" cy="48709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descr="49% of people knew where to turn for help.">
            <a:extLst>
              <a:ext uri="{FF2B5EF4-FFF2-40B4-BE49-F238E27FC236}">
                <a16:creationId xmlns:a16="http://schemas.microsoft.com/office/drawing/2014/main" id="{68628D2A-1C1E-4F25-9BF3-73604000EC78}"/>
              </a:ext>
            </a:extLst>
          </p:cNvPr>
          <p:cNvGraphicFramePr>
            <a:graphicFrameLocks/>
          </p:cNvGraphicFramePr>
          <p:nvPr>
            <p:extLst>
              <p:ext uri="{D42A27DB-BD31-4B8C-83A1-F6EECF244321}">
                <p14:modId xmlns:p14="http://schemas.microsoft.com/office/powerpoint/2010/main" val="225667702"/>
              </p:ext>
            </p:extLst>
          </p:nvPr>
        </p:nvGraphicFramePr>
        <p:xfrm>
          <a:off x="4272949" y="1396422"/>
          <a:ext cx="3931920" cy="48737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descr="42% of people found it hard to ask for help.">
            <a:extLst>
              <a:ext uri="{FF2B5EF4-FFF2-40B4-BE49-F238E27FC236}">
                <a16:creationId xmlns:a16="http://schemas.microsoft.com/office/drawing/2014/main" id="{7A61A09A-1033-48D3-914C-2E1FCB7FFD53}"/>
              </a:ext>
            </a:extLst>
          </p:cNvPr>
          <p:cNvGraphicFramePr>
            <a:graphicFrameLocks noChangeAspect="1"/>
          </p:cNvGraphicFramePr>
          <p:nvPr>
            <p:extLst>
              <p:ext uri="{D42A27DB-BD31-4B8C-83A1-F6EECF244321}">
                <p14:modId xmlns:p14="http://schemas.microsoft.com/office/powerpoint/2010/main" val="2779630881"/>
              </p:ext>
            </p:extLst>
          </p:nvPr>
        </p:nvGraphicFramePr>
        <p:xfrm>
          <a:off x="8311453" y="1399256"/>
          <a:ext cx="3931920" cy="4870918"/>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p:cNvSpPr/>
          <p:nvPr/>
        </p:nvSpPr>
        <p:spPr>
          <a:xfrm>
            <a:off x="-10048" y="6398464"/>
            <a:ext cx="10096542" cy="246221"/>
          </a:xfrm>
          <a:prstGeom prst="rect">
            <a:avLst/>
          </a:prstGeom>
        </p:spPr>
        <p:txBody>
          <a:bodyPr wrap="square">
            <a:spAutoFit/>
          </a:bodyPr>
          <a:lstStyle/>
          <a:p>
            <a:r>
              <a:rPr lang="en-US" sz="1000" i="1" dirty="0">
                <a:solidFill>
                  <a:schemeClr val="tx1">
                    <a:lumMod val="50000"/>
                  </a:schemeClr>
                </a:solidFill>
              </a:rPr>
              <a:t>  Q10: How confident are you in your ability to manage uncivil behavior online?</a:t>
            </a:r>
          </a:p>
        </p:txBody>
      </p:sp>
      <p:sp>
        <p:nvSpPr>
          <p:cNvPr id="25" name="Rectangle 24">
            <a:extLst>
              <a:ext uri="{FF2B5EF4-FFF2-40B4-BE49-F238E27FC236}">
                <a16:creationId xmlns:a16="http://schemas.microsoft.com/office/drawing/2014/main" id="{FB71986B-1DB1-4310-9DBD-703AB86E23E1}"/>
              </a:ext>
            </a:extLst>
          </p:cNvPr>
          <p:cNvSpPr/>
          <p:nvPr/>
        </p:nvSpPr>
        <p:spPr>
          <a:xfrm>
            <a:off x="-8374" y="6581008"/>
            <a:ext cx="10096542" cy="246221"/>
          </a:xfrm>
          <a:prstGeom prst="rect">
            <a:avLst/>
          </a:prstGeom>
        </p:spPr>
        <p:txBody>
          <a:bodyPr wrap="square">
            <a:spAutoFit/>
          </a:bodyPr>
          <a:lstStyle/>
          <a:p>
            <a:r>
              <a:rPr lang="en-US" sz="1000" i="1" dirty="0">
                <a:solidFill>
                  <a:schemeClr val="tx1">
                    <a:lumMod val="50000"/>
                  </a:schemeClr>
                </a:solidFill>
              </a:rPr>
              <a:t>  Q11: If you need help, do you know where to get help to manage online risks or uncivil behavior online?</a:t>
            </a:r>
          </a:p>
        </p:txBody>
      </p:sp>
      <p:sp>
        <p:nvSpPr>
          <p:cNvPr id="12" name="Rectangle 11">
            <a:extLst>
              <a:ext uri="{FF2B5EF4-FFF2-40B4-BE49-F238E27FC236}">
                <a16:creationId xmlns:a16="http://schemas.microsoft.com/office/drawing/2014/main" id="{8719125A-9923-4BEC-81BB-DC5D827DB07A}"/>
              </a:ext>
            </a:extLst>
          </p:cNvPr>
          <p:cNvSpPr/>
          <p:nvPr/>
        </p:nvSpPr>
        <p:spPr>
          <a:xfrm>
            <a:off x="-6700" y="6733408"/>
            <a:ext cx="10096542" cy="246221"/>
          </a:xfrm>
          <a:prstGeom prst="rect">
            <a:avLst/>
          </a:prstGeom>
        </p:spPr>
        <p:txBody>
          <a:bodyPr wrap="square">
            <a:spAutoFit/>
          </a:bodyPr>
          <a:lstStyle/>
          <a:p>
            <a:r>
              <a:rPr lang="en-US" sz="1000" i="1" dirty="0">
                <a:solidFill>
                  <a:schemeClr val="tx1">
                    <a:lumMod val="50000"/>
                  </a:schemeClr>
                </a:solidFill>
              </a:rPr>
              <a:t>  Q11a: How difficult was it to get help when you were treated in an unsafe or uncivil manner?</a:t>
            </a:r>
          </a:p>
        </p:txBody>
      </p:sp>
      <p:sp>
        <p:nvSpPr>
          <p:cNvPr id="15" name="Oval 14">
            <a:extLst>
              <a:ext uri="{FF2B5EF4-FFF2-40B4-BE49-F238E27FC236}">
                <a16:creationId xmlns:a16="http://schemas.microsoft.com/office/drawing/2014/main" id="{06A43388-F02C-47B6-B1D0-1B0D77D8CA66}"/>
              </a:ext>
              <a:ext uri="{C183D7F6-B498-43B3-948B-1728B52AA6E4}">
                <adec:decorative xmlns:adec="http://schemas.microsoft.com/office/drawing/2017/decorative" val="1"/>
              </a:ext>
            </a:extLst>
          </p:cNvPr>
          <p:cNvSpPr/>
          <p:nvPr/>
        </p:nvSpPr>
        <p:spPr bwMode="auto">
          <a:xfrm>
            <a:off x="5058319" y="2764544"/>
            <a:ext cx="693683" cy="315310"/>
          </a:xfrm>
          <a:prstGeom prst="ellipse">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7" name="Speech Bubble: Rectangle with Corners Rounded 16">
            <a:extLst>
              <a:ext uri="{FF2B5EF4-FFF2-40B4-BE49-F238E27FC236}">
                <a16:creationId xmlns:a16="http://schemas.microsoft.com/office/drawing/2014/main" id="{FED8F939-2EE8-4981-BF04-73FDA9137482}"/>
              </a:ext>
            </a:extLst>
          </p:cNvPr>
          <p:cNvSpPr/>
          <p:nvPr/>
        </p:nvSpPr>
        <p:spPr bwMode="auto">
          <a:xfrm>
            <a:off x="2803491" y="1807376"/>
            <a:ext cx="2130250" cy="813197"/>
          </a:xfrm>
          <a:prstGeom prst="wedgeRoundRectCallout">
            <a:avLst>
              <a:gd name="adj1" fmla="val 63247"/>
              <a:gd name="adj2" fmla="val 53815"/>
              <a:gd name="adj3" fmla="val 16667"/>
            </a:avLst>
          </a:prstGeom>
          <a:solidFill>
            <a:srgbClr val="FFB9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Teens were much more knowledgeable than adults (60% vs. 37%)</a:t>
            </a:r>
          </a:p>
        </p:txBody>
      </p:sp>
    </p:spTree>
    <p:extLst>
      <p:ext uri="{BB962C8B-B14F-4D97-AF65-F5344CB8AC3E}">
        <p14:creationId xmlns:p14="http://schemas.microsoft.com/office/powerpoint/2010/main" val="2382977699"/>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A36083-4B27-4A7F-B910-CC1A69C20479}"/>
              </a:ext>
            </a:extLst>
          </p:cNvPr>
          <p:cNvSpPr>
            <a:spLocks noGrp="1"/>
          </p:cNvSpPr>
          <p:nvPr>
            <p:ph type="sldNum" sz="quarter" idx="4"/>
          </p:nvPr>
        </p:nvSpPr>
        <p:spPr/>
        <p:txBody>
          <a:bodyPr/>
          <a:lstStyle/>
          <a:p>
            <a:fld id="{7EFC24D6-DB8F-6B44-BA5A-9BEC68C15CAA}" type="slidenum">
              <a:rPr lang="en-US" smtClean="0"/>
              <a:pPr/>
              <a:t>51</a:t>
            </a:fld>
            <a:endParaRPr lang="en-US" dirty="0"/>
          </a:p>
        </p:txBody>
      </p:sp>
      <p:sp>
        <p:nvSpPr>
          <p:cNvPr id="6" name="Title 5">
            <a:extLst>
              <a:ext uri="{FF2B5EF4-FFF2-40B4-BE49-F238E27FC236}">
                <a16:creationId xmlns:a16="http://schemas.microsoft.com/office/drawing/2014/main" id="{52524FE9-D76A-482B-AA86-7ECDD0599703}"/>
              </a:ext>
            </a:extLst>
          </p:cNvPr>
          <p:cNvSpPr>
            <a:spLocks noGrp="1"/>
          </p:cNvSpPr>
          <p:nvPr>
            <p:ph type="title"/>
          </p:nvPr>
        </p:nvSpPr>
        <p:spPr>
          <a:xfrm>
            <a:off x="216582" y="2283723"/>
            <a:ext cx="11889564" cy="917575"/>
          </a:xfrm>
        </p:spPr>
        <p:txBody>
          <a:bodyPr/>
          <a:lstStyle/>
          <a:p>
            <a:r>
              <a:rPr lang="en-US" dirty="0">
                <a:solidFill>
                  <a:schemeClr val="tx1"/>
                </a:solidFill>
              </a:rPr>
              <a:t>The Pain of Online Risks</a:t>
            </a:r>
            <a:br>
              <a:rPr lang="en-US" dirty="0">
                <a:solidFill>
                  <a:schemeClr val="tx1"/>
                </a:solidFill>
              </a:rPr>
            </a:br>
            <a:endParaRPr lang="en-US" dirty="0"/>
          </a:p>
        </p:txBody>
      </p:sp>
      <p:pic>
        <p:nvPicPr>
          <p:cNvPr id="3" name="Picture 2">
            <a:extLst>
              <a:ext uri="{FF2B5EF4-FFF2-40B4-BE49-F238E27FC236}">
                <a16:creationId xmlns:a16="http://schemas.microsoft.com/office/drawing/2014/main" id="{433EC0F3-4387-4496-AD83-DE9E99C7BE7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218237" y="833433"/>
            <a:ext cx="4572000" cy="4572000"/>
          </a:xfrm>
          <a:prstGeom prst="rect">
            <a:avLst/>
          </a:prstGeom>
        </p:spPr>
      </p:pic>
    </p:spTree>
    <p:extLst>
      <p:ext uri="{BB962C8B-B14F-4D97-AF65-F5344CB8AC3E}">
        <p14:creationId xmlns:p14="http://schemas.microsoft.com/office/powerpoint/2010/main" val="158195053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C4496-0CF5-40AF-8F60-BB21B9AF0591}"/>
              </a:ext>
            </a:extLst>
          </p:cNvPr>
          <p:cNvSpPr>
            <a:spLocks noGrp="1"/>
          </p:cNvSpPr>
          <p:nvPr>
            <p:ph type="title"/>
          </p:nvPr>
        </p:nvSpPr>
        <p:spPr/>
        <p:txBody>
          <a:bodyPr/>
          <a:lstStyle/>
          <a:p>
            <a:r>
              <a:rPr lang="en-US" dirty="0"/>
              <a:t>Risks produced pain for over eight-in-ten respondents</a:t>
            </a:r>
            <a:br>
              <a:rPr lang="en-US" dirty="0"/>
            </a:br>
            <a:r>
              <a:rPr lang="en-US" sz="2000" dirty="0"/>
              <a:t>Nearly three-in-ten suffered severe or unbearable pain</a:t>
            </a:r>
          </a:p>
        </p:txBody>
      </p:sp>
      <p:sp>
        <p:nvSpPr>
          <p:cNvPr id="3" name="Slide Number Placeholder 2">
            <a:extLst>
              <a:ext uri="{FF2B5EF4-FFF2-40B4-BE49-F238E27FC236}">
                <a16:creationId xmlns:a16="http://schemas.microsoft.com/office/drawing/2014/main" id="{B76FBD99-DCA2-40B2-AEB9-9576183A2C48}"/>
              </a:ext>
            </a:extLst>
          </p:cNvPr>
          <p:cNvSpPr>
            <a:spLocks noGrp="1"/>
          </p:cNvSpPr>
          <p:nvPr>
            <p:ph type="sldNum" sz="quarter" idx="4"/>
          </p:nvPr>
        </p:nvSpPr>
        <p:spPr/>
        <p:txBody>
          <a:bodyPr/>
          <a:lstStyle/>
          <a:p>
            <a:fld id="{7EFC24D6-DB8F-6B44-BA5A-9BEC68C15CAA}" type="slidenum">
              <a:rPr lang="en-US" smtClean="0"/>
              <a:pPr/>
              <a:t>52</a:t>
            </a:fld>
            <a:endParaRPr lang="en-US" dirty="0"/>
          </a:p>
        </p:txBody>
      </p:sp>
      <p:sp>
        <p:nvSpPr>
          <p:cNvPr id="18" name="TextBox 17">
            <a:extLst>
              <a:ext uri="{FF2B5EF4-FFF2-40B4-BE49-F238E27FC236}">
                <a16:creationId xmlns:a16="http://schemas.microsoft.com/office/drawing/2014/main" id="{54C20D83-A99D-4FD9-A025-54039F6AAEE1}"/>
              </a:ext>
            </a:extLst>
          </p:cNvPr>
          <p:cNvSpPr txBox="1"/>
          <p:nvPr/>
        </p:nvSpPr>
        <p:spPr>
          <a:xfrm>
            <a:off x="-70338" y="6628895"/>
            <a:ext cx="5144678"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Q5.1: How much emotional, psychological or physical pain did you suffer because of… </a:t>
            </a:r>
          </a:p>
        </p:txBody>
      </p:sp>
      <p:sp>
        <p:nvSpPr>
          <p:cNvPr id="4" name="TextBox 3">
            <a:extLst>
              <a:ext uri="{FF2B5EF4-FFF2-40B4-BE49-F238E27FC236}">
                <a16:creationId xmlns:a16="http://schemas.microsoft.com/office/drawing/2014/main" id="{E32E62CA-9C23-49AD-AA5E-01A679A5B841}"/>
              </a:ext>
            </a:extLst>
          </p:cNvPr>
          <p:cNvSpPr txBox="1"/>
          <p:nvPr/>
        </p:nvSpPr>
        <p:spPr>
          <a:xfrm>
            <a:off x="7765651" y="6029231"/>
            <a:ext cx="3508166" cy="627864"/>
          </a:xfrm>
          <a:prstGeom prst="rect">
            <a:avLst/>
          </a:prstGeom>
          <a:noFill/>
        </p:spPr>
        <p:txBody>
          <a:bodyPr wrap="square" lIns="182880" tIns="146304" rIns="182880" bIns="146304" rtlCol="0">
            <a:spAutoFit/>
          </a:bodyPr>
          <a:lstStyle/>
          <a:p>
            <a:pPr>
              <a:lnSpc>
                <a:spcPct val="90000"/>
              </a:lnSpc>
            </a:pPr>
            <a:r>
              <a:rPr lang="en-US" sz="1200" dirty="0">
                <a:solidFill>
                  <a:schemeClr val="bg1">
                    <a:lumMod val="50000"/>
                    <a:lumOff val="50000"/>
                  </a:schemeClr>
                </a:solidFill>
              </a:rPr>
              <a:t>*8% suffered unbearable pain (10) defined as pain that was mentally and physically disabling</a:t>
            </a:r>
          </a:p>
        </p:txBody>
      </p:sp>
      <p:sp>
        <p:nvSpPr>
          <p:cNvPr id="25" name="Rectangle 24" descr="84% experience pain">
            <a:extLst>
              <a:ext uri="{FF2B5EF4-FFF2-40B4-BE49-F238E27FC236}">
                <a16:creationId xmlns:a16="http://schemas.microsoft.com/office/drawing/2014/main" id="{0A3A9E4C-3C43-4A63-8624-30DE8E9EC9DA}"/>
              </a:ext>
            </a:extLst>
          </p:cNvPr>
          <p:cNvSpPr/>
          <p:nvPr/>
        </p:nvSpPr>
        <p:spPr bwMode="auto">
          <a:xfrm>
            <a:off x="1266094" y="1292237"/>
            <a:ext cx="9868552" cy="4757257"/>
          </a:xfrm>
          <a:prstGeom prst="rect">
            <a:avLst/>
          </a:prstGeom>
          <a:solidFill>
            <a:schemeClr val="tx1"/>
          </a:solidFill>
          <a:ln>
            <a:solidFill>
              <a:schemeClr val="bg1">
                <a:lumMod val="50000"/>
                <a:lumOff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9" name="Chart 8" descr="16% had no pain, 29% had mild pain, 27% had moderate pain and 28% had severe pain.">
            <a:extLst>
              <a:ext uri="{FF2B5EF4-FFF2-40B4-BE49-F238E27FC236}">
                <a16:creationId xmlns:a16="http://schemas.microsoft.com/office/drawing/2014/main" id="{D1F2B3C3-B8A7-4373-9CE4-F76B5E854077}"/>
              </a:ext>
            </a:extLst>
          </p:cNvPr>
          <p:cNvGraphicFramePr/>
          <p:nvPr>
            <p:extLst>
              <p:ext uri="{D42A27DB-BD31-4B8C-83A1-F6EECF244321}">
                <p14:modId xmlns:p14="http://schemas.microsoft.com/office/powerpoint/2010/main" val="1497488004"/>
              </p:ext>
            </p:extLst>
          </p:nvPr>
        </p:nvGraphicFramePr>
        <p:xfrm>
          <a:off x="1706190" y="1835310"/>
          <a:ext cx="9020111" cy="3983427"/>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3FBD7A63-6F06-4642-B5EA-63ACDFA12BA1}"/>
              </a:ext>
            </a:extLst>
          </p:cNvPr>
          <p:cNvSpPr txBox="1"/>
          <p:nvPr/>
        </p:nvSpPr>
        <p:spPr>
          <a:xfrm>
            <a:off x="4659088" y="1292237"/>
            <a:ext cx="5151731" cy="627864"/>
          </a:xfrm>
          <a:prstGeom prst="rect">
            <a:avLst/>
          </a:prstGeom>
          <a:noFill/>
        </p:spPr>
        <p:txBody>
          <a:bodyPr wrap="none" lIns="182880" tIns="146304" rIns="182880" bIns="146304" rtlCol="0">
            <a:spAutoFit/>
          </a:bodyPr>
          <a:lstStyle/>
          <a:p>
            <a:pPr>
              <a:lnSpc>
                <a:spcPct val="90000"/>
              </a:lnSpc>
            </a:pPr>
            <a:r>
              <a:rPr lang="en-US" sz="2400" b="1" dirty="0">
                <a:solidFill>
                  <a:schemeClr val="bg1">
                    <a:lumMod val="50000"/>
                    <a:lumOff val="50000"/>
                  </a:schemeClr>
                </a:solidFill>
              </a:rPr>
              <a:t>Level of Pain </a:t>
            </a:r>
            <a:r>
              <a:rPr lang="en-US" sz="1400" dirty="0">
                <a:solidFill>
                  <a:schemeClr val="bg1">
                    <a:lumMod val="50000"/>
                    <a:lumOff val="50000"/>
                  </a:schemeClr>
                </a:solidFill>
              </a:rPr>
              <a:t>(Base: those who experienced a risk)</a:t>
            </a:r>
          </a:p>
        </p:txBody>
      </p:sp>
      <p:sp>
        <p:nvSpPr>
          <p:cNvPr id="15" name="Speech Bubble: Rectangle with Corners Rounded 14">
            <a:extLst>
              <a:ext uri="{FF2B5EF4-FFF2-40B4-BE49-F238E27FC236}">
                <a16:creationId xmlns:a16="http://schemas.microsoft.com/office/drawing/2014/main" id="{41913F73-48F7-4EA6-9217-F963B2FF20C9}"/>
              </a:ext>
            </a:extLst>
          </p:cNvPr>
          <p:cNvSpPr/>
          <p:nvPr/>
        </p:nvSpPr>
        <p:spPr bwMode="auto">
          <a:xfrm>
            <a:off x="5663860" y="2268199"/>
            <a:ext cx="2183865" cy="723282"/>
          </a:xfrm>
          <a:prstGeom prst="wedgeRoundRectCallout">
            <a:avLst>
              <a:gd name="adj1" fmla="val -9631"/>
              <a:gd name="adj2" fmla="val 41327"/>
              <a:gd name="adj3" fmla="val 16667"/>
            </a:avLst>
          </a:prstGeom>
          <a:solidFill>
            <a:srgbClr val="00008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b="1" dirty="0">
                <a:gradFill>
                  <a:gsLst>
                    <a:gs pos="0">
                      <a:srgbClr val="FFFFFF"/>
                    </a:gs>
                    <a:gs pos="100000">
                      <a:srgbClr val="FFFFFF"/>
                    </a:gs>
                  </a:gsLst>
                  <a:lin ang="5400000" scaled="0"/>
                </a:gradFill>
                <a:ea typeface="Segoe UI" pitchFamily="34" charset="0"/>
                <a:cs typeface="Segoe UI" pitchFamily="34" charset="0"/>
              </a:rPr>
              <a:t>84%</a:t>
            </a:r>
            <a:r>
              <a:rPr lang="en-US" sz="2400" dirty="0">
                <a:gradFill>
                  <a:gsLst>
                    <a:gs pos="0">
                      <a:srgbClr val="FFFFFF"/>
                    </a:gs>
                    <a:gs pos="100000">
                      <a:srgbClr val="FFFFFF"/>
                    </a:gs>
                  </a:gsLst>
                  <a:lin ang="5400000" scaled="0"/>
                </a:gradFill>
                <a:ea typeface="Segoe UI" pitchFamily="34" charset="0"/>
                <a:cs typeface="Segoe UI" pitchFamily="34" charset="0"/>
              </a:rPr>
              <a:t> </a:t>
            </a:r>
          </a:p>
          <a:p>
            <a:pPr algn="ctr" defTabSz="932472"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Experienced pain</a:t>
            </a:r>
            <a:endParaRPr lang="en-US" sz="1400" dirty="0">
              <a:gradFill>
                <a:gsLst>
                  <a:gs pos="0">
                    <a:srgbClr val="FFFFFF"/>
                  </a:gs>
                  <a:gs pos="100000">
                    <a:srgbClr val="FFFFFF"/>
                  </a:gs>
                </a:gsLst>
                <a:lin ang="5400000" scaled="0"/>
              </a:gradFill>
              <a:ea typeface="Segoe UI" pitchFamily="34" charset="0"/>
              <a:cs typeface="Segoe UI" pitchFamily="34" charset="0"/>
            </a:endParaRPr>
          </a:p>
        </p:txBody>
      </p:sp>
      <p:pic>
        <p:nvPicPr>
          <p:cNvPr id="14" name="Picture 13" descr="A close up of a logo&#10;&#10;Description generated with very high confidence">
            <a:extLst>
              <a:ext uri="{FF2B5EF4-FFF2-40B4-BE49-F238E27FC236}">
                <a16:creationId xmlns:a16="http://schemas.microsoft.com/office/drawing/2014/main" id="{A132D3ED-0953-44E1-92A7-9D5D0AF6D5A5}"/>
              </a:ext>
            </a:extLst>
          </p:cNvPr>
          <p:cNvPicPr>
            <a:picLocks noChangeAspect="1"/>
          </p:cNvPicPr>
          <p:nvPr/>
        </p:nvPicPr>
        <p:blipFill>
          <a:blip r:embed="rId4"/>
          <a:stretch>
            <a:fillRect/>
          </a:stretch>
        </p:blipFill>
        <p:spPr>
          <a:xfrm>
            <a:off x="3580900" y="1441120"/>
            <a:ext cx="1188720" cy="1188720"/>
          </a:xfrm>
          <a:prstGeom prst="rect">
            <a:avLst/>
          </a:prstGeom>
        </p:spPr>
      </p:pic>
      <p:sp>
        <p:nvSpPr>
          <p:cNvPr id="5" name="TextBox 4">
            <a:extLst>
              <a:ext uri="{FF2B5EF4-FFF2-40B4-BE49-F238E27FC236}">
                <a16:creationId xmlns:a16="http://schemas.microsoft.com/office/drawing/2014/main" id="{4B345779-9372-43A6-9A49-A306043A5EF2}"/>
              </a:ext>
            </a:extLst>
          </p:cNvPr>
          <p:cNvSpPr txBox="1"/>
          <p:nvPr/>
        </p:nvSpPr>
        <p:spPr>
          <a:xfrm>
            <a:off x="8234044" y="4210075"/>
            <a:ext cx="2046979" cy="1126462"/>
          </a:xfrm>
          <a:prstGeom prst="rect">
            <a:avLst/>
          </a:prstGeom>
          <a:noFill/>
        </p:spPr>
        <p:txBody>
          <a:bodyPr wrap="square" lIns="182880" tIns="146304" rIns="182880" bIns="146304" rtlCol="0">
            <a:spAutoFit/>
          </a:bodyPr>
          <a:lstStyle/>
          <a:p>
            <a:pPr algn="ctr" defTabSz="932472" fontAlgn="base">
              <a:lnSpc>
                <a:spcPct val="90000"/>
              </a:lnSpc>
              <a:spcBef>
                <a:spcPct val="0"/>
              </a:spcBef>
              <a:spcAft>
                <a:spcPct val="0"/>
              </a:spcAft>
            </a:pPr>
            <a:r>
              <a:rPr lang="en-US" b="1" dirty="0">
                <a:gradFill>
                  <a:gsLst>
                    <a:gs pos="0">
                      <a:srgbClr val="FFFFFF"/>
                    </a:gs>
                    <a:gs pos="100000">
                      <a:srgbClr val="FFFFFF"/>
                    </a:gs>
                  </a:gsLst>
                  <a:lin ang="5400000" scaled="0"/>
                </a:gradFill>
                <a:ea typeface="Segoe UI" pitchFamily="34" charset="0"/>
                <a:cs typeface="Segoe UI" pitchFamily="34" charset="0"/>
              </a:rPr>
              <a:t>28%*</a:t>
            </a:r>
          </a:p>
          <a:p>
            <a:pPr algn="ctr" defTabSz="932472" fontAlgn="base">
              <a:lnSpc>
                <a:spcPct val="90000"/>
              </a:lnSpc>
              <a:spcBef>
                <a:spcPct val="0"/>
              </a:spcBef>
              <a:spcAft>
                <a:spcPct val="0"/>
              </a:spcAft>
            </a:pPr>
            <a:r>
              <a:rPr lang="en-US" sz="1400" b="1" dirty="0">
                <a:gradFill>
                  <a:gsLst>
                    <a:gs pos="0">
                      <a:srgbClr val="FFFFFF"/>
                    </a:gs>
                    <a:gs pos="100000">
                      <a:srgbClr val="FFFFFF"/>
                    </a:gs>
                  </a:gsLst>
                  <a:lin ang="5400000" scaled="0"/>
                </a:gradFill>
                <a:ea typeface="Segoe UI" pitchFamily="34" charset="0"/>
                <a:cs typeface="Segoe UI" pitchFamily="34" charset="0"/>
              </a:rPr>
              <a:t>Severe pain </a:t>
            </a:r>
            <a:r>
              <a:rPr lang="en-US" sz="1400" dirty="0">
                <a:gradFill>
                  <a:gsLst>
                    <a:gs pos="0">
                      <a:srgbClr val="FFFFFF"/>
                    </a:gs>
                    <a:gs pos="100000">
                      <a:srgbClr val="FFFFFF"/>
                    </a:gs>
                  </a:gsLst>
                  <a:lin ang="5400000" scaled="0"/>
                </a:gradFill>
                <a:ea typeface="Segoe UI" pitchFamily="34" charset="0"/>
                <a:cs typeface="Segoe UI" pitchFamily="34" charset="0"/>
              </a:rPr>
              <a:t>that hurt the quality of my life (7-10)</a:t>
            </a:r>
            <a:endParaRPr lang="en-US" sz="1200" dirty="0">
              <a:gradFill>
                <a:gsLst>
                  <a:gs pos="2917">
                    <a:schemeClr val="tx1"/>
                  </a:gs>
                  <a:gs pos="30000">
                    <a:schemeClr val="tx1"/>
                  </a:gs>
                </a:gsLst>
                <a:lin ang="5400000" scaled="0"/>
              </a:gradFill>
            </a:endParaRPr>
          </a:p>
        </p:txBody>
      </p:sp>
      <p:sp>
        <p:nvSpPr>
          <p:cNvPr id="6" name="TextBox 5">
            <a:extLst>
              <a:ext uri="{FF2B5EF4-FFF2-40B4-BE49-F238E27FC236}">
                <a16:creationId xmlns:a16="http://schemas.microsoft.com/office/drawing/2014/main" id="{8A8D1E3A-F92C-4DDA-836B-1CE4990844BE}"/>
              </a:ext>
            </a:extLst>
          </p:cNvPr>
          <p:cNvSpPr txBox="1"/>
          <p:nvPr/>
        </p:nvSpPr>
        <p:spPr>
          <a:xfrm>
            <a:off x="5853089" y="4182915"/>
            <a:ext cx="1887226" cy="932563"/>
          </a:xfrm>
          <a:prstGeom prst="rect">
            <a:avLst/>
          </a:prstGeom>
          <a:noFill/>
        </p:spPr>
        <p:txBody>
          <a:bodyPr wrap="square" lIns="182880" tIns="146304" rIns="182880" bIns="146304" rtlCol="0">
            <a:spAutoFit/>
          </a:bodyPr>
          <a:lstStyle/>
          <a:p>
            <a:pPr algn="ctr">
              <a:lnSpc>
                <a:spcPct val="90000"/>
              </a:lnSpc>
            </a:pPr>
            <a:r>
              <a:rPr lang="en-US" b="1" dirty="0">
                <a:gradFill>
                  <a:gsLst>
                    <a:gs pos="2917">
                      <a:schemeClr val="tx1"/>
                    </a:gs>
                    <a:gs pos="30000">
                      <a:schemeClr val="tx1"/>
                    </a:gs>
                  </a:gsLst>
                  <a:lin ang="5400000" scaled="0"/>
                </a:gradFill>
              </a:rPr>
              <a:t>27%</a:t>
            </a:r>
          </a:p>
          <a:p>
            <a:pPr algn="ctr">
              <a:lnSpc>
                <a:spcPct val="90000"/>
              </a:lnSpc>
            </a:pPr>
            <a:r>
              <a:rPr lang="en-US" sz="1400" b="1" dirty="0">
                <a:gradFill>
                  <a:gsLst>
                    <a:gs pos="2917">
                      <a:schemeClr val="tx1"/>
                    </a:gs>
                    <a:gs pos="30000">
                      <a:schemeClr val="tx1"/>
                    </a:gs>
                  </a:gsLst>
                  <a:lin ang="5400000" scaled="0"/>
                </a:gradFill>
              </a:rPr>
              <a:t>Moderate pain </a:t>
            </a:r>
            <a:r>
              <a:rPr lang="en-US" sz="1400" dirty="0">
                <a:gradFill>
                  <a:gsLst>
                    <a:gs pos="2917">
                      <a:schemeClr val="tx1"/>
                    </a:gs>
                    <a:gs pos="30000">
                      <a:schemeClr val="tx1"/>
                    </a:gs>
                  </a:gsLst>
                  <a:lin ang="5400000" scaled="0"/>
                </a:gradFill>
              </a:rPr>
              <a:t>that hurt me (4-6)</a:t>
            </a:r>
          </a:p>
        </p:txBody>
      </p:sp>
      <p:sp>
        <p:nvSpPr>
          <p:cNvPr id="7" name="TextBox 6">
            <a:extLst>
              <a:ext uri="{FF2B5EF4-FFF2-40B4-BE49-F238E27FC236}">
                <a16:creationId xmlns:a16="http://schemas.microsoft.com/office/drawing/2014/main" id="{94E89E44-DCAD-454D-BDE7-5CC255A314F3}"/>
              </a:ext>
            </a:extLst>
          </p:cNvPr>
          <p:cNvSpPr txBox="1"/>
          <p:nvPr/>
        </p:nvSpPr>
        <p:spPr>
          <a:xfrm>
            <a:off x="3164437" y="4149787"/>
            <a:ext cx="2179986" cy="1126462"/>
          </a:xfrm>
          <a:prstGeom prst="rect">
            <a:avLst/>
          </a:prstGeom>
          <a:noFill/>
        </p:spPr>
        <p:txBody>
          <a:bodyPr wrap="square" lIns="182880" tIns="146304" rIns="182880" bIns="146304" rtlCol="0">
            <a:spAutoFit/>
          </a:bodyPr>
          <a:lstStyle/>
          <a:p>
            <a:pPr algn="ctr">
              <a:lnSpc>
                <a:spcPct val="90000"/>
              </a:lnSpc>
            </a:pPr>
            <a:r>
              <a:rPr lang="en-US" b="1" dirty="0">
                <a:gradFill>
                  <a:gsLst>
                    <a:gs pos="2917">
                      <a:schemeClr val="tx1"/>
                    </a:gs>
                    <a:gs pos="30000">
                      <a:schemeClr val="tx1"/>
                    </a:gs>
                  </a:gsLst>
                  <a:lin ang="5400000" scaled="0"/>
                </a:gradFill>
              </a:rPr>
              <a:t>29%</a:t>
            </a:r>
          </a:p>
          <a:p>
            <a:pPr algn="ctr">
              <a:lnSpc>
                <a:spcPct val="90000"/>
              </a:lnSpc>
            </a:pPr>
            <a:r>
              <a:rPr lang="en-US" sz="1400" b="1" dirty="0">
                <a:gradFill>
                  <a:gsLst>
                    <a:gs pos="2917">
                      <a:schemeClr val="tx1"/>
                    </a:gs>
                    <a:gs pos="30000">
                      <a:schemeClr val="tx1"/>
                    </a:gs>
                  </a:gsLst>
                  <a:lin ang="5400000" scaled="0"/>
                </a:gradFill>
              </a:rPr>
              <a:t>Mild pain</a:t>
            </a:r>
            <a:r>
              <a:rPr lang="en-US" sz="1400" dirty="0">
                <a:gradFill>
                  <a:gsLst>
                    <a:gs pos="2917">
                      <a:schemeClr val="tx1"/>
                    </a:gs>
                    <a:gs pos="30000">
                      <a:schemeClr val="tx1"/>
                    </a:gs>
                  </a:gsLst>
                  <a:lin ang="5400000" scaled="0"/>
                </a:gradFill>
              </a:rPr>
              <a:t> that was tolerable or I was able to ignore (1-3)</a:t>
            </a:r>
          </a:p>
        </p:txBody>
      </p:sp>
      <p:sp>
        <p:nvSpPr>
          <p:cNvPr id="8" name="TextBox 7">
            <a:extLst>
              <a:ext uri="{FF2B5EF4-FFF2-40B4-BE49-F238E27FC236}">
                <a16:creationId xmlns:a16="http://schemas.microsoft.com/office/drawing/2014/main" id="{D3A3C8E0-8675-49C7-AF15-66B3BC27E0A6}"/>
              </a:ext>
            </a:extLst>
          </p:cNvPr>
          <p:cNvSpPr txBox="1"/>
          <p:nvPr/>
        </p:nvSpPr>
        <p:spPr>
          <a:xfrm>
            <a:off x="2129987" y="4149787"/>
            <a:ext cx="1034450" cy="932563"/>
          </a:xfrm>
          <a:prstGeom prst="rect">
            <a:avLst/>
          </a:prstGeom>
          <a:noFill/>
        </p:spPr>
        <p:txBody>
          <a:bodyPr wrap="none" lIns="182880" tIns="146304" rIns="182880" bIns="146304" rtlCol="0">
            <a:spAutoFit/>
          </a:bodyPr>
          <a:lstStyle/>
          <a:p>
            <a:pPr algn="ctr">
              <a:lnSpc>
                <a:spcPct val="90000"/>
              </a:lnSpc>
            </a:pPr>
            <a:r>
              <a:rPr lang="en-US" b="1" dirty="0">
                <a:solidFill>
                  <a:schemeClr val="bg1">
                    <a:lumMod val="50000"/>
                    <a:lumOff val="50000"/>
                  </a:schemeClr>
                </a:solidFill>
              </a:rPr>
              <a:t>16%</a:t>
            </a:r>
          </a:p>
          <a:p>
            <a:pPr algn="ctr">
              <a:lnSpc>
                <a:spcPct val="90000"/>
              </a:lnSpc>
            </a:pPr>
            <a:r>
              <a:rPr lang="en-US" sz="1400" b="1" dirty="0">
                <a:solidFill>
                  <a:schemeClr val="bg1">
                    <a:lumMod val="50000"/>
                    <a:lumOff val="50000"/>
                  </a:schemeClr>
                </a:solidFill>
              </a:rPr>
              <a:t>No pain</a:t>
            </a:r>
          </a:p>
          <a:p>
            <a:pPr algn="ctr">
              <a:lnSpc>
                <a:spcPct val="90000"/>
              </a:lnSpc>
            </a:pPr>
            <a:r>
              <a:rPr lang="en-US" sz="1400" dirty="0">
                <a:solidFill>
                  <a:schemeClr val="bg1">
                    <a:lumMod val="50000"/>
                    <a:lumOff val="50000"/>
                  </a:schemeClr>
                </a:solidFill>
              </a:rPr>
              <a:t> (0)</a:t>
            </a:r>
          </a:p>
        </p:txBody>
      </p:sp>
      <p:sp>
        <p:nvSpPr>
          <p:cNvPr id="10" name="Right Brace 9">
            <a:extLst>
              <a:ext uri="{FF2B5EF4-FFF2-40B4-BE49-F238E27FC236}">
                <a16:creationId xmlns:a16="http://schemas.microsoft.com/office/drawing/2014/main" id="{432B3C98-9942-44EB-B5B7-E6A1CCBA8F9D}"/>
              </a:ext>
              <a:ext uri="{C183D7F6-B498-43B3-948B-1728B52AA6E4}">
                <adec:decorative xmlns:adec="http://schemas.microsoft.com/office/drawing/2017/decorative" val="1"/>
              </a:ext>
            </a:extLst>
          </p:cNvPr>
          <p:cNvSpPr/>
          <p:nvPr/>
        </p:nvSpPr>
        <p:spPr>
          <a:xfrm rot="16200000">
            <a:off x="6474264" y="660661"/>
            <a:ext cx="432889" cy="4966877"/>
          </a:xfrm>
          <a:prstGeom prst="rightBrace">
            <a:avLst/>
          </a:prstGeom>
          <a:ln>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781744478"/>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descr="Damage to personal reputation was most painful risk.">
            <a:extLst>
              <a:ext uri="{FF2B5EF4-FFF2-40B4-BE49-F238E27FC236}">
                <a16:creationId xmlns:a16="http://schemas.microsoft.com/office/drawing/2014/main" id="{CA3DECD7-83A5-4A51-8727-D4BBAD47BA98}"/>
              </a:ext>
            </a:extLst>
          </p:cNvPr>
          <p:cNvSpPr/>
          <p:nvPr/>
        </p:nvSpPr>
        <p:spPr bwMode="auto">
          <a:xfrm>
            <a:off x="447417" y="1590011"/>
            <a:ext cx="5577840" cy="4937760"/>
          </a:xfrm>
          <a:prstGeom prst="rect">
            <a:avLst/>
          </a:prstGeom>
          <a:solidFill>
            <a:schemeClr val="tx1"/>
          </a:solidFill>
          <a:ln>
            <a:solidFill>
              <a:schemeClr val="bg1">
                <a:lumMod val="50000"/>
                <a:lumOff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0C7C4496-0CF5-40AF-8F60-BB21B9AF0591}"/>
              </a:ext>
            </a:extLst>
          </p:cNvPr>
          <p:cNvSpPr>
            <a:spLocks noGrp="1"/>
          </p:cNvSpPr>
          <p:nvPr>
            <p:ph type="title"/>
          </p:nvPr>
        </p:nvSpPr>
        <p:spPr/>
        <p:txBody>
          <a:bodyPr/>
          <a:lstStyle/>
          <a:p>
            <a:r>
              <a:rPr lang="en-US" dirty="0"/>
              <a:t>The most and least painful risks</a:t>
            </a:r>
            <a:br>
              <a:rPr lang="en-US" dirty="0"/>
            </a:br>
            <a:endParaRPr lang="en-US" sz="2000" dirty="0"/>
          </a:p>
        </p:txBody>
      </p:sp>
      <p:sp>
        <p:nvSpPr>
          <p:cNvPr id="3" name="Slide Number Placeholder 2">
            <a:extLst>
              <a:ext uri="{FF2B5EF4-FFF2-40B4-BE49-F238E27FC236}">
                <a16:creationId xmlns:a16="http://schemas.microsoft.com/office/drawing/2014/main" id="{B76FBD99-DCA2-40B2-AEB9-9576183A2C48}"/>
              </a:ext>
            </a:extLst>
          </p:cNvPr>
          <p:cNvSpPr>
            <a:spLocks noGrp="1"/>
          </p:cNvSpPr>
          <p:nvPr>
            <p:ph type="sldNum" sz="quarter" idx="4"/>
          </p:nvPr>
        </p:nvSpPr>
        <p:spPr/>
        <p:txBody>
          <a:bodyPr/>
          <a:lstStyle/>
          <a:p>
            <a:fld id="{7EFC24D6-DB8F-6B44-BA5A-9BEC68C15CAA}" type="slidenum">
              <a:rPr lang="en-US" smtClean="0"/>
              <a:pPr/>
              <a:t>53</a:t>
            </a:fld>
            <a:endParaRPr lang="en-US" dirty="0"/>
          </a:p>
        </p:txBody>
      </p:sp>
      <p:sp>
        <p:nvSpPr>
          <p:cNvPr id="18" name="TextBox 17">
            <a:extLst>
              <a:ext uri="{FF2B5EF4-FFF2-40B4-BE49-F238E27FC236}">
                <a16:creationId xmlns:a16="http://schemas.microsoft.com/office/drawing/2014/main" id="{54C20D83-A99D-4FD9-A025-54039F6AAEE1}"/>
              </a:ext>
            </a:extLst>
          </p:cNvPr>
          <p:cNvSpPr txBox="1"/>
          <p:nvPr/>
        </p:nvSpPr>
        <p:spPr>
          <a:xfrm>
            <a:off x="-70338" y="6628895"/>
            <a:ext cx="5144678" cy="433965"/>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Q5.1: How much emotional, psychological or physical pain did you suffer because of… </a:t>
            </a:r>
          </a:p>
        </p:txBody>
      </p:sp>
      <p:sp>
        <p:nvSpPr>
          <p:cNvPr id="51" name="Rectangle 50" descr="Among the least painful risks, unwanted sexting sent was highest at 41%">
            <a:extLst>
              <a:ext uri="{FF2B5EF4-FFF2-40B4-BE49-F238E27FC236}">
                <a16:creationId xmlns:a16="http://schemas.microsoft.com/office/drawing/2014/main" id="{B0DC7E68-DD5F-4822-8CFA-9D9740B75897}"/>
              </a:ext>
            </a:extLst>
          </p:cNvPr>
          <p:cNvSpPr/>
          <p:nvPr/>
        </p:nvSpPr>
        <p:spPr bwMode="auto">
          <a:xfrm>
            <a:off x="6358426" y="1593866"/>
            <a:ext cx="5577840" cy="4937760"/>
          </a:xfrm>
          <a:prstGeom prst="rect">
            <a:avLst/>
          </a:prstGeom>
          <a:solidFill>
            <a:schemeClr val="tx1"/>
          </a:solidFill>
          <a:ln>
            <a:solidFill>
              <a:schemeClr val="bg1">
                <a:lumMod val="50000"/>
                <a:lumOff val="50000"/>
              </a:schemeClr>
            </a:solid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TextBox 34">
            <a:extLst>
              <a:ext uri="{FF2B5EF4-FFF2-40B4-BE49-F238E27FC236}">
                <a16:creationId xmlns:a16="http://schemas.microsoft.com/office/drawing/2014/main" id="{FA004652-848A-46CD-9E65-31D7604A6686}"/>
              </a:ext>
            </a:extLst>
          </p:cNvPr>
          <p:cNvSpPr txBox="1"/>
          <p:nvPr/>
        </p:nvSpPr>
        <p:spPr>
          <a:xfrm>
            <a:off x="689725" y="5328844"/>
            <a:ext cx="3410934" cy="544765"/>
          </a:xfrm>
          <a:prstGeom prst="rect">
            <a:avLst/>
          </a:prstGeom>
          <a:noFill/>
        </p:spPr>
        <p:txBody>
          <a:bodyPr wrap="none" lIns="182880" tIns="146304" rIns="182880" bIns="146304" rtlCol="0">
            <a:spAutoFit/>
          </a:bodyPr>
          <a:lstStyle/>
          <a:p>
            <a:pPr>
              <a:lnSpc>
                <a:spcPct val="90000"/>
              </a:lnSpc>
            </a:pPr>
            <a:r>
              <a:rPr lang="en-US" dirty="0"/>
              <a:t>APL - average pain level = </a:t>
            </a:r>
            <a:r>
              <a:rPr lang="en-US" b="1" dirty="0"/>
              <a:t>3.7</a:t>
            </a:r>
          </a:p>
        </p:txBody>
      </p:sp>
      <p:sp>
        <p:nvSpPr>
          <p:cNvPr id="40" name="TextBox 39">
            <a:extLst>
              <a:ext uri="{FF2B5EF4-FFF2-40B4-BE49-F238E27FC236}">
                <a16:creationId xmlns:a16="http://schemas.microsoft.com/office/drawing/2014/main" id="{7CC23EE0-1F23-4D4E-BF27-ACDB46D6CB24}"/>
              </a:ext>
            </a:extLst>
          </p:cNvPr>
          <p:cNvSpPr txBox="1"/>
          <p:nvPr/>
        </p:nvSpPr>
        <p:spPr>
          <a:xfrm>
            <a:off x="6306262" y="1540754"/>
            <a:ext cx="4165499" cy="544765"/>
          </a:xfrm>
          <a:prstGeom prst="rect">
            <a:avLst/>
          </a:prstGeom>
          <a:noFill/>
        </p:spPr>
        <p:txBody>
          <a:bodyPr wrap="none" lIns="182880" tIns="146304" rIns="182880" bIns="146304" rtlCol="0">
            <a:spAutoFit/>
          </a:bodyPr>
          <a:lstStyle/>
          <a:p>
            <a:pPr>
              <a:lnSpc>
                <a:spcPct val="90000"/>
              </a:lnSpc>
            </a:pPr>
            <a:r>
              <a:rPr lang="en-US" b="1" dirty="0">
                <a:solidFill>
                  <a:schemeClr val="bg1">
                    <a:lumMod val="50000"/>
                    <a:lumOff val="50000"/>
                  </a:schemeClr>
                </a:solidFill>
              </a:rPr>
              <a:t>Least painful risks </a:t>
            </a:r>
            <a:r>
              <a:rPr lang="en-US" sz="1200" b="1" dirty="0">
                <a:solidFill>
                  <a:schemeClr val="bg1">
                    <a:lumMod val="50000"/>
                    <a:lumOff val="50000"/>
                  </a:schemeClr>
                </a:solidFill>
              </a:rPr>
              <a:t>(minimum 5% incidence)</a:t>
            </a:r>
          </a:p>
        </p:txBody>
      </p:sp>
      <p:grpSp>
        <p:nvGrpSpPr>
          <p:cNvPr id="19" name="Group 18" descr="Damage to work rept 71% and cyberbullying 68% among most painful risks.">
            <a:extLst>
              <a:ext uri="{FF2B5EF4-FFF2-40B4-BE49-F238E27FC236}">
                <a16:creationId xmlns:a16="http://schemas.microsoft.com/office/drawing/2014/main" id="{50A58E45-024D-468B-9F55-48A1FEB9FA63}"/>
              </a:ext>
            </a:extLst>
          </p:cNvPr>
          <p:cNvGrpSpPr/>
          <p:nvPr/>
        </p:nvGrpSpPr>
        <p:grpSpPr>
          <a:xfrm>
            <a:off x="424946" y="2092005"/>
            <a:ext cx="5519629" cy="2066766"/>
            <a:chOff x="424946" y="2092005"/>
            <a:chExt cx="5519629" cy="2066766"/>
          </a:xfrm>
        </p:grpSpPr>
        <p:grpSp>
          <p:nvGrpSpPr>
            <p:cNvPr id="5" name="Group 4">
              <a:extLst>
                <a:ext uri="{FF2B5EF4-FFF2-40B4-BE49-F238E27FC236}">
                  <a16:creationId xmlns:a16="http://schemas.microsoft.com/office/drawing/2014/main" id="{7BA7A7CC-C847-43C0-AF2D-BC4911F473A8}"/>
                </a:ext>
              </a:extLst>
            </p:cNvPr>
            <p:cNvGrpSpPr/>
            <p:nvPr/>
          </p:nvGrpSpPr>
          <p:grpSpPr>
            <a:xfrm>
              <a:off x="424946" y="2092005"/>
              <a:ext cx="1884582" cy="2066766"/>
              <a:chOff x="424946" y="1913335"/>
              <a:chExt cx="1884582" cy="2066766"/>
            </a:xfrm>
          </p:grpSpPr>
          <p:graphicFrame>
            <p:nvGraphicFramePr>
              <p:cNvPr id="28" name="Chart 27">
                <a:extLst>
                  <a:ext uri="{FF2B5EF4-FFF2-40B4-BE49-F238E27FC236}">
                    <a16:creationId xmlns:a16="http://schemas.microsoft.com/office/drawing/2014/main" id="{66DE8DBA-964C-480B-BFA8-6638012790BB}"/>
                  </a:ext>
                </a:extLst>
              </p:cNvPr>
              <p:cNvGraphicFramePr/>
              <p:nvPr>
                <p:extLst>
                  <p:ext uri="{D42A27DB-BD31-4B8C-83A1-F6EECF244321}">
                    <p14:modId xmlns:p14="http://schemas.microsoft.com/office/powerpoint/2010/main" val="3419365620"/>
                  </p:ext>
                </p:extLst>
              </p:nvPr>
            </p:nvGraphicFramePr>
            <p:xfrm>
              <a:off x="424946" y="2151301"/>
              <a:ext cx="1825403" cy="1828800"/>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Box 37">
                <a:extLst>
                  <a:ext uri="{FF2B5EF4-FFF2-40B4-BE49-F238E27FC236}">
                    <a16:creationId xmlns:a16="http://schemas.microsoft.com/office/drawing/2014/main" id="{0A37570A-73EF-4B07-AC92-CEB8FA48386B}"/>
                  </a:ext>
                </a:extLst>
              </p:cNvPr>
              <p:cNvSpPr txBox="1"/>
              <p:nvPr/>
            </p:nvSpPr>
            <p:spPr>
              <a:xfrm>
                <a:off x="887765" y="1913335"/>
                <a:ext cx="1421763" cy="918713"/>
              </a:xfrm>
              <a:prstGeom prst="rect">
                <a:avLst/>
              </a:prstGeom>
              <a:noFill/>
            </p:spPr>
            <p:txBody>
              <a:bodyPr wrap="square" lIns="182880" tIns="146304" rIns="182880" bIns="146304" rtlCol="0">
                <a:spAutoFit/>
              </a:bodyPr>
              <a:lstStyle/>
              <a:p>
                <a:pPr algn="ctr">
                  <a:lnSpc>
                    <a:spcPct val="90000"/>
                  </a:lnSpc>
                </a:pPr>
                <a:r>
                  <a:rPr lang="en-US" sz="1400" b="1" dirty="0">
                    <a:solidFill>
                      <a:schemeClr val="bg1">
                        <a:lumMod val="50000"/>
                        <a:lumOff val="50000"/>
                      </a:schemeClr>
                    </a:solidFill>
                  </a:rPr>
                  <a:t>Damage to Personal rep</a:t>
                </a:r>
              </a:p>
              <a:p>
                <a:pPr algn="ctr">
                  <a:lnSpc>
                    <a:spcPct val="90000"/>
                  </a:lnSpc>
                </a:pPr>
                <a:endParaRPr lang="en-US" sz="300" b="1" dirty="0">
                  <a:solidFill>
                    <a:schemeClr val="bg1">
                      <a:lumMod val="50000"/>
                      <a:lumOff val="50000"/>
                    </a:schemeClr>
                  </a:solidFill>
                </a:endParaRPr>
              </a:p>
              <a:p>
                <a:pPr algn="ctr">
                  <a:lnSpc>
                    <a:spcPct val="90000"/>
                  </a:lnSpc>
                </a:pPr>
                <a:r>
                  <a:rPr lang="en-US" sz="1400" b="1" dirty="0">
                    <a:solidFill>
                      <a:schemeClr val="bg1">
                        <a:lumMod val="50000"/>
                        <a:lumOff val="50000"/>
                      </a:schemeClr>
                    </a:solidFill>
                  </a:rPr>
                  <a:t>(74%, 41%)</a:t>
                </a:r>
                <a:endParaRPr lang="en-US" sz="1400" dirty="0">
                  <a:solidFill>
                    <a:schemeClr val="bg1">
                      <a:lumMod val="50000"/>
                      <a:lumOff val="50000"/>
                    </a:schemeClr>
                  </a:solidFill>
                </a:endParaRPr>
              </a:p>
            </p:txBody>
          </p:sp>
        </p:grpSp>
        <p:grpSp>
          <p:nvGrpSpPr>
            <p:cNvPr id="7" name="Group 6">
              <a:extLst>
                <a:ext uri="{FF2B5EF4-FFF2-40B4-BE49-F238E27FC236}">
                  <a16:creationId xmlns:a16="http://schemas.microsoft.com/office/drawing/2014/main" id="{1E0F8E13-03D2-4562-8685-11629BE696C7}"/>
                </a:ext>
              </a:extLst>
            </p:cNvPr>
            <p:cNvGrpSpPr/>
            <p:nvPr/>
          </p:nvGrpSpPr>
          <p:grpSpPr>
            <a:xfrm>
              <a:off x="2209899" y="2154046"/>
              <a:ext cx="1833377" cy="2004725"/>
              <a:chOff x="2209899" y="1938246"/>
              <a:chExt cx="1833377" cy="2004725"/>
            </a:xfrm>
          </p:grpSpPr>
          <p:graphicFrame>
            <p:nvGraphicFramePr>
              <p:cNvPr id="61" name="Chart 60">
                <a:extLst>
                  <a:ext uri="{FF2B5EF4-FFF2-40B4-BE49-F238E27FC236}">
                    <a16:creationId xmlns:a16="http://schemas.microsoft.com/office/drawing/2014/main" id="{50E9FC76-C9E8-4E55-A15B-78615C45189A}"/>
                  </a:ext>
                </a:extLst>
              </p:cNvPr>
              <p:cNvGraphicFramePr/>
              <p:nvPr>
                <p:extLst>
                  <p:ext uri="{D42A27DB-BD31-4B8C-83A1-F6EECF244321}">
                    <p14:modId xmlns:p14="http://schemas.microsoft.com/office/powerpoint/2010/main" val="4089831357"/>
                  </p:ext>
                </p:extLst>
              </p:nvPr>
            </p:nvGraphicFramePr>
            <p:xfrm>
              <a:off x="2209899" y="2114171"/>
              <a:ext cx="1825403" cy="1828800"/>
            </p:xfrm>
            <a:graphic>
              <a:graphicData uri="http://schemas.openxmlformats.org/drawingml/2006/chart">
                <c:chart xmlns:c="http://schemas.openxmlformats.org/drawingml/2006/chart" xmlns:r="http://schemas.openxmlformats.org/officeDocument/2006/relationships" r:id="rId4"/>
              </a:graphicData>
            </a:graphic>
          </p:graphicFrame>
          <p:sp>
            <p:nvSpPr>
              <p:cNvPr id="56" name="TextBox 55">
                <a:extLst>
                  <a:ext uri="{FF2B5EF4-FFF2-40B4-BE49-F238E27FC236}">
                    <a16:creationId xmlns:a16="http://schemas.microsoft.com/office/drawing/2014/main" id="{581602F3-996A-4A51-BEE9-83AA4BD48CE9}"/>
                  </a:ext>
                </a:extLst>
              </p:cNvPr>
              <p:cNvSpPr txBox="1"/>
              <p:nvPr/>
            </p:nvSpPr>
            <p:spPr>
              <a:xfrm>
                <a:off x="2692258" y="1938246"/>
                <a:ext cx="1351018" cy="923330"/>
              </a:xfrm>
              <a:prstGeom prst="rect">
                <a:avLst/>
              </a:prstGeom>
              <a:noFill/>
            </p:spPr>
            <p:txBody>
              <a:bodyPr wrap="square" lIns="182880" tIns="146304" rIns="182880" bIns="146304" rtlCol="0">
                <a:spAutoFit/>
              </a:bodyPr>
              <a:lstStyle/>
              <a:p>
                <a:pPr algn="ctr">
                  <a:lnSpc>
                    <a:spcPct val="90000"/>
                  </a:lnSpc>
                </a:pPr>
                <a:r>
                  <a:rPr lang="en-US" sz="1400" b="1" dirty="0">
                    <a:solidFill>
                      <a:schemeClr val="bg1">
                        <a:lumMod val="50000"/>
                        <a:lumOff val="50000"/>
                      </a:schemeClr>
                    </a:solidFill>
                  </a:rPr>
                  <a:t>Damage to Work rep</a:t>
                </a:r>
              </a:p>
              <a:p>
                <a:endParaRPr lang="en-US" sz="300" b="1" dirty="0">
                  <a:solidFill>
                    <a:schemeClr val="bg1">
                      <a:lumMod val="50000"/>
                      <a:lumOff val="50000"/>
                    </a:schemeClr>
                  </a:solidFill>
                </a:endParaRPr>
              </a:p>
              <a:p>
                <a:pPr>
                  <a:lnSpc>
                    <a:spcPct val="90000"/>
                  </a:lnSpc>
                </a:pPr>
                <a:r>
                  <a:rPr lang="en-US" sz="1400" b="1" dirty="0">
                    <a:solidFill>
                      <a:schemeClr val="bg1">
                        <a:lumMod val="50000"/>
                        <a:lumOff val="50000"/>
                      </a:schemeClr>
                    </a:solidFill>
                  </a:rPr>
                  <a:t>(71%, 45%)</a:t>
                </a:r>
                <a:endParaRPr lang="en-US" sz="1200" dirty="0">
                  <a:solidFill>
                    <a:schemeClr val="bg1">
                      <a:lumMod val="50000"/>
                      <a:lumOff val="50000"/>
                    </a:schemeClr>
                  </a:solidFill>
                </a:endParaRPr>
              </a:p>
            </p:txBody>
          </p:sp>
        </p:grpSp>
        <p:grpSp>
          <p:nvGrpSpPr>
            <p:cNvPr id="8" name="Group 7">
              <a:extLst>
                <a:ext uri="{FF2B5EF4-FFF2-40B4-BE49-F238E27FC236}">
                  <a16:creationId xmlns:a16="http://schemas.microsoft.com/office/drawing/2014/main" id="{034CCC2E-A905-4EDD-8A1C-814EAF298EA1}"/>
                </a:ext>
              </a:extLst>
            </p:cNvPr>
            <p:cNvGrpSpPr/>
            <p:nvPr/>
          </p:nvGrpSpPr>
          <p:grpSpPr>
            <a:xfrm>
              <a:off x="4002064" y="2221299"/>
              <a:ext cx="1942511" cy="1937472"/>
              <a:chOff x="4002064" y="1981684"/>
              <a:chExt cx="1942511" cy="1937472"/>
            </a:xfrm>
          </p:grpSpPr>
          <p:graphicFrame>
            <p:nvGraphicFramePr>
              <p:cNvPr id="68" name="Chart 67">
                <a:extLst>
                  <a:ext uri="{FF2B5EF4-FFF2-40B4-BE49-F238E27FC236}">
                    <a16:creationId xmlns:a16="http://schemas.microsoft.com/office/drawing/2014/main" id="{13AAB2E1-34F6-444B-A9FC-5CB2FE863C55}"/>
                  </a:ext>
                </a:extLst>
              </p:cNvPr>
              <p:cNvGraphicFramePr/>
              <p:nvPr>
                <p:extLst>
                  <p:ext uri="{D42A27DB-BD31-4B8C-83A1-F6EECF244321}">
                    <p14:modId xmlns:p14="http://schemas.microsoft.com/office/powerpoint/2010/main" val="855191540"/>
                  </p:ext>
                </p:extLst>
              </p:nvPr>
            </p:nvGraphicFramePr>
            <p:xfrm>
              <a:off x="4002064" y="2090356"/>
              <a:ext cx="1825403" cy="1828800"/>
            </p:xfrm>
            <a:graphic>
              <a:graphicData uri="http://schemas.openxmlformats.org/drawingml/2006/chart">
                <c:chart xmlns:c="http://schemas.openxmlformats.org/drawingml/2006/chart" xmlns:r="http://schemas.openxmlformats.org/officeDocument/2006/relationships" r:id="rId5"/>
              </a:graphicData>
            </a:graphic>
          </p:graphicFrame>
          <p:sp>
            <p:nvSpPr>
              <p:cNvPr id="57" name="TextBox 56">
                <a:extLst>
                  <a:ext uri="{FF2B5EF4-FFF2-40B4-BE49-F238E27FC236}">
                    <a16:creationId xmlns:a16="http://schemas.microsoft.com/office/drawing/2014/main" id="{03C60AE7-1A0F-458D-8744-2F542D14D44D}"/>
                  </a:ext>
                </a:extLst>
              </p:cNvPr>
              <p:cNvSpPr txBox="1"/>
              <p:nvPr/>
            </p:nvSpPr>
            <p:spPr>
              <a:xfrm>
                <a:off x="4411345" y="1981684"/>
                <a:ext cx="1533230" cy="724814"/>
              </a:xfrm>
              <a:prstGeom prst="rect">
                <a:avLst/>
              </a:prstGeom>
              <a:noFill/>
            </p:spPr>
            <p:txBody>
              <a:bodyPr wrap="square" lIns="182880" tIns="146304" rIns="182880" bIns="146304" rtlCol="0">
                <a:spAutoFit/>
              </a:bodyPr>
              <a:lstStyle/>
              <a:p>
                <a:pPr algn="ctr">
                  <a:lnSpc>
                    <a:spcPct val="90000"/>
                  </a:lnSpc>
                </a:pPr>
                <a:r>
                  <a:rPr lang="en-US" sz="1400" b="1" dirty="0">
                    <a:solidFill>
                      <a:schemeClr val="bg1">
                        <a:lumMod val="50000"/>
                        <a:lumOff val="50000"/>
                      </a:schemeClr>
                    </a:solidFill>
                  </a:rPr>
                  <a:t>Cyberbullying</a:t>
                </a:r>
              </a:p>
              <a:p>
                <a:pPr algn="ctr">
                  <a:lnSpc>
                    <a:spcPct val="90000"/>
                  </a:lnSpc>
                </a:pPr>
                <a:endParaRPr lang="en-US" sz="300" b="1" dirty="0">
                  <a:solidFill>
                    <a:schemeClr val="bg1">
                      <a:lumMod val="50000"/>
                      <a:lumOff val="50000"/>
                    </a:schemeClr>
                  </a:solidFill>
                </a:endParaRPr>
              </a:p>
              <a:p>
                <a:pPr algn="ctr">
                  <a:lnSpc>
                    <a:spcPct val="90000"/>
                  </a:lnSpc>
                </a:pPr>
                <a:r>
                  <a:rPr lang="en-US" sz="1400" b="1" dirty="0">
                    <a:solidFill>
                      <a:schemeClr val="bg1">
                        <a:lumMod val="50000"/>
                        <a:lumOff val="50000"/>
                      </a:schemeClr>
                    </a:solidFill>
                  </a:rPr>
                  <a:t>(68%, 37%)</a:t>
                </a:r>
                <a:endParaRPr lang="en-US" sz="1200" dirty="0">
                  <a:solidFill>
                    <a:schemeClr val="bg1">
                      <a:lumMod val="50000"/>
                      <a:lumOff val="50000"/>
                    </a:schemeClr>
                  </a:solidFill>
                </a:endParaRPr>
              </a:p>
            </p:txBody>
          </p:sp>
        </p:grpSp>
      </p:grpSp>
      <p:sp>
        <p:nvSpPr>
          <p:cNvPr id="62" name="TextBox 61">
            <a:extLst>
              <a:ext uri="{FF2B5EF4-FFF2-40B4-BE49-F238E27FC236}">
                <a16:creationId xmlns:a16="http://schemas.microsoft.com/office/drawing/2014/main" id="{21CD9EDE-5BF5-43C4-B345-93A8B151D3A4}"/>
              </a:ext>
            </a:extLst>
          </p:cNvPr>
          <p:cNvSpPr txBox="1"/>
          <p:nvPr/>
        </p:nvSpPr>
        <p:spPr>
          <a:xfrm>
            <a:off x="467536" y="1555902"/>
            <a:ext cx="4160691" cy="544765"/>
          </a:xfrm>
          <a:prstGeom prst="rect">
            <a:avLst/>
          </a:prstGeom>
          <a:noFill/>
        </p:spPr>
        <p:txBody>
          <a:bodyPr wrap="none" lIns="182880" tIns="146304" rIns="182880" bIns="146304" rtlCol="0">
            <a:spAutoFit/>
          </a:bodyPr>
          <a:lstStyle/>
          <a:p>
            <a:pPr>
              <a:lnSpc>
                <a:spcPct val="90000"/>
              </a:lnSpc>
            </a:pPr>
            <a:r>
              <a:rPr lang="en-US" b="1" dirty="0">
                <a:solidFill>
                  <a:schemeClr val="bg1">
                    <a:lumMod val="50000"/>
                    <a:lumOff val="50000"/>
                  </a:schemeClr>
                </a:solidFill>
              </a:rPr>
              <a:t>Most painful risks </a:t>
            </a:r>
            <a:r>
              <a:rPr lang="en-US" sz="1200" b="1" dirty="0">
                <a:solidFill>
                  <a:schemeClr val="bg1">
                    <a:lumMod val="50000"/>
                    <a:lumOff val="50000"/>
                  </a:schemeClr>
                </a:solidFill>
              </a:rPr>
              <a:t>(minimum 5% incidence)</a:t>
            </a:r>
          </a:p>
        </p:txBody>
      </p:sp>
      <p:sp>
        <p:nvSpPr>
          <p:cNvPr id="59" name="TextBox 58">
            <a:extLst>
              <a:ext uri="{FF2B5EF4-FFF2-40B4-BE49-F238E27FC236}">
                <a16:creationId xmlns:a16="http://schemas.microsoft.com/office/drawing/2014/main" id="{DCE578AA-6604-4BAF-99EF-07116E45EBC1}"/>
              </a:ext>
            </a:extLst>
          </p:cNvPr>
          <p:cNvSpPr txBox="1"/>
          <p:nvPr/>
        </p:nvSpPr>
        <p:spPr>
          <a:xfrm>
            <a:off x="293534" y="959667"/>
            <a:ext cx="8665944" cy="489365"/>
          </a:xfrm>
          <a:prstGeom prst="rect">
            <a:avLst/>
          </a:prstGeom>
          <a:noFill/>
        </p:spPr>
        <p:txBody>
          <a:bodyPr wrap="square" lIns="182880" tIns="146304" rIns="182880" bIns="146304" rtlCol="0">
            <a:spAutoFit/>
          </a:bodyPr>
          <a:lstStyle/>
          <a:p>
            <a:pPr>
              <a:lnSpc>
                <a:spcPct val="90000"/>
              </a:lnSpc>
            </a:pPr>
            <a:r>
              <a:rPr lang="en-US" sz="1400" b="1" dirty="0">
                <a:solidFill>
                  <a:schemeClr val="bg1">
                    <a:lumMod val="50000"/>
                    <a:lumOff val="50000"/>
                  </a:schemeClr>
                </a:solidFill>
              </a:rPr>
              <a:t>(% Moderate to unbearable pain 4-10), (% Severe to unbearable pain 7-10)</a:t>
            </a:r>
          </a:p>
        </p:txBody>
      </p:sp>
      <p:grpSp>
        <p:nvGrpSpPr>
          <p:cNvPr id="4" name="Group 3" descr="Online harassment 51%">
            <a:extLst>
              <a:ext uri="{FF2B5EF4-FFF2-40B4-BE49-F238E27FC236}">
                <a16:creationId xmlns:a16="http://schemas.microsoft.com/office/drawing/2014/main" id="{0FB260C7-E02F-4112-90AF-52CBD9F41932}"/>
              </a:ext>
            </a:extLst>
          </p:cNvPr>
          <p:cNvGrpSpPr/>
          <p:nvPr/>
        </p:nvGrpSpPr>
        <p:grpSpPr>
          <a:xfrm>
            <a:off x="3966818" y="4298292"/>
            <a:ext cx="1828754" cy="2049648"/>
            <a:chOff x="3966818" y="4298292"/>
            <a:chExt cx="1828754" cy="2049648"/>
          </a:xfrm>
        </p:grpSpPr>
        <p:sp>
          <p:nvSpPr>
            <p:cNvPr id="58" name="TextBox 57">
              <a:extLst>
                <a:ext uri="{FF2B5EF4-FFF2-40B4-BE49-F238E27FC236}">
                  <a16:creationId xmlns:a16="http://schemas.microsoft.com/office/drawing/2014/main" id="{3C53D724-DFE9-4454-80F8-1E1AD29CCD01}"/>
                </a:ext>
              </a:extLst>
            </p:cNvPr>
            <p:cNvSpPr txBox="1"/>
            <p:nvPr/>
          </p:nvSpPr>
          <p:spPr>
            <a:xfrm>
              <a:off x="4465348" y="4298292"/>
              <a:ext cx="1330224" cy="918713"/>
            </a:xfrm>
            <a:prstGeom prst="rect">
              <a:avLst/>
            </a:prstGeom>
            <a:noFill/>
          </p:spPr>
          <p:txBody>
            <a:bodyPr wrap="square" lIns="182880" tIns="146304" rIns="182880" bIns="146304" rtlCol="0">
              <a:spAutoFit/>
            </a:bodyPr>
            <a:lstStyle/>
            <a:p>
              <a:pPr algn="ctr">
                <a:lnSpc>
                  <a:spcPct val="90000"/>
                </a:lnSpc>
              </a:pPr>
              <a:r>
                <a:rPr lang="en-US" sz="1400" b="1" dirty="0">
                  <a:solidFill>
                    <a:schemeClr val="bg1">
                      <a:lumMod val="50000"/>
                      <a:lumOff val="50000"/>
                    </a:schemeClr>
                  </a:solidFill>
                </a:rPr>
                <a:t>Online harassment</a:t>
              </a:r>
            </a:p>
            <a:p>
              <a:pPr algn="ctr">
                <a:lnSpc>
                  <a:spcPct val="90000"/>
                </a:lnSpc>
              </a:pPr>
              <a:endParaRPr lang="en-US" sz="300" b="1" dirty="0">
                <a:solidFill>
                  <a:schemeClr val="bg1">
                    <a:lumMod val="50000"/>
                    <a:lumOff val="50000"/>
                  </a:schemeClr>
                </a:solidFill>
              </a:endParaRPr>
            </a:p>
            <a:p>
              <a:pPr algn="ctr">
                <a:lnSpc>
                  <a:spcPct val="90000"/>
                </a:lnSpc>
              </a:pPr>
              <a:r>
                <a:rPr lang="en-US" sz="1400" b="1" dirty="0">
                  <a:solidFill>
                    <a:schemeClr val="bg1">
                      <a:lumMod val="50000"/>
                      <a:lumOff val="50000"/>
                    </a:schemeClr>
                  </a:solidFill>
                </a:rPr>
                <a:t>(51%, 23%)</a:t>
              </a:r>
            </a:p>
          </p:txBody>
        </p:sp>
        <p:graphicFrame>
          <p:nvGraphicFramePr>
            <p:cNvPr id="66" name="Chart 65">
              <a:extLst>
                <a:ext uri="{FF2B5EF4-FFF2-40B4-BE49-F238E27FC236}">
                  <a16:creationId xmlns:a16="http://schemas.microsoft.com/office/drawing/2014/main" id="{BA07CCE0-D718-4A2D-BFA5-2719EA796597}"/>
                </a:ext>
              </a:extLst>
            </p:cNvPr>
            <p:cNvGraphicFramePr/>
            <p:nvPr>
              <p:extLst>
                <p:ext uri="{D42A27DB-BD31-4B8C-83A1-F6EECF244321}">
                  <p14:modId xmlns:p14="http://schemas.microsoft.com/office/powerpoint/2010/main" val="4022716425"/>
                </p:ext>
              </p:extLst>
            </p:nvPr>
          </p:nvGraphicFramePr>
          <p:xfrm>
            <a:off x="3966818" y="4519140"/>
            <a:ext cx="1825403" cy="1828800"/>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10" name="Group 9" descr="misogyny 56%">
            <a:extLst>
              <a:ext uri="{FF2B5EF4-FFF2-40B4-BE49-F238E27FC236}">
                <a16:creationId xmlns:a16="http://schemas.microsoft.com/office/drawing/2014/main" id="{BB964ACA-A4F2-4B7B-BBD7-35398D95321E}"/>
              </a:ext>
            </a:extLst>
          </p:cNvPr>
          <p:cNvGrpSpPr/>
          <p:nvPr/>
        </p:nvGrpSpPr>
        <p:grpSpPr>
          <a:xfrm>
            <a:off x="2241985" y="4298292"/>
            <a:ext cx="1825403" cy="2050369"/>
            <a:chOff x="2241985" y="4260230"/>
            <a:chExt cx="1825403" cy="2050369"/>
          </a:xfrm>
        </p:grpSpPr>
        <p:sp>
          <p:nvSpPr>
            <p:cNvPr id="55" name="TextBox 54">
              <a:extLst>
                <a:ext uri="{FF2B5EF4-FFF2-40B4-BE49-F238E27FC236}">
                  <a16:creationId xmlns:a16="http://schemas.microsoft.com/office/drawing/2014/main" id="{3C49CDD0-AC5B-402D-9347-54DBAC110A90}"/>
                </a:ext>
              </a:extLst>
            </p:cNvPr>
            <p:cNvSpPr txBox="1"/>
            <p:nvPr/>
          </p:nvSpPr>
          <p:spPr>
            <a:xfrm>
              <a:off x="2689143" y="4260230"/>
              <a:ext cx="1330224" cy="724814"/>
            </a:xfrm>
            <a:prstGeom prst="rect">
              <a:avLst/>
            </a:prstGeom>
            <a:noFill/>
          </p:spPr>
          <p:txBody>
            <a:bodyPr wrap="square" lIns="182880" tIns="146304" rIns="182880" bIns="146304" rtlCol="0">
              <a:spAutoFit/>
            </a:bodyPr>
            <a:lstStyle/>
            <a:p>
              <a:pPr algn="ctr">
                <a:lnSpc>
                  <a:spcPct val="90000"/>
                </a:lnSpc>
              </a:pPr>
              <a:r>
                <a:rPr lang="en-US" sz="1400" b="1" dirty="0">
                  <a:solidFill>
                    <a:schemeClr val="bg1">
                      <a:lumMod val="50000"/>
                      <a:lumOff val="50000"/>
                    </a:schemeClr>
                  </a:solidFill>
                </a:rPr>
                <a:t>Misogyny</a:t>
              </a:r>
            </a:p>
            <a:p>
              <a:pPr algn="ctr">
                <a:lnSpc>
                  <a:spcPct val="90000"/>
                </a:lnSpc>
              </a:pPr>
              <a:endParaRPr lang="en-US" sz="300" b="1" dirty="0">
                <a:solidFill>
                  <a:schemeClr val="bg1">
                    <a:lumMod val="50000"/>
                    <a:lumOff val="50000"/>
                  </a:schemeClr>
                </a:solidFill>
              </a:endParaRPr>
            </a:p>
            <a:p>
              <a:pPr algn="ctr">
                <a:lnSpc>
                  <a:spcPct val="90000"/>
                </a:lnSpc>
              </a:pPr>
              <a:r>
                <a:rPr lang="en-US" sz="1400" b="1" dirty="0">
                  <a:solidFill>
                    <a:schemeClr val="bg1">
                      <a:lumMod val="50000"/>
                      <a:lumOff val="50000"/>
                    </a:schemeClr>
                  </a:solidFill>
                </a:rPr>
                <a:t>(56%, 25%)</a:t>
              </a:r>
            </a:p>
          </p:txBody>
        </p:sp>
        <p:graphicFrame>
          <p:nvGraphicFramePr>
            <p:cNvPr id="70" name="Chart 69">
              <a:extLst>
                <a:ext uri="{FF2B5EF4-FFF2-40B4-BE49-F238E27FC236}">
                  <a16:creationId xmlns:a16="http://schemas.microsoft.com/office/drawing/2014/main" id="{3DBC78B7-7825-4D18-B7FD-17A1BA0ADAF6}"/>
                </a:ext>
              </a:extLst>
            </p:cNvPr>
            <p:cNvGraphicFramePr/>
            <p:nvPr>
              <p:extLst>
                <p:ext uri="{D42A27DB-BD31-4B8C-83A1-F6EECF244321}">
                  <p14:modId xmlns:p14="http://schemas.microsoft.com/office/powerpoint/2010/main" val="402329375"/>
                </p:ext>
              </p:extLst>
            </p:nvPr>
          </p:nvGraphicFramePr>
          <p:xfrm>
            <a:off x="2241985" y="4481799"/>
            <a:ext cx="1825403" cy="1828800"/>
          </p:xfrm>
          <a:graphic>
            <a:graphicData uri="http://schemas.openxmlformats.org/drawingml/2006/chart">
              <c:chart xmlns:c="http://schemas.openxmlformats.org/drawingml/2006/chart" xmlns:r="http://schemas.openxmlformats.org/officeDocument/2006/relationships" r:id="rId7"/>
            </a:graphicData>
          </a:graphic>
        </p:graphicFrame>
      </p:grpSp>
      <p:grpSp>
        <p:nvGrpSpPr>
          <p:cNvPr id="9" name="Group 8" descr="discrimination 66%">
            <a:extLst>
              <a:ext uri="{FF2B5EF4-FFF2-40B4-BE49-F238E27FC236}">
                <a16:creationId xmlns:a16="http://schemas.microsoft.com/office/drawing/2014/main" id="{38B5D96B-9464-4ACB-9C61-C012B89D3DB7}"/>
              </a:ext>
            </a:extLst>
          </p:cNvPr>
          <p:cNvGrpSpPr/>
          <p:nvPr/>
        </p:nvGrpSpPr>
        <p:grpSpPr>
          <a:xfrm>
            <a:off x="522436" y="4288025"/>
            <a:ext cx="2017876" cy="2058304"/>
            <a:chOff x="484125" y="4259901"/>
            <a:chExt cx="2017876" cy="2058304"/>
          </a:xfrm>
        </p:grpSpPr>
        <p:sp>
          <p:nvSpPr>
            <p:cNvPr id="52" name="TextBox 51">
              <a:extLst>
                <a:ext uri="{FF2B5EF4-FFF2-40B4-BE49-F238E27FC236}">
                  <a16:creationId xmlns:a16="http://schemas.microsoft.com/office/drawing/2014/main" id="{527CDAA2-E84E-4827-8829-1B674273EFF6}"/>
                </a:ext>
              </a:extLst>
            </p:cNvPr>
            <p:cNvSpPr txBox="1"/>
            <p:nvPr/>
          </p:nvSpPr>
          <p:spPr>
            <a:xfrm>
              <a:off x="865734" y="4259901"/>
              <a:ext cx="1636267" cy="724814"/>
            </a:xfrm>
            <a:prstGeom prst="rect">
              <a:avLst/>
            </a:prstGeom>
            <a:noFill/>
          </p:spPr>
          <p:txBody>
            <a:bodyPr wrap="square" lIns="182880" tIns="146304" rIns="182880" bIns="146304" rtlCol="0">
              <a:spAutoFit/>
            </a:bodyPr>
            <a:lstStyle/>
            <a:p>
              <a:pPr algn="ctr">
                <a:lnSpc>
                  <a:spcPct val="90000"/>
                </a:lnSpc>
              </a:pPr>
              <a:r>
                <a:rPr lang="en-US" sz="1400" b="1" dirty="0">
                  <a:solidFill>
                    <a:schemeClr val="bg1">
                      <a:lumMod val="50000"/>
                      <a:lumOff val="50000"/>
                    </a:schemeClr>
                  </a:solidFill>
                </a:rPr>
                <a:t>Discrimination</a:t>
              </a:r>
            </a:p>
            <a:p>
              <a:pPr algn="ctr">
                <a:lnSpc>
                  <a:spcPct val="90000"/>
                </a:lnSpc>
              </a:pPr>
              <a:endParaRPr lang="en-US" sz="300" b="1" dirty="0">
                <a:solidFill>
                  <a:schemeClr val="bg1">
                    <a:lumMod val="50000"/>
                    <a:lumOff val="50000"/>
                  </a:schemeClr>
                </a:solidFill>
              </a:endParaRPr>
            </a:p>
            <a:p>
              <a:pPr algn="ctr">
                <a:lnSpc>
                  <a:spcPct val="90000"/>
                </a:lnSpc>
              </a:pPr>
              <a:r>
                <a:rPr lang="en-US" sz="1400" b="1" dirty="0">
                  <a:solidFill>
                    <a:schemeClr val="bg1">
                      <a:lumMod val="50000"/>
                      <a:lumOff val="50000"/>
                    </a:schemeClr>
                  </a:solidFill>
                </a:rPr>
                <a:t>(66%, 32%)</a:t>
              </a:r>
            </a:p>
          </p:txBody>
        </p:sp>
        <p:graphicFrame>
          <p:nvGraphicFramePr>
            <p:cNvPr id="75" name="Chart 74">
              <a:extLst>
                <a:ext uri="{FF2B5EF4-FFF2-40B4-BE49-F238E27FC236}">
                  <a16:creationId xmlns:a16="http://schemas.microsoft.com/office/drawing/2014/main" id="{26809D40-3618-4E6B-9D4D-06ABF678D602}"/>
                </a:ext>
              </a:extLst>
            </p:cNvPr>
            <p:cNvGraphicFramePr/>
            <p:nvPr>
              <p:extLst>
                <p:ext uri="{D42A27DB-BD31-4B8C-83A1-F6EECF244321}">
                  <p14:modId xmlns:p14="http://schemas.microsoft.com/office/powerpoint/2010/main" val="4027422128"/>
                </p:ext>
              </p:extLst>
            </p:nvPr>
          </p:nvGraphicFramePr>
          <p:xfrm>
            <a:off x="484125" y="4489405"/>
            <a:ext cx="1825403" cy="1828800"/>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12" name="Group 11" descr="Trolling 39%, Hoaxes 36%, and unwanted sexting received 31%.">
            <a:extLst>
              <a:ext uri="{FF2B5EF4-FFF2-40B4-BE49-F238E27FC236}">
                <a16:creationId xmlns:a16="http://schemas.microsoft.com/office/drawing/2014/main" id="{9AE1B8D8-2BB7-489C-8AB6-B6D628FDF149}"/>
              </a:ext>
            </a:extLst>
          </p:cNvPr>
          <p:cNvGrpSpPr/>
          <p:nvPr/>
        </p:nvGrpSpPr>
        <p:grpSpPr>
          <a:xfrm>
            <a:off x="6392384" y="4293247"/>
            <a:ext cx="5687868" cy="2055414"/>
            <a:chOff x="6426711" y="2049978"/>
            <a:chExt cx="5687868" cy="2055414"/>
          </a:xfrm>
        </p:grpSpPr>
        <p:grpSp>
          <p:nvGrpSpPr>
            <p:cNvPr id="80" name="Group 79">
              <a:extLst>
                <a:ext uri="{FF2B5EF4-FFF2-40B4-BE49-F238E27FC236}">
                  <a16:creationId xmlns:a16="http://schemas.microsoft.com/office/drawing/2014/main" id="{A00DB2EB-88C1-4351-AAFE-207311ABCAC0}"/>
                </a:ext>
              </a:extLst>
            </p:cNvPr>
            <p:cNvGrpSpPr/>
            <p:nvPr/>
          </p:nvGrpSpPr>
          <p:grpSpPr>
            <a:xfrm>
              <a:off x="10036556" y="2056136"/>
              <a:ext cx="2078023" cy="2035236"/>
              <a:chOff x="582596" y="1944865"/>
              <a:chExt cx="2078023" cy="2035236"/>
            </a:xfrm>
          </p:grpSpPr>
          <p:graphicFrame>
            <p:nvGraphicFramePr>
              <p:cNvPr id="93" name="Chart 92">
                <a:extLst>
                  <a:ext uri="{FF2B5EF4-FFF2-40B4-BE49-F238E27FC236}">
                    <a16:creationId xmlns:a16="http://schemas.microsoft.com/office/drawing/2014/main" id="{FF7CFCDF-00FA-4EFF-8939-D7E76F7968B0}"/>
                  </a:ext>
                </a:extLst>
              </p:cNvPr>
              <p:cNvGraphicFramePr/>
              <p:nvPr>
                <p:extLst>
                  <p:ext uri="{D42A27DB-BD31-4B8C-83A1-F6EECF244321}">
                    <p14:modId xmlns:p14="http://schemas.microsoft.com/office/powerpoint/2010/main" val="163587887"/>
                  </p:ext>
                </p:extLst>
              </p:nvPr>
            </p:nvGraphicFramePr>
            <p:xfrm>
              <a:off x="582596" y="2151301"/>
              <a:ext cx="1825403" cy="1828800"/>
            </p:xfrm>
            <a:graphic>
              <a:graphicData uri="http://schemas.openxmlformats.org/drawingml/2006/chart">
                <c:chart xmlns:c="http://schemas.openxmlformats.org/drawingml/2006/chart" xmlns:r="http://schemas.openxmlformats.org/officeDocument/2006/relationships" r:id="rId9"/>
              </a:graphicData>
            </a:graphic>
          </p:graphicFrame>
          <p:sp>
            <p:nvSpPr>
              <p:cNvPr id="94" name="TextBox 93">
                <a:extLst>
                  <a:ext uri="{FF2B5EF4-FFF2-40B4-BE49-F238E27FC236}">
                    <a16:creationId xmlns:a16="http://schemas.microsoft.com/office/drawing/2014/main" id="{F4D65404-9D21-4CAC-A8F3-1A21ED650B36}"/>
                  </a:ext>
                </a:extLst>
              </p:cNvPr>
              <p:cNvSpPr txBox="1"/>
              <p:nvPr/>
            </p:nvSpPr>
            <p:spPr>
              <a:xfrm>
                <a:off x="777089" y="1944865"/>
                <a:ext cx="1883530" cy="918713"/>
              </a:xfrm>
              <a:prstGeom prst="rect">
                <a:avLst/>
              </a:prstGeom>
              <a:noFill/>
            </p:spPr>
            <p:txBody>
              <a:bodyPr wrap="square" lIns="182880" tIns="146304" rIns="182880" bIns="146304" rtlCol="0">
                <a:spAutoFit/>
              </a:bodyPr>
              <a:lstStyle/>
              <a:p>
                <a:pPr algn="ctr">
                  <a:lnSpc>
                    <a:spcPct val="90000"/>
                  </a:lnSpc>
                </a:pPr>
                <a:r>
                  <a:rPr lang="en-US" sz="1400" b="1" dirty="0">
                    <a:solidFill>
                      <a:schemeClr val="bg1">
                        <a:lumMod val="50000"/>
                        <a:lumOff val="50000"/>
                      </a:schemeClr>
                    </a:solidFill>
                  </a:rPr>
                  <a:t>Unwanted sexting received</a:t>
                </a:r>
              </a:p>
              <a:p>
                <a:pPr algn="ctr">
                  <a:lnSpc>
                    <a:spcPct val="90000"/>
                  </a:lnSpc>
                </a:pPr>
                <a:endParaRPr lang="en-US" sz="300" b="1" dirty="0">
                  <a:solidFill>
                    <a:schemeClr val="bg1">
                      <a:lumMod val="50000"/>
                      <a:lumOff val="50000"/>
                    </a:schemeClr>
                  </a:solidFill>
                </a:endParaRPr>
              </a:p>
              <a:p>
                <a:pPr algn="ctr">
                  <a:lnSpc>
                    <a:spcPct val="90000"/>
                  </a:lnSpc>
                </a:pPr>
                <a:r>
                  <a:rPr lang="en-US" sz="1400" b="1" dirty="0">
                    <a:solidFill>
                      <a:schemeClr val="bg1">
                        <a:lumMod val="50000"/>
                        <a:lumOff val="50000"/>
                      </a:schemeClr>
                    </a:solidFill>
                  </a:rPr>
                  <a:t>(31%, 12%)</a:t>
                </a:r>
                <a:endParaRPr lang="en-US" sz="1400" dirty="0">
                  <a:solidFill>
                    <a:schemeClr val="bg1">
                      <a:lumMod val="50000"/>
                      <a:lumOff val="50000"/>
                    </a:schemeClr>
                  </a:solidFill>
                </a:endParaRPr>
              </a:p>
            </p:txBody>
          </p:sp>
        </p:grpSp>
        <p:grpSp>
          <p:nvGrpSpPr>
            <p:cNvPr id="95" name="Group 94">
              <a:extLst>
                <a:ext uri="{FF2B5EF4-FFF2-40B4-BE49-F238E27FC236}">
                  <a16:creationId xmlns:a16="http://schemas.microsoft.com/office/drawing/2014/main" id="{1B3E1944-668C-4BA8-8722-1564451297D6}"/>
                </a:ext>
              </a:extLst>
            </p:cNvPr>
            <p:cNvGrpSpPr/>
            <p:nvPr/>
          </p:nvGrpSpPr>
          <p:grpSpPr>
            <a:xfrm>
              <a:off x="6426711" y="2069137"/>
              <a:ext cx="1833377" cy="2036255"/>
              <a:chOff x="2209899" y="1906716"/>
              <a:chExt cx="1833377" cy="2036255"/>
            </a:xfrm>
          </p:grpSpPr>
          <p:graphicFrame>
            <p:nvGraphicFramePr>
              <p:cNvPr id="96" name="Chart 95">
                <a:extLst>
                  <a:ext uri="{FF2B5EF4-FFF2-40B4-BE49-F238E27FC236}">
                    <a16:creationId xmlns:a16="http://schemas.microsoft.com/office/drawing/2014/main" id="{BACE8CE6-5FB7-4F84-AC9D-EB6EF52667C1}"/>
                  </a:ext>
                </a:extLst>
              </p:cNvPr>
              <p:cNvGraphicFramePr/>
              <p:nvPr>
                <p:extLst>
                  <p:ext uri="{D42A27DB-BD31-4B8C-83A1-F6EECF244321}">
                    <p14:modId xmlns:p14="http://schemas.microsoft.com/office/powerpoint/2010/main" val="1541218919"/>
                  </p:ext>
                </p:extLst>
              </p:nvPr>
            </p:nvGraphicFramePr>
            <p:xfrm>
              <a:off x="2209899" y="2114171"/>
              <a:ext cx="1825403" cy="1828800"/>
            </p:xfrm>
            <a:graphic>
              <a:graphicData uri="http://schemas.openxmlformats.org/drawingml/2006/chart">
                <c:chart xmlns:c="http://schemas.openxmlformats.org/drawingml/2006/chart" xmlns:r="http://schemas.openxmlformats.org/officeDocument/2006/relationships" r:id="rId10"/>
              </a:graphicData>
            </a:graphic>
          </p:graphicFrame>
          <p:sp>
            <p:nvSpPr>
              <p:cNvPr id="97" name="TextBox 96">
                <a:extLst>
                  <a:ext uri="{FF2B5EF4-FFF2-40B4-BE49-F238E27FC236}">
                    <a16:creationId xmlns:a16="http://schemas.microsoft.com/office/drawing/2014/main" id="{BBD204EA-6638-45D5-B200-C2C480C2E302}"/>
                  </a:ext>
                </a:extLst>
              </p:cNvPr>
              <p:cNvSpPr txBox="1"/>
              <p:nvPr/>
            </p:nvSpPr>
            <p:spPr>
              <a:xfrm>
                <a:off x="2692258" y="1906716"/>
                <a:ext cx="1351018" cy="729430"/>
              </a:xfrm>
              <a:prstGeom prst="rect">
                <a:avLst/>
              </a:prstGeom>
              <a:noFill/>
            </p:spPr>
            <p:txBody>
              <a:bodyPr wrap="square" lIns="182880" tIns="146304" rIns="182880" bIns="146304" rtlCol="0">
                <a:spAutoFit/>
              </a:bodyPr>
              <a:lstStyle/>
              <a:p>
                <a:pPr algn="ctr">
                  <a:lnSpc>
                    <a:spcPct val="90000"/>
                  </a:lnSpc>
                </a:pPr>
                <a:r>
                  <a:rPr lang="en-US" sz="1400" b="1" dirty="0">
                    <a:solidFill>
                      <a:schemeClr val="bg1">
                        <a:lumMod val="50000"/>
                        <a:lumOff val="50000"/>
                      </a:schemeClr>
                    </a:solidFill>
                  </a:rPr>
                  <a:t>Trolling</a:t>
                </a:r>
              </a:p>
              <a:p>
                <a:endParaRPr lang="en-US" sz="300" b="1" dirty="0">
                  <a:solidFill>
                    <a:schemeClr val="bg1">
                      <a:lumMod val="50000"/>
                      <a:lumOff val="50000"/>
                    </a:schemeClr>
                  </a:solidFill>
                </a:endParaRPr>
              </a:p>
              <a:p>
                <a:pPr>
                  <a:lnSpc>
                    <a:spcPct val="90000"/>
                  </a:lnSpc>
                </a:pPr>
                <a:r>
                  <a:rPr lang="en-US" sz="1400" b="1" dirty="0">
                    <a:solidFill>
                      <a:schemeClr val="bg1">
                        <a:lumMod val="50000"/>
                        <a:lumOff val="50000"/>
                      </a:schemeClr>
                    </a:solidFill>
                  </a:rPr>
                  <a:t>(39%, 12%)</a:t>
                </a:r>
                <a:endParaRPr lang="en-US" sz="1200" dirty="0">
                  <a:solidFill>
                    <a:schemeClr val="bg1">
                      <a:lumMod val="50000"/>
                      <a:lumOff val="50000"/>
                    </a:schemeClr>
                  </a:solidFill>
                </a:endParaRPr>
              </a:p>
            </p:txBody>
          </p:sp>
        </p:grpSp>
        <p:grpSp>
          <p:nvGrpSpPr>
            <p:cNvPr id="98" name="Group 97">
              <a:extLst>
                <a:ext uri="{FF2B5EF4-FFF2-40B4-BE49-F238E27FC236}">
                  <a16:creationId xmlns:a16="http://schemas.microsoft.com/office/drawing/2014/main" id="{9B23A237-2C22-4DF1-B7E8-97D0EECDCB53}"/>
                </a:ext>
              </a:extLst>
            </p:cNvPr>
            <p:cNvGrpSpPr/>
            <p:nvPr/>
          </p:nvGrpSpPr>
          <p:grpSpPr>
            <a:xfrm>
              <a:off x="8176161" y="2049978"/>
              <a:ext cx="2037101" cy="2053082"/>
              <a:chOff x="4002064" y="1866074"/>
              <a:chExt cx="2037101" cy="2053082"/>
            </a:xfrm>
          </p:grpSpPr>
          <p:graphicFrame>
            <p:nvGraphicFramePr>
              <p:cNvPr id="99" name="Chart 98">
                <a:extLst>
                  <a:ext uri="{FF2B5EF4-FFF2-40B4-BE49-F238E27FC236}">
                    <a16:creationId xmlns:a16="http://schemas.microsoft.com/office/drawing/2014/main" id="{A3C729A6-FDB5-468C-8D3B-AEA4CD44BD11}"/>
                  </a:ext>
                </a:extLst>
              </p:cNvPr>
              <p:cNvGraphicFramePr/>
              <p:nvPr>
                <p:extLst>
                  <p:ext uri="{D42A27DB-BD31-4B8C-83A1-F6EECF244321}">
                    <p14:modId xmlns:p14="http://schemas.microsoft.com/office/powerpoint/2010/main" val="2704977566"/>
                  </p:ext>
                </p:extLst>
              </p:nvPr>
            </p:nvGraphicFramePr>
            <p:xfrm>
              <a:off x="4002064" y="2090356"/>
              <a:ext cx="1825403" cy="1828800"/>
            </p:xfrm>
            <a:graphic>
              <a:graphicData uri="http://schemas.openxmlformats.org/drawingml/2006/chart">
                <c:chart xmlns:c="http://schemas.openxmlformats.org/drawingml/2006/chart" xmlns:r="http://schemas.openxmlformats.org/officeDocument/2006/relationships" r:id="rId11"/>
              </a:graphicData>
            </a:graphic>
          </p:graphicFrame>
          <p:sp>
            <p:nvSpPr>
              <p:cNvPr id="100" name="TextBox 99">
                <a:extLst>
                  <a:ext uri="{FF2B5EF4-FFF2-40B4-BE49-F238E27FC236}">
                    <a16:creationId xmlns:a16="http://schemas.microsoft.com/office/drawing/2014/main" id="{A01D9929-DCD7-4D65-B019-8F61BBF81A53}"/>
                  </a:ext>
                </a:extLst>
              </p:cNvPr>
              <p:cNvSpPr txBox="1"/>
              <p:nvPr/>
            </p:nvSpPr>
            <p:spPr>
              <a:xfrm>
                <a:off x="4463061" y="1866074"/>
                <a:ext cx="1576104" cy="918713"/>
              </a:xfrm>
              <a:prstGeom prst="rect">
                <a:avLst/>
              </a:prstGeom>
              <a:noFill/>
            </p:spPr>
            <p:txBody>
              <a:bodyPr wrap="square" lIns="182880" tIns="146304" rIns="182880" bIns="146304" rtlCol="0">
                <a:spAutoFit/>
              </a:bodyPr>
              <a:lstStyle/>
              <a:p>
                <a:pPr algn="ctr">
                  <a:lnSpc>
                    <a:spcPct val="90000"/>
                  </a:lnSpc>
                </a:pPr>
                <a:r>
                  <a:rPr lang="en-US" sz="1400" b="1" dirty="0">
                    <a:solidFill>
                      <a:schemeClr val="bg1">
                        <a:lumMod val="50000"/>
                        <a:lumOff val="50000"/>
                      </a:schemeClr>
                    </a:solidFill>
                  </a:rPr>
                  <a:t>Hoaxes, scams &amp; frauds</a:t>
                </a:r>
              </a:p>
              <a:p>
                <a:pPr algn="ctr">
                  <a:lnSpc>
                    <a:spcPct val="90000"/>
                  </a:lnSpc>
                </a:pPr>
                <a:endParaRPr lang="en-US" sz="300" b="1" dirty="0">
                  <a:solidFill>
                    <a:schemeClr val="bg1">
                      <a:lumMod val="50000"/>
                      <a:lumOff val="50000"/>
                    </a:schemeClr>
                  </a:solidFill>
                </a:endParaRPr>
              </a:p>
              <a:p>
                <a:pPr algn="ctr">
                  <a:lnSpc>
                    <a:spcPct val="90000"/>
                  </a:lnSpc>
                </a:pPr>
                <a:r>
                  <a:rPr lang="en-US" sz="1400" b="1" dirty="0">
                    <a:solidFill>
                      <a:schemeClr val="bg1">
                        <a:lumMod val="50000"/>
                        <a:lumOff val="50000"/>
                      </a:schemeClr>
                    </a:solidFill>
                  </a:rPr>
                  <a:t>(36%, 13%)</a:t>
                </a:r>
                <a:endParaRPr lang="en-US" sz="1200" dirty="0">
                  <a:solidFill>
                    <a:schemeClr val="bg1">
                      <a:lumMod val="50000"/>
                      <a:lumOff val="50000"/>
                    </a:schemeClr>
                  </a:solidFill>
                </a:endParaRPr>
              </a:p>
            </p:txBody>
          </p:sp>
        </p:grpSp>
      </p:grpSp>
      <p:grpSp>
        <p:nvGrpSpPr>
          <p:cNvPr id="14" name="Group 13" descr="Unwanted sexting sent 41%">
            <a:extLst>
              <a:ext uri="{FF2B5EF4-FFF2-40B4-BE49-F238E27FC236}">
                <a16:creationId xmlns:a16="http://schemas.microsoft.com/office/drawing/2014/main" id="{A3A4EDD8-D81E-4D5B-92E8-F4CA4F7E4958}"/>
              </a:ext>
            </a:extLst>
          </p:cNvPr>
          <p:cNvGrpSpPr/>
          <p:nvPr/>
        </p:nvGrpSpPr>
        <p:grpSpPr>
          <a:xfrm>
            <a:off x="6392384" y="2038797"/>
            <a:ext cx="1892111" cy="2039635"/>
            <a:chOff x="9998115" y="4221369"/>
            <a:chExt cx="1892111" cy="2039635"/>
          </a:xfrm>
        </p:grpSpPr>
        <p:sp>
          <p:nvSpPr>
            <p:cNvPr id="111" name="TextBox 110">
              <a:extLst>
                <a:ext uri="{FF2B5EF4-FFF2-40B4-BE49-F238E27FC236}">
                  <a16:creationId xmlns:a16="http://schemas.microsoft.com/office/drawing/2014/main" id="{220E66F9-470F-4C93-97E2-275BAAE746FE}"/>
                </a:ext>
              </a:extLst>
            </p:cNvPr>
            <p:cNvSpPr txBox="1"/>
            <p:nvPr/>
          </p:nvSpPr>
          <p:spPr>
            <a:xfrm>
              <a:off x="10422534" y="4221369"/>
              <a:ext cx="1467692" cy="918713"/>
            </a:xfrm>
            <a:prstGeom prst="rect">
              <a:avLst/>
            </a:prstGeom>
            <a:noFill/>
          </p:spPr>
          <p:txBody>
            <a:bodyPr wrap="square" lIns="182880" tIns="146304" rIns="182880" bIns="146304" rtlCol="0">
              <a:spAutoFit/>
            </a:bodyPr>
            <a:lstStyle/>
            <a:p>
              <a:pPr algn="ctr">
                <a:lnSpc>
                  <a:spcPct val="90000"/>
                </a:lnSpc>
              </a:pPr>
              <a:r>
                <a:rPr lang="en-US" sz="1400" b="1" dirty="0">
                  <a:solidFill>
                    <a:schemeClr val="bg1">
                      <a:lumMod val="50000"/>
                      <a:lumOff val="50000"/>
                    </a:schemeClr>
                  </a:solidFill>
                </a:rPr>
                <a:t>Unwanted sexting sent</a:t>
              </a:r>
            </a:p>
            <a:p>
              <a:pPr algn="ctr">
                <a:lnSpc>
                  <a:spcPct val="90000"/>
                </a:lnSpc>
              </a:pPr>
              <a:endParaRPr lang="en-US" sz="300" b="1" dirty="0">
                <a:solidFill>
                  <a:schemeClr val="bg1">
                    <a:lumMod val="50000"/>
                    <a:lumOff val="50000"/>
                  </a:schemeClr>
                </a:solidFill>
              </a:endParaRPr>
            </a:p>
            <a:p>
              <a:pPr algn="ctr">
                <a:lnSpc>
                  <a:spcPct val="90000"/>
                </a:lnSpc>
              </a:pPr>
              <a:r>
                <a:rPr lang="en-US" sz="1400" b="1" dirty="0">
                  <a:solidFill>
                    <a:schemeClr val="bg1">
                      <a:lumMod val="50000"/>
                      <a:lumOff val="50000"/>
                    </a:schemeClr>
                  </a:solidFill>
                </a:rPr>
                <a:t>(41%, 18%)</a:t>
              </a:r>
            </a:p>
          </p:txBody>
        </p:sp>
        <p:graphicFrame>
          <p:nvGraphicFramePr>
            <p:cNvPr id="112" name="Chart 111">
              <a:extLst>
                <a:ext uri="{FF2B5EF4-FFF2-40B4-BE49-F238E27FC236}">
                  <a16:creationId xmlns:a16="http://schemas.microsoft.com/office/drawing/2014/main" id="{B08FD7A7-6415-49D6-8D62-4AFBB5CB93ED}"/>
                </a:ext>
              </a:extLst>
            </p:cNvPr>
            <p:cNvGraphicFramePr/>
            <p:nvPr>
              <p:extLst>
                <p:ext uri="{D42A27DB-BD31-4B8C-83A1-F6EECF244321}">
                  <p14:modId xmlns:p14="http://schemas.microsoft.com/office/powerpoint/2010/main" val="1746552154"/>
                </p:ext>
              </p:extLst>
            </p:nvPr>
          </p:nvGraphicFramePr>
          <p:xfrm>
            <a:off x="9998115" y="4432204"/>
            <a:ext cx="1825403" cy="1828800"/>
          </p:xfrm>
          <a:graphic>
            <a:graphicData uri="http://schemas.openxmlformats.org/drawingml/2006/chart">
              <c:chart xmlns:c="http://schemas.openxmlformats.org/drawingml/2006/chart" xmlns:r="http://schemas.openxmlformats.org/officeDocument/2006/relationships" r:id="rId12"/>
            </a:graphicData>
          </a:graphic>
        </p:graphicFrame>
      </p:grpSp>
      <p:grpSp>
        <p:nvGrpSpPr>
          <p:cNvPr id="13" name="Group 12" descr="Sexual solicitation 37%">
            <a:extLst>
              <a:ext uri="{FF2B5EF4-FFF2-40B4-BE49-F238E27FC236}">
                <a16:creationId xmlns:a16="http://schemas.microsoft.com/office/drawing/2014/main" id="{73C46DEB-E53C-466A-B519-166F03FBB561}"/>
              </a:ext>
            </a:extLst>
          </p:cNvPr>
          <p:cNvGrpSpPr/>
          <p:nvPr/>
        </p:nvGrpSpPr>
        <p:grpSpPr>
          <a:xfrm>
            <a:off x="10005473" y="2028063"/>
            <a:ext cx="1825403" cy="2050369"/>
            <a:chOff x="8251336" y="4233237"/>
            <a:chExt cx="1825403" cy="2050369"/>
          </a:xfrm>
        </p:grpSpPr>
        <p:sp>
          <p:nvSpPr>
            <p:cNvPr id="114" name="TextBox 113">
              <a:extLst>
                <a:ext uri="{FF2B5EF4-FFF2-40B4-BE49-F238E27FC236}">
                  <a16:creationId xmlns:a16="http://schemas.microsoft.com/office/drawing/2014/main" id="{5390F8E3-9EBE-4E1D-9E04-0B0ECC447FCC}"/>
                </a:ext>
              </a:extLst>
            </p:cNvPr>
            <p:cNvSpPr txBox="1"/>
            <p:nvPr/>
          </p:nvSpPr>
          <p:spPr>
            <a:xfrm>
              <a:off x="8712238" y="4233237"/>
              <a:ext cx="1330224" cy="918713"/>
            </a:xfrm>
            <a:prstGeom prst="rect">
              <a:avLst/>
            </a:prstGeom>
            <a:noFill/>
          </p:spPr>
          <p:txBody>
            <a:bodyPr wrap="square" lIns="182880" tIns="146304" rIns="182880" bIns="146304" rtlCol="0">
              <a:spAutoFit/>
            </a:bodyPr>
            <a:lstStyle/>
            <a:p>
              <a:pPr algn="ctr">
                <a:lnSpc>
                  <a:spcPct val="90000"/>
                </a:lnSpc>
              </a:pPr>
              <a:r>
                <a:rPr lang="en-US" sz="1400" b="1" dirty="0">
                  <a:solidFill>
                    <a:schemeClr val="bg1">
                      <a:lumMod val="50000"/>
                      <a:lumOff val="50000"/>
                    </a:schemeClr>
                  </a:solidFill>
                </a:rPr>
                <a:t>Sexual solicitation</a:t>
              </a:r>
            </a:p>
            <a:p>
              <a:pPr algn="ctr">
                <a:lnSpc>
                  <a:spcPct val="90000"/>
                </a:lnSpc>
              </a:pPr>
              <a:endParaRPr lang="en-US" sz="300" b="1" dirty="0">
                <a:solidFill>
                  <a:schemeClr val="bg1">
                    <a:lumMod val="50000"/>
                    <a:lumOff val="50000"/>
                  </a:schemeClr>
                </a:solidFill>
              </a:endParaRPr>
            </a:p>
            <a:p>
              <a:pPr algn="ctr">
                <a:lnSpc>
                  <a:spcPct val="90000"/>
                </a:lnSpc>
              </a:pPr>
              <a:r>
                <a:rPr lang="en-US" sz="1400" b="1" dirty="0">
                  <a:solidFill>
                    <a:schemeClr val="bg1">
                      <a:lumMod val="50000"/>
                      <a:lumOff val="50000"/>
                    </a:schemeClr>
                  </a:solidFill>
                </a:rPr>
                <a:t>(37%, 17%)</a:t>
              </a:r>
            </a:p>
          </p:txBody>
        </p:sp>
        <p:graphicFrame>
          <p:nvGraphicFramePr>
            <p:cNvPr id="115" name="Chart 114">
              <a:extLst>
                <a:ext uri="{FF2B5EF4-FFF2-40B4-BE49-F238E27FC236}">
                  <a16:creationId xmlns:a16="http://schemas.microsoft.com/office/drawing/2014/main" id="{99D2B8F8-8146-4590-AFDB-46E573FEA38E}"/>
                </a:ext>
              </a:extLst>
            </p:cNvPr>
            <p:cNvGraphicFramePr/>
            <p:nvPr>
              <p:extLst>
                <p:ext uri="{D42A27DB-BD31-4B8C-83A1-F6EECF244321}">
                  <p14:modId xmlns:p14="http://schemas.microsoft.com/office/powerpoint/2010/main" val="986009616"/>
                </p:ext>
              </p:extLst>
            </p:nvPr>
          </p:nvGraphicFramePr>
          <p:xfrm>
            <a:off x="8251336" y="4454806"/>
            <a:ext cx="1825403" cy="1828800"/>
          </p:xfrm>
          <a:graphic>
            <a:graphicData uri="http://schemas.openxmlformats.org/drawingml/2006/chart">
              <c:chart xmlns:c="http://schemas.openxmlformats.org/drawingml/2006/chart" xmlns:r="http://schemas.openxmlformats.org/officeDocument/2006/relationships" r:id="rId13"/>
            </a:graphicData>
          </a:graphic>
        </p:graphicFrame>
      </p:grpSp>
      <p:grpSp>
        <p:nvGrpSpPr>
          <p:cNvPr id="21" name="Group 20" descr="Unwanted sexual attention 40%">
            <a:extLst>
              <a:ext uri="{FF2B5EF4-FFF2-40B4-BE49-F238E27FC236}">
                <a16:creationId xmlns:a16="http://schemas.microsoft.com/office/drawing/2014/main" id="{A2E77B47-215C-43BF-A29E-8D53587B2857}"/>
              </a:ext>
            </a:extLst>
          </p:cNvPr>
          <p:cNvGrpSpPr/>
          <p:nvPr/>
        </p:nvGrpSpPr>
        <p:grpSpPr>
          <a:xfrm>
            <a:off x="8284687" y="2051658"/>
            <a:ext cx="2048087" cy="2029059"/>
            <a:chOff x="8284687" y="2051658"/>
            <a:chExt cx="2048087" cy="2029059"/>
          </a:xfrm>
        </p:grpSpPr>
        <p:sp>
          <p:nvSpPr>
            <p:cNvPr id="117" name="TextBox 116">
              <a:extLst>
                <a:ext uri="{FF2B5EF4-FFF2-40B4-BE49-F238E27FC236}">
                  <a16:creationId xmlns:a16="http://schemas.microsoft.com/office/drawing/2014/main" id="{2648EB25-5715-4BAB-97C7-8CBE37BCB7C7}"/>
                </a:ext>
              </a:extLst>
            </p:cNvPr>
            <p:cNvSpPr txBox="1"/>
            <p:nvPr/>
          </p:nvSpPr>
          <p:spPr>
            <a:xfrm>
              <a:off x="8557361" y="2051658"/>
              <a:ext cx="1775413" cy="918713"/>
            </a:xfrm>
            <a:prstGeom prst="rect">
              <a:avLst/>
            </a:prstGeom>
            <a:noFill/>
          </p:spPr>
          <p:txBody>
            <a:bodyPr wrap="square" lIns="182880" tIns="146304" rIns="182880" bIns="146304" rtlCol="0">
              <a:spAutoFit/>
            </a:bodyPr>
            <a:lstStyle/>
            <a:p>
              <a:pPr algn="ctr">
                <a:lnSpc>
                  <a:spcPct val="90000"/>
                </a:lnSpc>
              </a:pPr>
              <a:r>
                <a:rPr lang="en-US" sz="1400" b="1" dirty="0">
                  <a:solidFill>
                    <a:schemeClr val="bg1">
                      <a:lumMod val="50000"/>
                      <a:lumOff val="50000"/>
                    </a:schemeClr>
                  </a:solidFill>
                </a:rPr>
                <a:t>Unwanted sexual attention</a:t>
              </a:r>
            </a:p>
            <a:p>
              <a:pPr algn="ctr">
                <a:lnSpc>
                  <a:spcPct val="90000"/>
                </a:lnSpc>
              </a:pPr>
              <a:endParaRPr lang="en-US" sz="300" b="1" dirty="0">
                <a:solidFill>
                  <a:schemeClr val="bg1">
                    <a:lumMod val="50000"/>
                    <a:lumOff val="50000"/>
                  </a:schemeClr>
                </a:solidFill>
              </a:endParaRPr>
            </a:p>
            <a:p>
              <a:pPr algn="ctr">
                <a:lnSpc>
                  <a:spcPct val="90000"/>
                </a:lnSpc>
              </a:pPr>
              <a:r>
                <a:rPr lang="en-US" sz="1400" b="1" dirty="0">
                  <a:solidFill>
                    <a:schemeClr val="bg1">
                      <a:lumMod val="50000"/>
                      <a:lumOff val="50000"/>
                    </a:schemeClr>
                  </a:solidFill>
                </a:rPr>
                <a:t>(40%, 15%)</a:t>
              </a:r>
            </a:p>
          </p:txBody>
        </p:sp>
        <p:graphicFrame>
          <p:nvGraphicFramePr>
            <p:cNvPr id="118" name="Chart 117">
              <a:extLst>
                <a:ext uri="{FF2B5EF4-FFF2-40B4-BE49-F238E27FC236}">
                  <a16:creationId xmlns:a16="http://schemas.microsoft.com/office/drawing/2014/main" id="{4BD452A8-D0B9-48F6-A50E-9EEEB9FDE009}"/>
                </a:ext>
              </a:extLst>
            </p:cNvPr>
            <p:cNvGraphicFramePr/>
            <p:nvPr>
              <p:extLst>
                <p:ext uri="{D42A27DB-BD31-4B8C-83A1-F6EECF244321}">
                  <p14:modId xmlns:p14="http://schemas.microsoft.com/office/powerpoint/2010/main" val="2607060399"/>
                </p:ext>
              </p:extLst>
            </p:nvPr>
          </p:nvGraphicFramePr>
          <p:xfrm>
            <a:off x="8284687" y="2251917"/>
            <a:ext cx="1825403" cy="1828800"/>
          </p:xfrm>
          <a:graphic>
            <a:graphicData uri="http://schemas.openxmlformats.org/drawingml/2006/chart">
              <c:chart xmlns:c="http://schemas.openxmlformats.org/drawingml/2006/chart" xmlns:r="http://schemas.openxmlformats.org/officeDocument/2006/relationships" r:id="rId14"/>
            </a:graphicData>
          </a:graphic>
        </p:graphicFrame>
      </p:grpSp>
      <p:sp>
        <p:nvSpPr>
          <p:cNvPr id="20" name="TextBox 19">
            <a:extLst>
              <a:ext uri="{FF2B5EF4-FFF2-40B4-BE49-F238E27FC236}">
                <a16:creationId xmlns:a16="http://schemas.microsoft.com/office/drawing/2014/main" id="{39D55A43-7941-4347-A9E9-D74E5777B155}"/>
              </a:ext>
            </a:extLst>
          </p:cNvPr>
          <p:cNvSpPr txBox="1"/>
          <p:nvPr/>
        </p:nvSpPr>
        <p:spPr>
          <a:xfrm>
            <a:off x="303431" y="1221651"/>
            <a:ext cx="1913473" cy="461665"/>
          </a:xfrm>
          <a:prstGeom prst="rect">
            <a:avLst/>
          </a:prstGeom>
          <a:noFill/>
        </p:spPr>
        <p:txBody>
          <a:bodyPr wrap="none" lIns="182880" tIns="146304" rIns="182880" bIns="146304" rtlCol="0">
            <a:spAutoFit/>
          </a:bodyPr>
          <a:lstStyle/>
          <a:p>
            <a:pPr>
              <a:lnSpc>
                <a:spcPct val="90000"/>
              </a:lnSpc>
            </a:pPr>
            <a:r>
              <a:rPr lang="en-US" sz="1200" dirty="0">
                <a:solidFill>
                  <a:schemeClr val="bg1">
                    <a:lumMod val="50000"/>
                    <a:lumOff val="50000"/>
                  </a:schemeClr>
                </a:solidFill>
              </a:rPr>
              <a:t>Base: Incidences of risk</a:t>
            </a:r>
          </a:p>
        </p:txBody>
      </p:sp>
    </p:spTree>
    <p:extLst>
      <p:ext uri="{BB962C8B-B14F-4D97-AF65-F5344CB8AC3E}">
        <p14:creationId xmlns:p14="http://schemas.microsoft.com/office/powerpoint/2010/main" val="245191265"/>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8CD8-B547-4E55-A373-16190EE4252C}"/>
              </a:ext>
            </a:extLst>
          </p:cNvPr>
          <p:cNvSpPr>
            <a:spLocks noGrp="1"/>
          </p:cNvSpPr>
          <p:nvPr>
            <p:ph type="title"/>
          </p:nvPr>
        </p:nvSpPr>
        <p:spPr/>
        <p:txBody>
          <a:bodyPr/>
          <a:lstStyle/>
          <a:p>
            <a:r>
              <a:rPr lang="en-US" dirty="0"/>
              <a:t>Pain was prolonged for extended periods of time</a:t>
            </a:r>
          </a:p>
        </p:txBody>
      </p:sp>
      <p:sp>
        <p:nvSpPr>
          <p:cNvPr id="3" name="Slide Number Placeholder 2">
            <a:extLst>
              <a:ext uri="{FF2B5EF4-FFF2-40B4-BE49-F238E27FC236}">
                <a16:creationId xmlns:a16="http://schemas.microsoft.com/office/drawing/2014/main" id="{27ED0911-8DD9-44CA-95BF-1985C4C68616}"/>
              </a:ext>
            </a:extLst>
          </p:cNvPr>
          <p:cNvSpPr>
            <a:spLocks noGrp="1"/>
          </p:cNvSpPr>
          <p:nvPr>
            <p:ph type="sldNum" sz="quarter" idx="4"/>
          </p:nvPr>
        </p:nvSpPr>
        <p:spPr/>
        <p:txBody>
          <a:bodyPr/>
          <a:lstStyle/>
          <a:p>
            <a:fld id="{7EFC24D6-DB8F-6B44-BA5A-9BEC68C15CAA}" type="slidenum">
              <a:rPr lang="en-US" smtClean="0"/>
              <a:pPr/>
              <a:t>54</a:t>
            </a:fld>
            <a:endParaRPr lang="en-US" dirty="0"/>
          </a:p>
        </p:txBody>
      </p:sp>
      <p:graphicFrame>
        <p:nvGraphicFramePr>
          <p:cNvPr id="4" name="Chart 3" descr="Timing of risk 62% single point in time and 38% sustained over a period of time.">
            <a:extLst>
              <a:ext uri="{FF2B5EF4-FFF2-40B4-BE49-F238E27FC236}">
                <a16:creationId xmlns:a16="http://schemas.microsoft.com/office/drawing/2014/main" id="{746FA0EB-E989-4773-AA8A-FCE24A90060B}"/>
              </a:ext>
            </a:extLst>
          </p:cNvPr>
          <p:cNvGraphicFramePr/>
          <p:nvPr>
            <p:extLst>
              <p:ext uri="{D42A27DB-BD31-4B8C-83A1-F6EECF244321}">
                <p14:modId xmlns:p14="http://schemas.microsoft.com/office/powerpoint/2010/main" val="1967514911"/>
              </p:ext>
            </p:extLst>
          </p:nvPr>
        </p:nvGraphicFramePr>
        <p:xfrm>
          <a:off x="571134" y="1582594"/>
          <a:ext cx="36576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descr="Duration of pain was 50% less than a day, 41% multiple days and a week or more, and 9% still feel.">
            <a:extLst>
              <a:ext uri="{FF2B5EF4-FFF2-40B4-BE49-F238E27FC236}">
                <a16:creationId xmlns:a16="http://schemas.microsoft.com/office/drawing/2014/main" id="{9656A11B-7859-4F95-9605-4E43D71A6F4A}"/>
              </a:ext>
            </a:extLst>
          </p:cNvPr>
          <p:cNvGraphicFramePr/>
          <p:nvPr>
            <p:extLst>
              <p:ext uri="{D42A27DB-BD31-4B8C-83A1-F6EECF244321}">
                <p14:modId xmlns:p14="http://schemas.microsoft.com/office/powerpoint/2010/main" val="3067256142"/>
              </p:ext>
            </p:extLst>
          </p:nvPr>
        </p:nvGraphicFramePr>
        <p:xfrm>
          <a:off x="4430375" y="1582594"/>
          <a:ext cx="3657600"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descr="58% said problem was resolved, 19% said it was not and 23% said unsure. Four in ten risks were unresolved.">
            <a:extLst>
              <a:ext uri="{FF2B5EF4-FFF2-40B4-BE49-F238E27FC236}">
                <a16:creationId xmlns:a16="http://schemas.microsoft.com/office/drawing/2014/main" id="{5E8AB242-6CB8-4E73-A8ED-5D77123EEC5C}"/>
              </a:ext>
            </a:extLst>
          </p:cNvPr>
          <p:cNvGraphicFramePr/>
          <p:nvPr>
            <p:extLst>
              <p:ext uri="{D42A27DB-BD31-4B8C-83A1-F6EECF244321}">
                <p14:modId xmlns:p14="http://schemas.microsoft.com/office/powerpoint/2010/main" val="2697264642"/>
              </p:ext>
            </p:extLst>
          </p:nvPr>
        </p:nvGraphicFramePr>
        <p:xfrm>
          <a:off x="8289616" y="1582594"/>
          <a:ext cx="3657600" cy="45720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B0D7F096-989E-4BE0-A4BD-2A2ACEDFF7AC}"/>
              </a:ext>
            </a:extLst>
          </p:cNvPr>
          <p:cNvSpPr txBox="1"/>
          <p:nvPr/>
        </p:nvSpPr>
        <p:spPr>
          <a:xfrm>
            <a:off x="-70338" y="6317405"/>
            <a:ext cx="5171929" cy="710964"/>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Q5.2. Did this occur at a single point in time OR was it sustained over a period of time?</a:t>
            </a:r>
          </a:p>
          <a:p>
            <a:pPr>
              <a:lnSpc>
                <a:spcPct val="90000"/>
              </a:lnSpc>
            </a:pPr>
            <a:r>
              <a:rPr lang="en-US" sz="1000" i="1" dirty="0">
                <a:solidFill>
                  <a:schemeClr val="tx1">
                    <a:lumMod val="50000"/>
                  </a:schemeClr>
                </a:solidFill>
              </a:rPr>
              <a:t>Q5.3. How long did the emotional, psychological or physical pain last from… </a:t>
            </a:r>
          </a:p>
          <a:p>
            <a:pPr>
              <a:lnSpc>
                <a:spcPct val="90000"/>
              </a:lnSpc>
            </a:pPr>
            <a:r>
              <a:rPr lang="en-US" sz="1000" i="1" dirty="0">
                <a:solidFill>
                  <a:schemeClr val="tx1">
                    <a:lumMod val="50000"/>
                  </a:schemeClr>
                </a:solidFill>
              </a:rPr>
              <a:t>Q5.6. Was the problem resolved in a manner that brought the incident to a close? </a:t>
            </a:r>
          </a:p>
        </p:txBody>
      </p:sp>
      <p:sp>
        <p:nvSpPr>
          <p:cNvPr id="8" name="Speech Bubble: Rectangle with Corners Rounded 7">
            <a:extLst>
              <a:ext uri="{FF2B5EF4-FFF2-40B4-BE49-F238E27FC236}">
                <a16:creationId xmlns:a16="http://schemas.microsoft.com/office/drawing/2014/main" id="{ACBE3D57-7880-4B89-B2F2-01FE5983D5A6}"/>
              </a:ext>
            </a:extLst>
          </p:cNvPr>
          <p:cNvSpPr/>
          <p:nvPr/>
        </p:nvSpPr>
        <p:spPr bwMode="auto">
          <a:xfrm>
            <a:off x="10196052" y="3395696"/>
            <a:ext cx="1446908" cy="738862"/>
          </a:xfrm>
          <a:prstGeom prst="wedgeRoundRectCallout">
            <a:avLst>
              <a:gd name="adj1" fmla="val -19179"/>
              <a:gd name="adj2" fmla="val 93204"/>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Four-in-ten risks were unresolved</a:t>
            </a:r>
          </a:p>
        </p:txBody>
      </p:sp>
    </p:spTree>
    <p:extLst>
      <p:ext uri="{BB962C8B-B14F-4D97-AF65-F5344CB8AC3E}">
        <p14:creationId xmlns:p14="http://schemas.microsoft.com/office/powerpoint/2010/main" val="171620722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D8CD8-B547-4E55-A373-16190EE4252C}"/>
              </a:ext>
            </a:extLst>
          </p:cNvPr>
          <p:cNvSpPr>
            <a:spLocks noGrp="1"/>
          </p:cNvSpPr>
          <p:nvPr>
            <p:ph type="title"/>
          </p:nvPr>
        </p:nvSpPr>
        <p:spPr/>
        <p:txBody>
          <a:bodyPr/>
          <a:lstStyle/>
          <a:p>
            <a:r>
              <a:rPr lang="en-US" dirty="0"/>
              <a:t>Many were worried the risk would happen again</a:t>
            </a:r>
            <a:br>
              <a:rPr lang="en-US" dirty="0"/>
            </a:br>
            <a:r>
              <a:rPr lang="en-US" sz="2000" dirty="0"/>
              <a:t>Anger was the most common emotion evoked </a:t>
            </a:r>
            <a:endParaRPr lang="en-US" dirty="0"/>
          </a:p>
        </p:txBody>
      </p:sp>
      <p:sp>
        <p:nvSpPr>
          <p:cNvPr id="3" name="Slide Number Placeholder 2">
            <a:extLst>
              <a:ext uri="{FF2B5EF4-FFF2-40B4-BE49-F238E27FC236}">
                <a16:creationId xmlns:a16="http://schemas.microsoft.com/office/drawing/2014/main" id="{27ED0911-8DD9-44CA-95BF-1985C4C68616}"/>
              </a:ext>
            </a:extLst>
          </p:cNvPr>
          <p:cNvSpPr>
            <a:spLocks noGrp="1"/>
          </p:cNvSpPr>
          <p:nvPr>
            <p:ph type="sldNum" sz="quarter" idx="4"/>
          </p:nvPr>
        </p:nvSpPr>
        <p:spPr/>
        <p:txBody>
          <a:bodyPr/>
          <a:lstStyle/>
          <a:p>
            <a:fld id="{7EFC24D6-DB8F-6B44-BA5A-9BEC68C15CAA}" type="slidenum">
              <a:rPr lang="en-US" smtClean="0"/>
              <a:pPr/>
              <a:t>55</a:t>
            </a:fld>
            <a:endParaRPr lang="en-US" dirty="0"/>
          </a:p>
        </p:txBody>
      </p:sp>
      <p:graphicFrame>
        <p:nvGraphicFramePr>
          <p:cNvPr id="4" name="Chart 3" descr="78% anger was top emotion from pain when thinking about if risk would happen again. 55% irritable, 48% frustrated, 46% disappointed, 44% sad, 39% scared and 36% anxious.">
            <a:extLst>
              <a:ext uri="{FF2B5EF4-FFF2-40B4-BE49-F238E27FC236}">
                <a16:creationId xmlns:a16="http://schemas.microsoft.com/office/drawing/2014/main" id="{746FA0EB-E989-4773-AA8A-FCE24A90060B}"/>
              </a:ext>
            </a:extLst>
          </p:cNvPr>
          <p:cNvGraphicFramePr/>
          <p:nvPr>
            <p:extLst>
              <p:ext uri="{D42A27DB-BD31-4B8C-83A1-F6EECF244321}">
                <p14:modId xmlns:p14="http://schemas.microsoft.com/office/powerpoint/2010/main" val="2944350380"/>
              </p:ext>
            </p:extLst>
          </p:nvPr>
        </p:nvGraphicFramePr>
        <p:xfrm>
          <a:off x="4352519" y="1582594"/>
          <a:ext cx="36576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6E9F17CB-3579-4109-8C0F-A998C6944DF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0318885"/>
              </p:ext>
            </p:extLst>
          </p:nvPr>
        </p:nvGraphicFramePr>
        <p:xfrm>
          <a:off x="8289616" y="1582594"/>
          <a:ext cx="3657600" cy="4572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descr="52% not worried it would happen again, 26% somewhat worried, 22% extremely worried.">
            <a:extLst>
              <a:ext uri="{FF2B5EF4-FFF2-40B4-BE49-F238E27FC236}">
                <a16:creationId xmlns:a16="http://schemas.microsoft.com/office/drawing/2014/main" id="{DD4A43FF-5D2D-42D3-BAD7-F045828B8E48}"/>
              </a:ext>
            </a:extLst>
          </p:cNvPr>
          <p:cNvGraphicFramePr/>
          <p:nvPr>
            <p:extLst>
              <p:ext uri="{D42A27DB-BD31-4B8C-83A1-F6EECF244321}">
                <p14:modId xmlns:p14="http://schemas.microsoft.com/office/powerpoint/2010/main" val="3513196518"/>
              </p:ext>
            </p:extLst>
          </p:nvPr>
        </p:nvGraphicFramePr>
        <p:xfrm>
          <a:off x="415422" y="1582594"/>
          <a:ext cx="3657600" cy="4572000"/>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A78344DB-429F-4BF0-B83A-2A02D2C5CA1A}"/>
              </a:ext>
            </a:extLst>
          </p:cNvPr>
          <p:cNvSpPr txBox="1"/>
          <p:nvPr/>
        </p:nvSpPr>
        <p:spPr>
          <a:xfrm>
            <a:off x="-70338" y="6317405"/>
            <a:ext cx="4054636" cy="710964"/>
          </a:xfrm>
          <a:prstGeom prst="rect">
            <a:avLst/>
          </a:prstGeom>
          <a:noFill/>
        </p:spPr>
        <p:txBody>
          <a:bodyPr wrap="none" lIns="182880" tIns="146304" rIns="182880" bIns="146304" rtlCol="0">
            <a:spAutoFit/>
          </a:bodyPr>
          <a:lstStyle/>
          <a:p>
            <a:pPr>
              <a:lnSpc>
                <a:spcPct val="90000"/>
              </a:lnSpc>
            </a:pPr>
            <a:r>
              <a:rPr lang="en-US" sz="1000" i="1" dirty="0">
                <a:solidFill>
                  <a:schemeClr val="tx1">
                    <a:lumMod val="50000"/>
                  </a:schemeClr>
                </a:solidFill>
              </a:rPr>
              <a:t>Q5.7. How much do you worry about this happening to you again?</a:t>
            </a:r>
          </a:p>
          <a:p>
            <a:pPr>
              <a:lnSpc>
                <a:spcPct val="90000"/>
              </a:lnSpc>
            </a:pPr>
            <a:r>
              <a:rPr lang="en-US" sz="1000" i="1" dirty="0">
                <a:solidFill>
                  <a:schemeClr val="tx1">
                    <a:lumMod val="50000"/>
                  </a:schemeClr>
                </a:solidFill>
              </a:rPr>
              <a:t>Q5.5. Did the incident affect other people? </a:t>
            </a:r>
          </a:p>
          <a:p>
            <a:pPr>
              <a:lnSpc>
                <a:spcPct val="90000"/>
              </a:lnSpc>
            </a:pPr>
            <a:r>
              <a:rPr lang="en-US" sz="1000" i="1" dirty="0">
                <a:solidFill>
                  <a:schemeClr val="tx1">
                    <a:lumMod val="50000"/>
                  </a:schemeClr>
                </a:solidFill>
              </a:rPr>
              <a:t>Q5.4. How did these experiences affect you? Did you feel… </a:t>
            </a:r>
          </a:p>
        </p:txBody>
      </p:sp>
      <p:sp>
        <p:nvSpPr>
          <p:cNvPr id="11" name="Speech Bubble: Rectangle with Corners Rounded 10">
            <a:extLst>
              <a:ext uri="{FF2B5EF4-FFF2-40B4-BE49-F238E27FC236}">
                <a16:creationId xmlns:a16="http://schemas.microsoft.com/office/drawing/2014/main" id="{3BE0CF6C-AE7C-43BF-BBE9-50D6573C46C6}"/>
              </a:ext>
            </a:extLst>
          </p:cNvPr>
          <p:cNvSpPr/>
          <p:nvPr/>
        </p:nvSpPr>
        <p:spPr bwMode="auto">
          <a:xfrm>
            <a:off x="2163097" y="2758400"/>
            <a:ext cx="1673050" cy="738862"/>
          </a:xfrm>
          <a:prstGeom prst="wedgeRoundRectCallout">
            <a:avLst>
              <a:gd name="adj1" fmla="val -1548"/>
              <a:gd name="adj2" fmla="val 82559"/>
              <a:gd name="adj3" fmla="val 16667"/>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dirty="0">
                <a:gradFill>
                  <a:gsLst>
                    <a:gs pos="0">
                      <a:srgbClr val="FFFFFF"/>
                    </a:gs>
                    <a:gs pos="100000">
                      <a:srgbClr val="FFFFFF"/>
                    </a:gs>
                  </a:gsLst>
                  <a:lin ang="5400000" scaled="0"/>
                </a:gradFill>
                <a:ea typeface="Segoe UI" pitchFamily="34" charset="0"/>
                <a:cs typeface="Segoe UI" pitchFamily="34" charset="0"/>
              </a:rPr>
              <a:t>Almost half were worried the risk would happen again</a:t>
            </a:r>
          </a:p>
        </p:txBody>
      </p:sp>
      <p:sp>
        <p:nvSpPr>
          <p:cNvPr id="5" name="Oval 4">
            <a:extLst>
              <a:ext uri="{FF2B5EF4-FFF2-40B4-BE49-F238E27FC236}">
                <a16:creationId xmlns:a16="http://schemas.microsoft.com/office/drawing/2014/main" id="{B0424C8C-EA7E-48F1-9D0E-7D9857EF3588}"/>
              </a:ext>
              <a:ext uri="{C183D7F6-B498-43B3-948B-1728B52AA6E4}">
                <adec:decorative xmlns:adec="http://schemas.microsoft.com/office/drawing/2017/decorative" val="1"/>
              </a:ext>
            </a:extLst>
          </p:cNvPr>
          <p:cNvSpPr/>
          <p:nvPr/>
        </p:nvSpPr>
        <p:spPr bwMode="auto">
          <a:xfrm>
            <a:off x="8613058" y="2025445"/>
            <a:ext cx="3407995" cy="521110"/>
          </a:xfrm>
          <a:prstGeom prst="ellipse">
            <a:avLst/>
          </a:prstGeom>
          <a:no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79707527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descr="group/organizational potential versus effectiveness">
            <a:extLst>
              <a:ext uri="{FF2B5EF4-FFF2-40B4-BE49-F238E27FC236}">
                <a16:creationId xmlns:a16="http://schemas.microsoft.com/office/drawing/2014/main" id="{A2CACBF7-14E1-4C51-AB0A-FFB297239528}"/>
              </a:ext>
            </a:extLst>
          </p:cNvPr>
          <p:cNvGrpSpPr/>
          <p:nvPr/>
        </p:nvGrpSpPr>
        <p:grpSpPr>
          <a:xfrm>
            <a:off x="2579927" y="1868992"/>
            <a:ext cx="7689489" cy="4028970"/>
            <a:chOff x="2579927" y="1868992"/>
            <a:chExt cx="7689489" cy="4028970"/>
          </a:xfrm>
        </p:grpSpPr>
        <p:sp>
          <p:nvSpPr>
            <p:cNvPr id="14" name="Rectangle 13">
              <a:extLst>
                <a:ext uri="{FF2B5EF4-FFF2-40B4-BE49-F238E27FC236}">
                  <a16:creationId xmlns:a16="http://schemas.microsoft.com/office/drawing/2014/main" id="{2B9D42ED-E332-4276-988C-E8C776ADDE2A}"/>
                </a:ext>
              </a:extLst>
            </p:cNvPr>
            <p:cNvSpPr/>
            <p:nvPr/>
          </p:nvSpPr>
          <p:spPr bwMode="auto">
            <a:xfrm>
              <a:off x="2579927" y="4632290"/>
              <a:ext cx="2422997" cy="1265672"/>
            </a:xfrm>
            <a:prstGeom prst="rect">
              <a:avLst/>
            </a:prstGeom>
            <a:solidFill>
              <a:schemeClr val="accent1">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Rectangle 12">
              <a:extLst>
                <a:ext uri="{FF2B5EF4-FFF2-40B4-BE49-F238E27FC236}">
                  <a16:creationId xmlns:a16="http://schemas.microsoft.com/office/drawing/2014/main" id="{FFC6CA7A-4821-4E35-BCCA-A70583C8D7D1}"/>
                </a:ext>
              </a:extLst>
            </p:cNvPr>
            <p:cNvSpPr/>
            <p:nvPr/>
          </p:nvSpPr>
          <p:spPr bwMode="auto">
            <a:xfrm>
              <a:off x="5002924" y="1868992"/>
              <a:ext cx="5266492" cy="2763297"/>
            </a:xfrm>
            <a:prstGeom prst="rect">
              <a:avLst/>
            </a:prstGeom>
            <a:solidFill>
              <a:srgbClr val="0072C6">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a:extLst>
                <a:ext uri="{FF2B5EF4-FFF2-40B4-BE49-F238E27FC236}">
                  <a16:creationId xmlns:a16="http://schemas.microsoft.com/office/drawing/2014/main" id="{3FC3274E-9429-45B2-A5F5-6CFDB1752D30}"/>
                </a:ext>
              </a:extLst>
            </p:cNvPr>
            <p:cNvSpPr/>
            <p:nvPr/>
          </p:nvSpPr>
          <p:spPr bwMode="auto">
            <a:xfrm>
              <a:off x="5002924" y="4628552"/>
              <a:ext cx="5266492" cy="1265672"/>
            </a:xfrm>
            <a:prstGeom prst="rect">
              <a:avLst/>
            </a:prstGeom>
            <a:solidFill>
              <a:srgbClr val="009E49">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a:extLst>
                <a:ext uri="{FF2B5EF4-FFF2-40B4-BE49-F238E27FC236}">
                  <a16:creationId xmlns:a16="http://schemas.microsoft.com/office/drawing/2014/main" id="{B5F88C3D-6A46-40BF-BEFA-883A67D65EE5}"/>
                </a:ext>
              </a:extLst>
            </p:cNvPr>
            <p:cNvSpPr/>
            <p:nvPr/>
          </p:nvSpPr>
          <p:spPr bwMode="auto">
            <a:xfrm>
              <a:off x="2579927" y="1868993"/>
              <a:ext cx="2422997" cy="2763297"/>
            </a:xfrm>
            <a:prstGeom prst="rect">
              <a:avLst/>
            </a:prstGeom>
            <a:solidFill>
              <a:srgbClr val="00B294">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graphicFrame>
        <p:nvGraphicFramePr>
          <p:cNvPr id="5" name="Chart 4" descr="Parents ranked the highest on keeping people safer online">
            <a:extLs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67785684"/>
              </p:ext>
            </p:extLst>
          </p:nvPr>
        </p:nvGraphicFramePr>
        <p:xfrm>
          <a:off x="1719128" y="1393265"/>
          <a:ext cx="8842683"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Parents ranked highest on keeping people safer online</a:t>
            </a:r>
            <a:endParaRPr lang="en-US" sz="2000"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56</a:t>
            </a:fld>
            <a:endParaRPr lang="en-US" dirty="0"/>
          </a:p>
        </p:txBody>
      </p:sp>
      <p:sp>
        <p:nvSpPr>
          <p:cNvPr id="4" name="Rectangle 3"/>
          <p:cNvSpPr/>
          <p:nvPr/>
        </p:nvSpPr>
        <p:spPr>
          <a:xfrm>
            <a:off x="20096" y="6563734"/>
            <a:ext cx="9029310" cy="246221"/>
          </a:xfrm>
          <a:prstGeom prst="rect">
            <a:avLst/>
          </a:prstGeom>
        </p:spPr>
        <p:txBody>
          <a:bodyPr wrap="square">
            <a:spAutoFit/>
          </a:bodyPr>
          <a:lstStyle/>
          <a:p>
            <a:r>
              <a:rPr lang="en-US" sz="1000" i="1" dirty="0">
                <a:solidFill>
                  <a:schemeClr val="tx1">
                    <a:lumMod val="50000"/>
                  </a:schemeClr>
                </a:solidFill>
              </a:rPr>
              <a:t> 8a: In your opinion, which group or organization has the greatest potential to keep individuals and families safer online?</a:t>
            </a:r>
          </a:p>
        </p:txBody>
      </p:sp>
      <p:sp>
        <p:nvSpPr>
          <p:cNvPr id="6" name="Rectangle 5"/>
          <p:cNvSpPr/>
          <p:nvPr/>
        </p:nvSpPr>
        <p:spPr>
          <a:xfrm>
            <a:off x="20095" y="6761859"/>
            <a:ext cx="9029310" cy="246221"/>
          </a:xfrm>
          <a:prstGeom prst="rect">
            <a:avLst/>
          </a:prstGeom>
        </p:spPr>
        <p:txBody>
          <a:bodyPr wrap="square">
            <a:spAutoFit/>
          </a:bodyPr>
          <a:lstStyle/>
          <a:p>
            <a:r>
              <a:rPr lang="en-US" sz="1000" i="1" dirty="0">
                <a:solidFill>
                  <a:schemeClr val="tx1">
                    <a:lumMod val="50000"/>
                  </a:schemeClr>
                </a:solidFill>
              </a:rPr>
              <a:t> 8b: In your opinion, which group or organization is most effective at keeping individuals and families safer online? </a:t>
            </a:r>
          </a:p>
        </p:txBody>
      </p:sp>
      <p:sp>
        <p:nvSpPr>
          <p:cNvPr id="17" name="Arrow: Up 16">
            <a:extLst>
              <a:ext uri="{FF2B5EF4-FFF2-40B4-BE49-F238E27FC236}">
                <a16:creationId xmlns:a16="http://schemas.microsoft.com/office/drawing/2014/main" id="{E10A6224-843A-4D70-BB52-07A481DB3992}"/>
              </a:ext>
              <a:ext uri="{C183D7F6-B498-43B3-948B-1728B52AA6E4}">
                <adec:decorative xmlns:adec="http://schemas.microsoft.com/office/drawing/2017/decorative" val="1"/>
              </a:ext>
            </a:extLst>
          </p:cNvPr>
          <p:cNvSpPr/>
          <p:nvPr/>
        </p:nvSpPr>
        <p:spPr bwMode="auto">
          <a:xfrm>
            <a:off x="10568319" y="4320786"/>
            <a:ext cx="210026" cy="261140"/>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a:extLst>
              <a:ext uri="{FF2B5EF4-FFF2-40B4-BE49-F238E27FC236}">
                <a16:creationId xmlns:a16="http://schemas.microsoft.com/office/drawing/2014/main" id="{B7A611C8-70E4-4F90-A048-FF386539EA9B}"/>
              </a:ext>
            </a:extLst>
          </p:cNvPr>
          <p:cNvSpPr txBox="1"/>
          <p:nvPr/>
        </p:nvSpPr>
        <p:spPr>
          <a:xfrm>
            <a:off x="10115784" y="4800918"/>
            <a:ext cx="1356528" cy="627864"/>
          </a:xfrm>
          <a:prstGeom prst="rect">
            <a:avLst/>
          </a:prstGeom>
          <a:noFill/>
        </p:spPr>
        <p:txBody>
          <a:bodyPr wrap="square" lIns="182880" tIns="146304" rIns="182880" bIns="146304" rtlCol="0">
            <a:spAutoFit/>
          </a:bodyPr>
          <a:lstStyle/>
          <a:p>
            <a:pPr algn="ctr">
              <a:lnSpc>
                <a:spcPct val="90000"/>
              </a:lnSpc>
            </a:pPr>
            <a:r>
              <a:rPr lang="en-US" sz="1200" dirty="0">
                <a:solidFill>
                  <a:schemeClr val="tx1">
                    <a:lumMod val="50000"/>
                  </a:schemeClr>
                </a:solidFill>
              </a:rPr>
              <a:t>Effectiveness</a:t>
            </a:r>
          </a:p>
          <a:p>
            <a:pPr algn="ctr">
              <a:lnSpc>
                <a:spcPct val="90000"/>
              </a:lnSpc>
            </a:pPr>
            <a:r>
              <a:rPr lang="en-US" sz="1200" dirty="0">
                <a:solidFill>
                  <a:schemeClr val="tx1">
                    <a:lumMod val="50000"/>
                  </a:schemeClr>
                </a:solidFill>
              </a:rPr>
              <a:t>below average</a:t>
            </a:r>
          </a:p>
        </p:txBody>
      </p:sp>
      <p:sp>
        <p:nvSpPr>
          <p:cNvPr id="21" name="TextBox 20">
            <a:extLst>
              <a:ext uri="{FF2B5EF4-FFF2-40B4-BE49-F238E27FC236}">
                <a16:creationId xmlns:a16="http://schemas.microsoft.com/office/drawing/2014/main" id="{66B8522F-0E24-483B-AE09-BA0B04FCEC2A}"/>
              </a:ext>
            </a:extLst>
          </p:cNvPr>
          <p:cNvSpPr txBox="1"/>
          <p:nvPr/>
        </p:nvSpPr>
        <p:spPr>
          <a:xfrm>
            <a:off x="10115784" y="3581936"/>
            <a:ext cx="1279678" cy="794064"/>
          </a:xfrm>
          <a:prstGeom prst="rect">
            <a:avLst/>
          </a:prstGeom>
          <a:noFill/>
        </p:spPr>
        <p:txBody>
          <a:bodyPr wrap="square" lIns="182880" tIns="146304" rIns="182880" bIns="146304" rtlCol="0">
            <a:spAutoFit/>
          </a:bodyPr>
          <a:lstStyle/>
          <a:p>
            <a:pPr algn="ctr">
              <a:lnSpc>
                <a:spcPct val="90000"/>
              </a:lnSpc>
            </a:pPr>
            <a:r>
              <a:rPr lang="en-US" sz="1200" dirty="0">
                <a:solidFill>
                  <a:schemeClr val="tx1">
                    <a:lumMod val="50000"/>
                  </a:schemeClr>
                </a:solidFill>
              </a:rPr>
              <a:t>Effectiveness above average</a:t>
            </a:r>
          </a:p>
        </p:txBody>
      </p:sp>
      <p:sp>
        <p:nvSpPr>
          <p:cNvPr id="23" name="Arrow: Up 22">
            <a:extLst>
              <a:ext uri="{FF2B5EF4-FFF2-40B4-BE49-F238E27FC236}">
                <a16:creationId xmlns:a16="http://schemas.microsoft.com/office/drawing/2014/main" id="{0BFCAF76-1C51-46A8-BBA7-58CF3FD63DB5}"/>
              </a:ext>
              <a:ext uri="{C183D7F6-B498-43B3-948B-1728B52AA6E4}">
                <adec:decorative xmlns:adec="http://schemas.microsoft.com/office/drawing/2017/decorative" val="1"/>
              </a:ext>
            </a:extLst>
          </p:cNvPr>
          <p:cNvSpPr/>
          <p:nvPr/>
        </p:nvSpPr>
        <p:spPr bwMode="auto">
          <a:xfrm rot="10800000">
            <a:off x="10568319" y="4613863"/>
            <a:ext cx="210026" cy="261140"/>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4" name="Arrow: Up 23">
            <a:extLst>
              <a:ext uri="{FF2B5EF4-FFF2-40B4-BE49-F238E27FC236}">
                <a16:creationId xmlns:a16="http://schemas.microsoft.com/office/drawing/2014/main" id="{3FD2FAB8-B92B-4961-A933-51CC0EF9C354}"/>
              </a:ext>
              <a:ext uri="{C183D7F6-B498-43B3-948B-1728B52AA6E4}">
                <adec:decorative xmlns:adec="http://schemas.microsoft.com/office/drawing/2017/decorative" val="1"/>
              </a:ext>
            </a:extLst>
          </p:cNvPr>
          <p:cNvSpPr/>
          <p:nvPr/>
        </p:nvSpPr>
        <p:spPr bwMode="auto">
          <a:xfrm rot="16200000">
            <a:off x="4724028" y="6040716"/>
            <a:ext cx="210026" cy="261140"/>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5" name="TextBox 24">
            <a:extLst>
              <a:ext uri="{FF2B5EF4-FFF2-40B4-BE49-F238E27FC236}">
                <a16:creationId xmlns:a16="http://schemas.microsoft.com/office/drawing/2014/main" id="{108E885A-0A1D-491B-A5C3-EDF4B2693CB6}"/>
              </a:ext>
            </a:extLst>
          </p:cNvPr>
          <p:cNvSpPr txBox="1"/>
          <p:nvPr/>
        </p:nvSpPr>
        <p:spPr>
          <a:xfrm>
            <a:off x="3558443" y="5961446"/>
            <a:ext cx="1356528" cy="627864"/>
          </a:xfrm>
          <a:prstGeom prst="rect">
            <a:avLst/>
          </a:prstGeom>
          <a:noFill/>
        </p:spPr>
        <p:txBody>
          <a:bodyPr wrap="square" lIns="182880" tIns="146304" rIns="182880" bIns="146304" rtlCol="0">
            <a:spAutoFit/>
          </a:bodyPr>
          <a:lstStyle/>
          <a:p>
            <a:pPr algn="ctr">
              <a:lnSpc>
                <a:spcPct val="90000"/>
              </a:lnSpc>
            </a:pPr>
            <a:r>
              <a:rPr lang="en-US" sz="1200" dirty="0">
                <a:solidFill>
                  <a:schemeClr val="tx1">
                    <a:lumMod val="50000"/>
                  </a:schemeClr>
                </a:solidFill>
              </a:rPr>
              <a:t>Potential below average</a:t>
            </a:r>
          </a:p>
        </p:txBody>
      </p:sp>
      <p:sp>
        <p:nvSpPr>
          <p:cNvPr id="27" name="TextBox 26">
            <a:extLst>
              <a:ext uri="{FF2B5EF4-FFF2-40B4-BE49-F238E27FC236}">
                <a16:creationId xmlns:a16="http://schemas.microsoft.com/office/drawing/2014/main" id="{CC13DB03-2D35-4E3F-8579-C665A63D4EAC}"/>
              </a:ext>
            </a:extLst>
          </p:cNvPr>
          <p:cNvSpPr txBox="1"/>
          <p:nvPr/>
        </p:nvSpPr>
        <p:spPr>
          <a:xfrm>
            <a:off x="5167550" y="5961446"/>
            <a:ext cx="1356528" cy="627864"/>
          </a:xfrm>
          <a:prstGeom prst="rect">
            <a:avLst/>
          </a:prstGeom>
          <a:noFill/>
        </p:spPr>
        <p:txBody>
          <a:bodyPr wrap="square" lIns="182880" tIns="146304" rIns="182880" bIns="146304" rtlCol="0">
            <a:spAutoFit/>
          </a:bodyPr>
          <a:lstStyle/>
          <a:p>
            <a:pPr algn="ctr">
              <a:lnSpc>
                <a:spcPct val="90000"/>
              </a:lnSpc>
            </a:pPr>
            <a:r>
              <a:rPr lang="en-US" sz="1200" dirty="0">
                <a:solidFill>
                  <a:schemeClr val="tx1">
                    <a:lumMod val="50000"/>
                  </a:schemeClr>
                </a:solidFill>
              </a:rPr>
              <a:t>Potential above average</a:t>
            </a:r>
          </a:p>
        </p:txBody>
      </p:sp>
      <p:sp>
        <p:nvSpPr>
          <p:cNvPr id="28" name="Arrow: Up 27">
            <a:extLst>
              <a:ext uri="{FF2B5EF4-FFF2-40B4-BE49-F238E27FC236}">
                <a16:creationId xmlns:a16="http://schemas.microsoft.com/office/drawing/2014/main" id="{037F4A83-7FDD-4493-A524-296B287EB0CD}"/>
              </a:ext>
              <a:ext uri="{C183D7F6-B498-43B3-948B-1728B52AA6E4}">
                <adec:decorative xmlns:adec="http://schemas.microsoft.com/office/drawing/2017/decorative" val="1"/>
              </a:ext>
            </a:extLst>
          </p:cNvPr>
          <p:cNvSpPr/>
          <p:nvPr/>
        </p:nvSpPr>
        <p:spPr bwMode="auto">
          <a:xfrm rot="5400000">
            <a:off x="5027611" y="6040715"/>
            <a:ext cx="210026" cy="261140"/>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29848708"/>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21606-E97D-40DC-A0FC-B1B0918074B0}"/>
              </a:ext>
            </a:extLst>
          </p:cNvPr>
          <p:cNvSpPr>
            <a:spLocks noGrp="1"/>
          </p:cNvSpPr>
          <p:nvPr>
            <p:ph type="title"/>
          </p:nvPr>
        </p:nvSpPr>
        <p:spPr/>
        <p:txBody>
          <a:bodyPr/>
          <a:lstStyle/>
          <a:p>
            <a:r>
              <a:rPr lang="en-US" dirty="0"/>
              <a:t>Appendices</a:t>
            </a:r>
            <a:br>
              <a:rPr lang="en-US" sz="4400" dirty="0"/>
            </a:br>
            <a:br>
              <a:rPr lang="en-US" sz="4400" dirty="0"/>
            </a:br>
            <a:endParaRPr lang="en-US" sz="4400" dirty="0"/>
          </a:p>
        </p:txBody>
      </p:sp>
      <p:sp>
        <p:nvSpPr>
          <p:cNvPr id="3" name="Slide Number Placeholder 2">
            <a:extLst>
              <a:ext uri="{FF2B5EF4-FFF2-40B4-BE49-F238E27FC236}">
                <a16:creationId xmlns:a16="http://schemas.microsoft.com/office/drawing/2014/main" id="{6589EC63-518B-4120-A403-564B7ECCE97B}"/>
              </a:ext>
            </a:extLst>
          </p:cNvPr>
          <p:cNvSpPr>
            <a:spLocks noGrp="1"/>
          </p:cNvSpPr>
          <p:nvPr>
            <p:ph type="sldNum" sz="quarter" idx="4"/>
          </p:nvPr>
        </p:nvSpPr>
        <p:spPr/>
        <p:txBody>
          <a:bodyPr/>
          <a:lstStyle/>
          <a:p>
            <a:fld id="{7EFC24D6-DB8F-6B44-BA5A-9BEC68C15CAA}" type="slidenum">
              <a:rPr lang="en-US" smtClean="0"/>
              <a:pPr/>
              <a:t>57</a:t>
            </a:fld>
            <a:endParaRPr lang="en-US" dirty="0"/>
          </a:p>
        </p:txBody>
      </p:sp>
    </p:spTree>
    <p:extLst>
      <p:ext uri="{BB962C8B-B14F-4D97-AF65-F5344CB8AC3E}">
        <p14:creationId xmlns:p14="http://schemas.microsoft.com/office/powerpoint/2010/main" val="2797175571"/>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E34B9-A643-46F4-9E3F-C34812183B7D}"/>
              </a:ext>
            </a:extLst>
          </p:cNvPr>
          <p:cNvSpPr>
            <a:spLocks noGrp="1"/>
          </p:cNvSpPr>
          <p:nvPr>
            <p:ph type="title"/>
          </p:nvPr>
        </p:nvSpPr>
        <p:spPr/>
        <p:txBody>
          <a:bodyPr/>
          <a:lstStyle/>
          <a:p>
            <a:r>
              <a:rPr lang="en-US" dirty="0"/>
              <a:t>Online risk definitions</a:t>
            </a:r>
          </a:p>
        </p:txBody>
      </p:sp>
      <p:sp>
        <p:nvSpPr>
          <p:cNvPr id="3" name="Slide Number Placeholder 2">
            <a:extLst>
              <a:ext uri="{FF2B5EF4-FFF2-40B4-BE49-F238E27FC236}">
                <a16:creationId xmlns:a16="http://schemas.microsoft.com/office/drawing/2014/main" id="{99C78949-D5A6-4C3A-9459-4EAED1A46820}"/>
              </a:ext>
            </a:extLst>
          </p:cNvPr>
          <p:cNvSpPr>
            <a:spLocks noGrp="1"/>
          </p:cNvSpPr>
          <p:nvPr>
            <p:ph type="sldNum" sz="quarter" idx="4"/>
          </p:nvPr>
        </p:nvSpPr>
        <p:spPr/>
        <p:txBody>
          <a:bodyPr/>
          <a:lstStyle/>
          <a:p>
            <a:fld id="{7EFC24D6-DB8F-6B44-BA5A-9BEC68C15CAA}" type="slidenum">
              <a:rPr lang="en-US" smtClean="0"/>
              <a:pPr/>
              <a:t>58</a:t>
            </a:fld>
            <a:endParaRPr lang="en-US" dirty="0"/>
          </a:p>
        </p:txBody>
      </p:sp>
      <p:sp>
        <p:nvSpPr>
          <p:cNvPr id="12" name="Rectangle 11">
            <a:extLst>
              <a:ext uri="{FF2B5EF4-FFF2-40B4-BE49-F238E27FC236}">
                <a16:creationId xmlns:a16="http://schemas.microsoft.com/office/drawing/2014/main" id="{926D759F-B28F-4634-9892-00DDB4E3B5D6}"/>
              </a:ext>
            </a:extLst>
          </p:cNvPr>
          <p:cNvSpPr/>
          <p:nvPr/>
        </p:nvSpPr>
        <p:spPr bwMode="auto">
          <a:xfrm>
            <a:off x="183199" y="1271522"/>
            <a:ext cx="2377440" cy="11500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Unwanted Contact:</a:t>
            </a:r>
            <a:r>
              <a:rPr lang="en-US" sz="1000" dirty="0"/>
              <a:t> Being personally contacted (by phone or in person) by someone who obtained your information online but without inviting them to contact you.</a:t>
            </a:r>
          </a:p>
        </p:txBody>
      </p:sp>
      <p:sp>
        <p:nvSpPr>
          <p:cNvPr id="13" name="Rectangle 12">
            <a:extLst>
              <a:ext uri="{FF2B5EF4-FFF2-40B4-BE49-F238E27FC236}">
                <a16:creationId xmlns:a16="http://schemas.microsoft.com/office/drawing/2014/main" id="{E840DD54-B2C7-4DAC-BDA2-92E92A790469}"/>
              </a:ext>
            </a:extLst>
          </p:cNvPr>
          <p:cNvSpPr/>
          <p:nvPr/>
        </p:nvSpPr>
        <p:spPr bwMode="auto">
          <a:xfrm>
            <a:off x="183199" y="2462233"/>
            <a:ext cx="2377440" cy="11500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Hoaxes, Scams &amp; Frauds   </a:t>
            </a:r>
            <a:r>
              <a:rPr lang="en-US" sz="1000" dirty="0"/>
              <a:t>The spreading of false rumors (e.g., chain letters), criminal attempts to obtain personal information often for monetary gain (e.g., phishing scams), malicious emails disguised as someone you know (e.g. virus).]</a:t>
            </a:r>
          </a:p>
        </p:txBody>
      </p:sp>
      <p:sp>
        <p:nvSpPr>
          <p:cNvPr id="14" name="Rectangle 13">
            <a:extLst>
              <a:ext uri="{FF2B5EF4-FFF2-40B4-BE49-F238E27FC236}">
                <a16:creationId xmlns:a16="http://schemas.microsoft.com/office/drawing/2014/main" id="{2A8DCA16-8949-409A-8232-3464F9C46D7D}"/>
              </a:ext>
            </a:extLst>
          </p:cNvPr>
          <p:cNvSpPr/>
          <p:nvPr/>
        </p:nvSpPr>
        <p:spPr bwMode="auto">
          <a:xfrm>
            <a:off x="183199" y="3652944"/>
            <a:ext cx="2377440" cy="11500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Hate Speech:</a:t>
            </a:r>
            <a:r>
              <a:rPr lang="en-US" sz="1000" dirty="0"/>
              <a:t> speech that attacks a person or group based on gender, ethnic origin, religion, race, disability, or sexual orientation.</a:t>
            </a:r>
          </a:p>
        </p:txBody>
      </p:sp>
      <p:sp>
        <p:nvSpPr>
          <p:cNvPr id="15" name="Rectangle 14">
            <a:extLst>
              <a:ext uri="{FF2B5EF4-FFF2-40B4-BE49-F238E27FC236}">
                <a16:creationId xmlns:a16="http://schemas.microsoft.com/office/drawing/2014/main" id="{BE45A3F5-060D-4910-98D4-E9F7A74D643C}"/>
              </a:ext>
            </a:extLst>
          </p:cNvPr>
          <p:cNvSpPr/>
          <p:nvPr/>
        </p:nvSpPr>
        <p:spPr bwMode="auto">
          <a:xfrm>
            <a:off x="2611439" y="1271522"/>
            <a:ext cx="2377440" cy="115007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Treated Mean:</a:t>
            </a:r>
            <a:r>
              <a:rPr lang="en-US" sz="1000" dirty="0"/>
              <a:t> Words or messages sent to another person online that are unkind, unfair or malicious.]</a:t>
            </a:r>
          </a:p>
        </p:txBody>
      </p:sp>
      <p:sp>
        <p:nvSpPr>
          <p:cNvPr id="16" name="Rectangle 15">
            <a:extLst>
              <a:ext uri="{FF2B5EF4-FFF2-40B4-BE49-F238E27FC236}">
                <a16:creationId xmlns:a16="http://schemas.microsoft.com/office/drawing/2014/main" id="{33037B08-8288-4391-A414-551E4C258B1F}"/>
              </a:ext>
            </a:extLst>
          </p:cNvPr>
          <p:cNvSpPr/>
          <p:nvPr/>
        </p:nvSpPr>
        <p:spPr bwMode="auto">
          <a:xfrm>
            <a:off x="2611439" y="2462233"/>
            <a:ext cx="2377440" cy="115007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Trolling: </a:t>
            </a:r>
            <a:r>
              <a:rPr lang="en-US" sz="1000" dirty="0"/>
              <a:t>A deliberate act to make someone mad or angry using online or social media comments in a clever, but deceitful manner.</a:t>
            </a:r>
          </a:p>
        </p:txBody>
      </p:sp>
      <p:sp>
        <p:nvSpPr>
          <p:cNvPr id="17" name="Rectangle 16">
            <a:extLst>
              <a:ext uri="{FF2B5EF4-FFF2-40B4-BE49-F238E27FC236}">
                <a16:creationId xmlns:a16="http://schemas.microsoft.com/office/drawing/2014/main" id="{726EF5C0-1758-40D6-AF42-F6235DDF02BF}"/>
              </a:ext>
            </a:extLst>
          </p:cNvPr>
          <p:cNvSpPr/>
          <p:nvPr/>
        </p:nvSpPr>
        <p:spPr bwMode="auto">
          <a:xfrm>
            <a:off x="2611439" y="3652944"/>
            <a:ext cx="2377440" cy="11500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Misogyny : </a:t>
            </a:r>
            <a:r>
              <a:rPr lang="en-US" sz="1000" dirty="0"/>
              <a:t>An expression or demonstration of dislike, contempt for, or ingrained prejudice against women</a:t>
            </a:r>
          </a:p>
        </p:txBody>
      </p:sp>
      <p:sp>
        <p:nvSpPr>
          <p:cNvPr id="18" name="Rectangle 17">
            <a:extLst>
              <a:ext uri="{FF2B5EF4-FFF2-40B4-BE49-F238E27FC236}">
                <a16:creationId xmlns:a16="http://schemas.microsoft.com/office/drawing/2014/main" id="{5E73183B-D7D6-43AA-8D1C-603D22D67021}"/>
              </a:ext>
            </a:extLst>
          </p:cNvPr>
          <p:cNvSpPr/>
          <p:nvPr/>
        </p:nvSpPr>
        <p:spPr bwMode="auto">
          <a:xfrm>
            <a:off x="5039679" y="1271522"/>
            <a:ext cx="2377440" cy="115007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Online harassment: </a:t>
            </a:r>
            <a:r>
              <a:rPr lang="en-US" sz="1000" dirty="0"/>
              <a:t>Threats or other offensive behavior (not sexual solicitation) sent online or posted online for others to see.</a:t>
            </a:r>
          </a:p>
        </p:txBody>
      </p:sp>
      <p:sp>
        <p:nvSpPr>
          <p:cNvPr id="19" name="Rectangle 18">
            <a:extLst>
              <a:ext uri="{FF2B5EF4-FFF2-40B4-BE49-F238E27FC236}">
                <a16:creationId xmlns:a16="http://schemas.microsoft.com/office/drawing/2014/main" id="{8260F3A4-F320-4548-A27B-AC55F13BB719}"/>
              </a:ext>
            </a:extLst>
          </p:cNvPr>
          <p:cNvSpPr/>
          <p:nvPr/>
        </p:nvSpPr>
        <p:spPr bwMode="auto">
          <a:xfrm>
            <a:off x="5039679" y="2462233"/>
            <a:ext cx="2377440" cy="115007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Microaggression: </a:t>
            </a:r>
            <a:r>
              <a:rPr lang="en-US" sz="1000" dirty="0"/>
              <a:t>Casual insults made towards any marginalized group in society (e.g., religious or ethnic minorities, women, LGBT, people with disabilities, etc…).</a:t>
            </a:r>
          </a:p>
        </p:txBody>
      </p:sp>
      <p:sp>
        <p:nvSpPr>
          <p:cNvPr id="20" name="Rectangle 19">
            <a:extLst>
              <a:ext uri="{FF2B5EF4-FFF2-40B4-BE49-F238E27FC236}">
                <a16:creationId xmlns:a16="http://schemas.microsoft.com/office/drawing/2014/main" id="{792A043C-EB08-4A2C-9C82-8199B5853E49}"/>
              </a:ext>
            </a:extLst>
          </p:cNvPr>
          <p:cNvSpPr/>
          <p:nvPr/>
        </p:nvSpPr>
        <p:spPr bwMode="auto">
          <a:xfrm>
            <a:off x="5039679" y="3652944"/>
            <a:ext cx="2377440" cy="115007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Cyberbullying: </a:t>
            </a:r>
            <a:r>
              <a:rPr lang="en-US" sz="1000" dirty="0"/>
              <a:t>When the Internet, phones or other devices are used to send or post text, images, or video intended to hurt, embarrass or intimidate another person.</a:t>
            </a:r>
          </a:p>
        </p:txBody>
      </p:sp>
      <p:sp>
        <p:nvSpPr>
          <p:cNvPr id="21" name="Rectangle 20">
            <a:extLst>
              <a:ext uri="{FF2B5EF4-FFF2-40B4-BE49-F238E27FC236}">
                <a16:creationId xmlns:a16="http://schemas.microsoft.com/office/drawing/2014/main" id="{993900DF-C14F-4807-8E38-6801D68A3ED3}"/>
              </a:ext>
            </a:extLst>
          </p:cNvPr>
          <p:cNvSpPr/>
          <p:nvPr/>
        </p:nvSpPr>
        <p:spPr bwMode="auto">
          <a:xfrm>
            <a:off x="7467919" y="1271522"/>
            <a:ext cx="2377440" cy="1150071"/>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Unwanted Sexting Received: </a:t>
            </a:r>
            <a:r>
              <a:rPr lang="en-US" sz="1000" dirty="0"/>
              <a:t>  Received unwanted sexually explicit messages and imagery.</a:t>
            </a:r>
          </a:p>
        </p:txBody>
      </p:sp>
      <p:sp>
        <p:nvSpPr>
          <p:cNvPr id="22" name="Rectangle 21">
            <a:extLst>
              <a:ext uri="{FF2B5EF4-FFF2-40B4-BE49-F238E27FC236}">
                <a16:creationId xmlns:a16="http://schemas.microsoft.com/office/drawing/2014/main" id="{886CE7C6-1A34-4A1A-BC95-1F4DC9434D14}"/>
              </a:ext>
            </a:extLst>
          </p:cNvPr>
          <p:cNvSpPr/>
          <p:nvPr/>
        </p:nvSpPr>
        <p:spPr bwMode="auto">
          <a:xfrm>
            <a:off x="7467919" y="2462233"/>
            <a:ext cx="2377440" cy="1150071"/>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Sexual solicitation: </a:t>
            </a:r>
            <a:r>
              <a:rPr lang="en-US" sz="1000" dirty="0"/>
              <a:t>A person who requests to engage in sexual activities or sexual talk or to give personal sexual information that is unwanted.</a:t>
            </a:r>
          </a:p>
        </p:txBody>
      </p:sp>
      <p:sp>
        <p:nvSpPr>
          <p:cNvPr id="23" name="Rectangle 22">
            <a:extLst>
              <a:ext uri="{FF2B5EF4-FFF2-40B4-BE49-F238E27FC236}">
                <a16:creationId xmlns:a16="http://schemas.microsoft.com/office/drawing/2014/main" id="{9415126E-A346-41C2-8980-9A04E7A90EC3}"/>
              </a:ext>
            </a:extLst>
          </p:cNvPr>
          <p:cNvSpPr/>
          <p:nvPr/>
        </p:nvSpPr>
        <p:spPr bwMode="auto">
          <a:xfrm>
            <a:off x="7467919" y="3652944"/>
            <a:ext cx="2377440" cy="1150071"/>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Unwanted Sexting Sent:</a:t>
            </a:r>
            <a:r>
              <a:rPr lang="en-US" sz="1000" dirty="0"/>
              <a:t> I sent unwanted sexually explicit messages and imagery.</a:t>
            </a:r>
          </a:p>
        </p:txBody>
      </p:sp>
      <p:sp>
        <p:nvSpPr>
          <p:cNvPr id="24" name="Rectangle 23">
            <a:extLst>
              <a:ext uri="{FF2B5EF4-FFF2-40B4-BE49-F238E27FC236}">
                <a16:creationId xmlns:a16="http://schemas.microsoft.com/office/drawing/2014/main" id="{BFFEBE15-80A0-4600-8764-BD0337485FDC}"/>
              </a:ext>
            </a:extLst>
          </p:cNvPr>
          <p:cNvSpPr/>
          <p:nvPr/>
        </p:nvSpPr>
        <p:spPr bwMode="auto">
          <a:xfrm>
            <a:off x="183199" y="4859941"/>
            <a:ext cx="2377440" cy="11500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Discrimination :</a:t>
            </a:r>
            <a:r>
              <a:rPr lang="en-US" sz="1000" dirty="0"/>
              <a:t> A person who is discriminated against or excluded based on gender, ethnic origin, religion, race, disability, or sexual orientation</a:t>
            </a:r>
          </a:p>
        </p:txBody>
      </p:sp>
      <p:sp>
        <p:nvSpPr>
          <p:cNvPr id="25" name="Rectangle 24">
            <a:extLst>
              <a:ext uri="{FF2B5EF4-FFF2-40B4-BE49-F238E27FC236}">
                <a16:creationId xmlns:a16="http://schemas.microsoft.com/office/drawing/2014/main" id="{C92A3E95-66F2-410C-84FF-E9FA1E77456E}"/>
              </a:ext>
            </a:extLst>
          </p:cNvPr>
          <p:cNvSpPr/>
          <p:nvPr/>
        </p:nvSpPr>
        <p:spPr bwMode="auto">
          <a:xfrm>
            <a:off x="2611439" y="4859941"/>
            <a:ext cx="2377440" cy="115007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Terrorism recruiting: </a:t>
            </a:r>
            <a:r>
              <a:rPr lang="en-US" sz="1000" dirty="0"/>
              <a:t>An attempt by a terrorist or terrorist organization to recruit a person for the purposes of causing harm.</a:t>
            </a:r>
            <a:r>
              <a:rPr lang="en-US" sz="1000" b="1" dirty="0"/>
              <a:t> </a:t>
            </a:r>
            <a:endParaRPr lang="en-US" sz="1000" dirty="0"/>
          </a:p>
        </p:txBody>
      </p:sp>
      <p:sp>
        <p:nvSpPr>
          <p:cNvPr id="26" name="Rectangle 25">
            <a:extLst>
              <a:ext uri="{FF2B5EF4-FFF2-40B4-BE49-F238E27FC236}">
                <a16:creationId xmlns:a16="http://schemas.microsoft.com/office/drawing/2014/main" id="{8D2BF49D-525B-4E7A-A28E-5554E69D7D63}"/>
              </a:ext>
            </a:extLst>
          </p:cNvPr>
          <p:cNvSpPr/>
          <p:nvPr/>
        </p:nvSpPr>
        <p:spPr bwMode="auto">
          <a:xfrm>
            <a:off x="5039679" y="4859941"/>
            <a:ext cx="2377440" cy="115007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Swatting: </a:t>
            </a:r>
            <a:r>
              <a:rPr lang="en-US" sz="1000" dirty="0"/>
              <a:t>The act of deceiving emergency services (e.g., police, fire, medical) into sending an emergency response based on the false report of an ongoing critical incident or crime.</a:t>
            </a:r>
          </a:p>
        </p:txBody>
      </p:sp>
      <p:sp>
        <p:nvSpPr>
          <p:cNvPr id="27" name="Rectangle 26">
            <a:extLst>
              <a:ext uri="{FF2B5EF4-FFF2-40B4-BE49-F238E27FC236}">
                <a16:creationId xmlns:a16="http://schemas.microsoft.com/office/drawing/2014/main" id="{C826BAFC-EA9F-4493-88A2-37D9DEEC4FE7}"/>
              </a:ext>
            </a:extLst>
          </p:cNvPr>
          <p:cNvSpPr/>
          <p:nvPr/>
        </p:nvSpPr>
        <p:spPr bwMode="auto">
          <a:xfrm>
            <a:off x="7467919" y="4859941"/>
            <a:ext cx="2377440" cy="1150071"/>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Sextortion: </a:t>
            </a:r>
            <a:r>
              <a:rPr lang="en-US" sz="800" dirty="0"/>
              <a:t>When someone threatens to distribute your private and sensitive material if you don’t provide them images of a sexual nature, sexual favors, or money. The perpetrator may also threaten to harm your friends or relatives by using information they have obtained from your electronic devices unless you comply with their demands.</a:t>
            </a:r>
          </a:p>
        </p:txBody>
      </p:sp>
      <p:sp>
        <p:nvSpPr>
          <p:cNvPr id="28" name="Rectangle 27">
            <a:extLst>
              <a:ext uri="{FF2B5EF4-FFF2-40B4-BE49-F238E27FC236}">
                <a16:creationId xmlns:a16="http://schemas.microsoft.com/office/drawing/2014/main" id="{506E9276-BF70-4A12-A1D7-00671C89887C}"/>
              </a:ext>
            </a:extLst>
          </p:cNvPr>
          <p:cNvSpPr/>
          <p:nvPr/>
        </p:nvSpPr>
        <p:spPr bwMode="auto">
          <a:xfrm>
            <a:off x="9896159" y="1271522"/>
            <a:ext cx="2377440" cy="1150071"/>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Doxing: </a:t>
            </a:r>
            <a:r>
              <a:rPr lang="en-US" sz="1000" dirty="0"/>
              <a:t>The process of collecting and distributing or posting information about a person (e.g., name, age, email, address, phone number, photographs, etc.) without their permission.</a:t>
            </a:r>
          </a:p>
        </p:txBody>
      </p:sp>
      <p:sp>
        <p:nvSpPr>
          <p:cNvPr id="29" name="Rectangle 28">
            <a:extLst>
              <a:ext uri="{FF2B5EF4-FFF2-40B4-BE49-F238E27FC236}">
                <a16:creationId xmlns:a16="http://schemas.microsoft.com/office/drawing/2014/main" id="{01E1EBC4-8761-4F4E-BAED-F19C875D109B}"/>
              </a:ext>
            </a:extLst>
          </p:cNvPr>
          <p:cNvSpPr/>
          <p:nvPr/>
        </p:nvSpPr>
        <p:spPr bwMode="auto">
          <a:xfrm>
            <a:off x="9896159" y="2462233"/>
            <a:ext cx="2377440" cy="1150071"/>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Damage to Personal reputation:</a:t>
            </a:r>
            <a:r>
              <a:rPr lang="en-US" sz="1000" dirty="0"/>
              <a:t>    Damage or destruction to the image created of you through PERSONAL information you or others shared online in blogs, postings, pictures, tweets, videos, etc.</a:t>
            </a:r>
          </a:p>
        </p:txBody>
      </p:sp>
      <p:sp>
        <p:nvSpPr>
          <p:cNvPr id="30" name="Rectangle 29">
            <a:extLst>
              <a:ext uri="{FF2B5EF4-FFF2-40B4-BE49-F238E27FC236}">
                <a16:creationId xmlns:a16="http://schemas.microsoft.com/office/drawing/2014/main" id="{8B796EA4-7FF6-44C8-A973-4E804A3831C4}"/>
              </a:ext>
            </a:extLst>
          </p:cNvPr>
          <p:cNvSpPr/>
          <p:nvPr/>
        </p:nvSpPr>
        <p:spPr bwMode="auto">
          <a:xfrm>
            <a:off x="9896159" y="3652944"/>
            <a:ext cx="2377440" cy="1150071"/>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Damage to Professional/Work reputation: </a:t>
            </a:r>
            <a:r>
              <a:rPr lang="en-US" sz="1000" dirty="0"/>
              <a:t>Damage or destruction to the image created of you through work information you or others shared online in blogs, postings, pictures, tweets, videos, etc.</a:t>
            </a:r>
          </a:p>
        </p:txBody>
      </p:sp>
      <p:sp>
        <p:nvSpPr>
          <p:cNvPr id="31" name="Rectangle 30">
            <a:extLst>
              <a:ext uri="{FF2B5EF4-FFF2-40B4-BE49-F238E27FC236}">
                <a16:creationId xmlns:a16="http://schemas.microsoft.com/office/drawing/2014/main" id="{2155D550-6157-40BB-B957-04384F4B94E6}"/>
              </a:ext>
            </a:extLst>
          </p:cNvPr>
          <p:cNvSpPr/>
          <p:nvPr/>
        </p:nvSpPr>
        <p:spPr bwMode="auto">
          <a:xfrm>
            <a:off x="9896159" y="4859941"/>
            <a:ext cx="2377440" cy="1150071"/>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Revenge pornography: </a:t>
            </a:r>
            <a:r>
              <a:rPr lang="en-US" sz="1000" dirty="0"/>
              <a:t>A sexually explicit portrayal of one or more people distributed without their consent.</a:t>
            </a:r>
          </a:p>
        </p:txBody>
      </p:sp>
      <p:sp>
        <p:nvSpPr>
          <p:cNvPr id="32" name="Rectangle 31">
            <a:extLst>
              <a:ext uri="{FF2B5EF4-FFF2-40B4-BE49-F238E27FC236}">
                <a16:creationId xmlns:a16="http://schemas.microsoft.com/office/drawing/2014/main" id="{32DA7DE2-5EBA-46AD-9323-02E99BF2A19F}"/>
              </a:ext>
            </a:extLst>
          </p:cNvPr>
          <p:cNvSpPr/>
          <p:nvPr/>
        </p:nvSpPr>
        <p:spPr bwMode="auto">
          <a:xfrm>
            <a:off x="189604" y="868160"/>
            <a:ext cx="2377440" cy="3454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Intrusive Risks</a:t>
            </a:r>
          </a:p>
        </p:txBody>
      </p:sp>
      <p:sp>
        <p:nvSpPr>
          <p:cNvPr id="36" name="Rectangle 35">
            <a:extLst>
              <a:ext uri="{FF2B5EF4-FFF2-40B4-BE49-F238E27FC236}">
                <a16:creationId xmlns:a16="http://schemas.microsoft.com/office/drawing/2014/main" id="{5052B0D2-C071-46CB-B8CE-193130A8B976}"/>
              </a:ext>
            </a:extLst>
          </p:cNvPr>
          <p:cNvSpPr/>
          <p:nvPr/>
        </p:nvSpPr>
        <p:spPr bwMode="auto">
          <a:xfrm>
            <a:off x="2609311" y="868160"/>
            <a:ext cx="2377440" cy="345440"/>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Behavioral Risks</a:t>
            </a:r>
          </a:p>
        </p:txBody>
      </p:sp>
      <p:sp>
        <p:nvSpPr>
          <p:cNvPr id="37" name="Rectangle 36">
            <a:extLst>
              <a:ext uri="{FF2B5EF4-FFF2-40B4-BE49-F238E27FC236}">
                <a16:creationId xmlns:a16="http://schemas.microsoft.com/office/drawing/2014/main" id="{DD828794-3A46-4A46-8F6A-8AF15FC7D4F4}"/>
              </a:ext>
            </a:extLst>
          </p:cNvPr>
          <p:cNvSpPr/>
          <p:nvPr/>
        </p:nvSpPr>
        <p:spPr bwMode="auto">
          <a:xfrm>
            <a:off x="7467919" y="868160"/>
            <a:ext cx="2377440" cy="345440"/>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Sexual Risks</a:t>
            </a:r>
          </a:p>
        </p:txBody>
      </p:sp>
      <p:sp>
        <p:nvSpPr>
          <p:cNvPr id="38" name="Rectangle 37">
            <a:extLst>
              <a:ext uri="{FF2B5EF4-FFF2-40B4-BE49-F238E27FC236}">
                <a16:creationId xmlns:a16="http://schemas.microsoft.com/office/drawing/2014/main" id="{E7329812-9483-4922-AA3B-D4C97CA02B7C}"/>
              </a:ext>
            </a:extLst>
          </p:cNvPr>
          <p:cNvSpPr/>
          <p:nvPr/>
        </p:nvSpPr>
        <p:spPr bwMode="auto">
          <a:xfrm>
            <a:off x="9896159" y="868160"/>
            <a:ext cx="2377440" cy="345440"/>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200" b="1" dirty="0">
                <a:gradFill>
                  <a:gsLst>
                    <a:gs pos="0">
                      <a:srgbClr val="FFFFFF"/>
                    </a:gs>
                    <a:gs pos="100000">
                      <a:srgbClr val="FFFFFF"/>
                    </a:gs>
                  </a:gsLst>
                  <a:lin ang="5400000" scaled="0"/>
                </a:gradFill>
                <a:ea typeface="Segoe UI" pitchFamily="34" charset="0"/>
                <a:cs typeface="Segoe UI" pitchFamily="34" charset="0"/>
              </a:rPr>
              <a:t>Reputational Risks</a:t>
            </a:r>
          </a:p>
        </p:txBody>
      </p:sp>
      <p:sp>
        <p:nvSpPr>
          <p:cNvPr id="33" name="Rectangle 32">
            <a:extLst>
              <a:ext uri="{FF2B5EF4-FFF2-40B4-BE49-F238E27FC236}">
                <a16:creationId xmlns:a16="http://schemas.microsoft.com/office/drawing/2014/main" id="{43606955-228B-4F1A-9BE5-02F01DAD9AE2}"/>
              </a:ext>
            </a:extLst>
          </p:cNvPr>
          <p:cNvSpPr/>
          <p:nvPr/>
        </p:nvSpPr>
        <p:spPr bwMode="auto">
          <a:xfrm>
            <a:off x="7467919" y="6039568"/>
            <a:ext cx="2377440" cy="670504"/>
          </a:xfrm>
          <a:prstGeom prst="rect">
            <a:avLst/>
          </a:prstGeom>
          <a:solidFill>
            <a:srgbClr val="009E4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lvl="0"/>
            <a:r>
              <a:rPr lang="en-US" sz="1000" b="1" dirty="0"/>
              <a:t>Unwanted sexual attention: </a:t>
            </a:r>
            <a:r>
              <a:rPr lang="en-US" sz="1000" dirty="0"/>
              <a:t>unwelcomed sexually oriented teasing, joking or flirting online or via electronic means</a:t>
            </a:r>
          </a:p>
        </p:txBody>
      </p:sp>
    </p:spTree>
    <p:extLst>
      <p:ext uri="{BB962C8B-B14F-4D97-AF65-F5344CB8AC3E}">
        <p14:creationId xmlns:p14="http://schemas.microsoft.com/office/powerpoint/2010/main" val="820982807"/>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6054198-79D1-4EDC-AE6D-19EF35DDAD8F}"/>
              </a:ext>
            </a:extLst>
          </p:cNvPr>
          <p:cNvSpPr>
            <a:spLocks noGrp="1"/>
          </p:cNvSpPr>
          <p:nvPr>
            <p:ph type="sldNum" sz="quarter" idx="4"/>
          </p:nvPr>
        </p:nvSpPr>
        <p:spPr/>
        <p:txBody>
          <a:bodyPr/>
          <a:lstStyle/>
          <a:p>
            <a:fld id="{7EFC24D6-DB8F-6B44-BA5A-9BEC68C15CAA}" type="slidenum">
              <a:rPr lang="en-US" smtClean="0"/>
              <a:pPr/>
              <a:t>59</a:t>
            </a:fld>
            <a:endParaRPr lang="en-US" dirty="0"/>
          </a:p>
        </p:txBody>
      </p:sp>
      <p:sp>
        <p:nvSpPr>
          <p:cNvPr id="4" name="Title 3">
            <a:extLst>
              <a:ext uri="{FF2B5EF4-FFF2-40B4-BE49-F238E27FC236}">
                <a16:creationId xmlns:a16="http://schemas.microsoft.com/office/drawing/2014/main" id="{8D964E72-7E24-416D-8290-FE269F64A398}"/>
              </a:ext>
            </a:extLst>
          </p:cNvPr>
          <p:cNvSpPr>
            <a:spLocks noGrp="1"/>
          </p:cNvSpPr>
          <p:nvPr>
            <p:ph type="title"/>
          </p:nvPr>
        </p:nvSpPr>
        <p:spPr/>
        <p:txBody>
          <a:bodyPr/>
          <a:lstStyle/>
          <a:p>
            <a:r>
              <a:rPr lang="en-US" dirty="0"/>
              <a:t>DCI trends by country 2016-2018</a:t>
            </a:r>
          </a:p>
        </p:txBody>
      </p:sp>
      <p:graphicFrame>
        <p:nvGraphicFramePr>
          <p:cNvPr id="8" name="Chart 7" descr="DCI trends by country 2016-2018">
            <a:extLst>
              <a:ext uri="{FF2B5EF4-FFF2-40B4-BE49-F238E27FC236}">
                <a16:creationId xmlns:a16="http://schemas.microsoft.com/office/drawing/2014/main" id="{F74C9A2B-1003-4441-8B69-52523F47F533}"/>
              </a:ext>
            </a:extLst>
          </p:cNvPr>
          <p:cNvGraphicFramePr/>
          <p:nvPr>
            <p:extLst>
              <p:ext uri="{D42A27DB-BD31-4B8C-83A1-F6EECF244321}">
                <p14:modId xmlns:p14="http://schemas.microsoft.com/office/powerpoint/2010/main" val="2454859159"/>
              </p:ext>
            </p:extLst>
          </p:nvPr>
        </p:nvGraphicFramePr>
        <p:xfrm>
          <a:off x="502418" y="1416818"/>
          <a:ext cx="11384782" cy="48935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8892635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97960B-5231-471F-BC93-2005A6805FA3}"/>
              </a:ext>
            </a:extLst>
          </p:cNvPr>
          <p:cNvSpPr>
            <a:spLocks noGrp="1"/>
          </p:cNvSpPr>
          <p:nvPr>
            <p:ph type="sldNum" sz="quarter" idx="4"/>
          </p:nvPr>
        </p:nvSpPr>
        <p:spPr/>
        <p:txBody>
          <a:bodyPr/>
          <a:lstStyle/>
          <a:p>
            <a:fld id="{7EFC24D6-DB8F-6B44-BA5A-9BEC68C15CAA}" type="slidenum">
              <a:rPr lang="en-US" smtClean="0"/>
              <a:pPr/>
              <a:t>6</a:t>
            </a:fld>
            <a:endParaRPr lang="en-US" dirty="0"/>
          </a:p>
        </p:txBody>
      </p:sp>
      <p:sp>
        <p:nvSpPr>
          <p:cNvPr id="7" name="Title 6">
            <a:extLst>
              <a:ext uri="{FF2B5EF4-FFF2-40B4-BE49-F238E27FC236}">
                <a16:creationId xmlns:a16="http://schemas.microsoft.com/office/drawing/2014/main" id="{688C6DB2-60B2-4EDC-BB53-68D4A992FDFC}"/>
              </a:ext>
            </a:extLst>
          </p:cNvPr>
          <p:cNvSpPr>
            <a:spLocks noGrp="1"/>
          </p:cNvSpPr>
          <p:nvPr>
            <p:ph type="title"/>
          </p:nvPr>
        </p:nvSpPr>
        <p:spPr/>
        <p:txBody>
          <a:bodyPr/>
          <a:lstStyle/>
          <a:p>
            <a:r>
              <a:rPr lang="en-US" dirty="0">
                <a:solidFill>
                  <a:schemeClr val="tx1"/>
                </a:solidFill>
              </a:rPr>
              <a:t>The State of Digital Civility in 2018</a:t>
            </a:r>
            <a:br>
              <a:rPr lang="en-US" dirty="0">
                <a:solidFill>
                  <a:schemeClr val="tx1"/>
                </a:solidFill>
              </a:rPr>
            </a:br>
            <a:endParaRPr lang="en-US" dirty="0"/>
          </a:p>
        </p:txBody>
      </p:sp>
      <p:sp>
        <p:nvSpPr>
          <p:cNvPr id="3" name="Text Placeholder 1">
            <a:extLst>
              <a:ext uri="{FF2B5EF4-FFF2-40B4-BE49-F238E27FC236}">
                <a16:creationId xmlns:a16="http://schemas.microsoft.com/office/drawing/2014/main" id="{38EACA02-734D-4237-AE23-288F0ED8F20A}"/>
              </a:ext>
            </a:extLst>
          </p:cNvPr>
          <p:cNvSpPr txBox="1">
            <a:spLocks/>
          </p:cNvSpPr>
          <p:nvPr/>
        </p:nvSpPr>
        <p:spPr>
          <a:xfrm>
            <a:off x="1008527" y="1307074"/>
            <a:ext cx="4799420" cy="4539704"/>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i="1" dirty="0">
                <a:solidFill>
                  <a:schemeClr val="tx1"/>
                </a:solidFill>
                <a:latin typeface="+mn-lt"/>
              </a:rPr>
              <a:t>Good News</a:t>
            </a:r>
          </a:p>
          <a:p>
            <a:pPr marL="0" indent="0">
              <a:buNone/>
            </a:pPr>
            <a:r>
              <a:rPr lang="en-US" sz="2000" i="1" dirty="0">
                <a:solidFill>
                  <a:schemeClr val="tx1"/>
                </a:solidFill>
                <a:latin typeface="+mn-lt"/>
              </a:rPr>
              <a:t>Microsoft’s Digital Civility Index (DCI) fell two points since 2017</a:t>
            </a:r>
            <a:r>
              <a:rPr lang="en-US" sz="2000" i="1" baseline="30000" dirty="0">
                <a:solidFill>
                  <a:schemeClr val="tx1"/>
                </a:solidFill>
                <a:latin typeface="+mn-lt"/>
              </a:rPr>
              <a:t>1</a:t>
            </a:r>
            <a:r>
              <a:rPr lang="en-US" sz="2000" i="1" dirty="0">
                <a:solidFill>
                  <a:schemeClr val="tx1"/>
                </a:solidFill>
                <a:latin typeface="+mn-lt"/>
              </a:rPr>
              <a:t> driven by a widespread decline in Unwanted contact. Other online risks were essentially unchanged from 2017. Contributing to these declines were significant drops in DCI by a small set of countries led by the U.S. and Germany. Changes to the country lineup in 2018 had a small impact on these trends</a:t>
            </a:r>
            <a:r>
              <a:rPr lang="en-US" sz="2000" i="1" baseline="30000" dirty="0">
                <a:solidFill>
                  <a:schemeClr val="tx1"/>
                </a:solidFill>
                <a:latin typeface="+mn-lt"/>
              </a:rPr>
              <a:t>2</a:t>
            </a:r>
            <a:r>
              <a:rPr lang="en-US" sz="2000" i="1" dirty="0">
                <a:solidFill>
                  <a:schemeClr val="tx1"/>
                </a:solidFill>
                <a:latin typeface="+mn-lt"/>
              </a:rPr>
              <a:t>. Teens were much more likely to seek help from parents and adults. When they needed help, a high percentage of teens knew where to find it. </a:t>
            </a:r>
          </a:p>
        </p:txBody>
      </p:sp>
      <p:sp>
        <p:nvSpPr>
          <p:cNvPr id="5" name="TextBox 4">
            <a:extLst>
              <a:ext uri="{FF2B5EF4-FFF2-40B4-BE49-F238E27FC236}">
                <a16:creationId xmlns:a16="http://schemas.microsoft.com/office/drawing/2014/main" id="{1B4130A3-13D7-452F-AD82-597900ED184E}"/>
              </a:ext>
            </a:extLst>
          </p:cNvPr>
          <p:cNvSpPr txBox="1"/>
          <p:nvPr/>
        </p:nvSpPr>
        <p:spPr>
          <a:xfrm>
            <a:off x="39783" y="6351182"/>
            <a:ext cx="5271123" cy="794064"/>
          </a:xfrm>
          <a:prstGeom prst="rect">
            <a:avLst/>
          </a:prstGeom>
          <a:noFill/>
        </p:spPr>
        <p:txBody>
          <a:bodyPr wrap="none" lIns="182880" tIns="146304" rIns="182880" bIns="146304" rtlCol="0">
            <a:spAutoFit/>
          </a:bodyPr>
          <a:lstStyle/>
          <a:p>
            <a:pPr marL="228600" indent="-228600">
              <a:lnSpc>
                <a:spcPct val="90000"/>
              </a:lnSpc>
              <a:buAutoNum type="arabicPeriod"/>
            </a:pPr>
            <a:r>
              <a:rPr lang="en-US" sz="1200" i="1" dirty="0">
                <a:gradFill>
                  <a:gsLst>
                    <a:gs pos="2917">
                      <a:schemeClr val="tx1"/>
                    </a:gs>
                    <a:gs pos="30000">
                      <a:schemeClr val="tx1"/>
                    </a:gs>
                  </a:gsLst>
                  <a:lin ang="5400000" scaled="0"/>
                </a:gradFill>
              </a:rPr>
              <a:t>Trend based on the 20 countries common in 2017 &amp; 2018</a:t>
            </a:r>
          </a:p>
          <a:p>
            <a:pPr marL="228600" indent="-228600">
              <a:lnSpc>
                <a:spcPct val="90000"/>
              </a:lnSpc>
              <a:buFontTx/>
              <a:buAutoNum type="arabicPeriod"/>
            </a:pPr>
            <a:r>
              <a:rPr lang="en-US" sz="1200" i="1" dirty="0">
                <a:gradFill>
                  <a:gsLst>
                    <a:gs pos="2917">
                      <a:schemeClr val="tx1"/>
                    </a:gs>
                    <a:gs pos="30000">
                      <a:schemeClr val="tx1"/>
                    </a:gs>
                  </a:gsLst>
                  <a:lin ang="5400000" scaled="0"/>
                </a:gradFill>
              </a:rPr>
              <a:t>Canada, Singapore added in 2018. Australia, China &amp; Japan removed.</a:t>
            </a:r>
          </a:p>
          <a:p>
            <a:pPr marL="228600" indent="-228600">
              <a:lnSpc>
                <a:spcPct val="90000"/>
              </a:lnSpc>
              <a:buAutoNum type="arabicPeriod"/>
            </a:pPr>
            <a:endParaRPr lang="en-US" sz="1200" i="1" dirty="0">
              <a:gradFill>
                <a:gsLst>
                  <a:gs pos="2917">
                    <a:schemeClr val="tx1"/>
                  </a:gs>
                  <a:gs pos="30000">
                    <a:schemeClr val="tx1"/>
                  </a:gs>
                </a:gsLst>
                <a:lin ang="5400000" scaled="0"/>
              </a:gradFill>
            </a:endParaRPr>
          </a:p>
        </p:txBody>
      </p:sp>
      <p:sp>
        <p:nvSpPr>
          <p:cNvPr id="8" name="Text Placeholder 1">
            <a:extLst>
              <a:ext uri="{FF2B5EF4-FFF2-40B4-BE49-F238E27FC236}">
                <a16:creationId xmlns:a16="http://schemas.microsoft.com/office/drawing/2014/main" id="{770B1DF1-8AF6-43BA-9A7E-95915CEF640D}"/>
              </a:ext>
            </a:extLst>
          </p:cNvPr>
          <p:cNvSpPr txBox="1">
            <a:spLocks/>
          </p:cNvSpPr>
          <p:nvPr/>
        </p:nvSpPr>
        <p:spPr>
          <a:xfrm>
            <a:off x="7161880" y="1307073"/>
            <a:ext cx="4721766" cy="539217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solidFill>
                  <a:srgbClr val="000000"/>
                </a:soli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solidFill>
                  <a:srgbClr val="000000"/>
                </a:soli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solidFill>
                  <a:srgbClr val="000000"/>
                </a:soli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i="1" dirty="0">
                <a:solidFill>
                  <a:schemeClr val="tx1"/>
                </a:solidFill>
                <a:latin typeface="+mn-lt"/>
              </a:rPr>
              <a:t>Bad News</a:t>
            </a:r>
          </a:p>
          <a:p>
            <a:pPr marL="0" indent="0">
              <a:buNone/>
            </a:pPr>
            <a:r>
              <a:rPr lang="en-US" sz="2000" i="1" dirty="0">
                <a:solidFill>
                  <a:schemeClr val="tx1"/>
                </a:solidFill>
                <a:latin typeface="+mn-lt"/>
              </a:rPr>
              <a:t>The number of respondents experiencing  consequences from online risks increased this year while positive actions to address them fell. Four out of five Microsoft Digital Civility Challenge items declined. The pervasive presence of online risks inflicted widespread emotional, psychological and physical pain. At their mildest, online risks created annoyances that could be quickly ignored or forgotten. At their worst, online risks were severely painful and disabling generating a host of negative emotions and stress that persisted over time.</a:t>
            </a:r>
          </a:p>
          <a:p>
            <a:pPr marL="0" indent="0">
              <a:buNone/>
            </a:pPr>
            <a:endParaRPr lang="en-US" sz="2000" i="1" dirty="0">
              <a:solidFill>
                <a:schemeClr val="tx1"/>
              </a:solidFill>
              <a:latin typeface="+mn-lt"/>
            </a:endParaRPr>
          </a:p>
          <a:p>
            <a:pPr marL="0" indent="0">
              <a:buNone/>
            </a:pPr>
            <a:endParaRPr lang="en-US" sz="2000" i="1" dirty="0">
              <a:solidFill>
                <a:schemeClr val="tx1"/>
              </a:solidFill>
              <a:latin typeface="+mn-lt"/>
            </a:endParaRPr>
          </a:p>
        </p:txBody>
      </p:sp>
      <p:pic>
        <p:nvPicPr>
          <p:cNvPr id="23" name="Picture 22" descr="A close up of a logo&#10;&#10;Description generated with very high confidence">
            <a:extLst>
              <a:ext uri="{FF2B5EF4-FFF2-40B4-BE49-F238E27FC236}">
                <a16:creationId xmlns:a16="http://schemas.microsoft.com/office/drawing/2014/main" id="{E6022CB1-2F76-45F9-9784-4A3FF336298C}"/>
              </a:ext>
            </a:extLst>
          </p:cNvPr>
          <p:cNvPicPr>
            <a:picLocks noChangeAspect="1"/>
          </p:cNvPicPr>
          <p:nvPr/>
        </p:nvPicPr>
        <p:blipFill>
          <a:blip r:embed="rId2"/>
          <a:stretch>
            <a:fillRect/>
          </a:stretch>
        </p:blipFill>
        <p:spPr>
          <a:xfrm>
            <a:off x="6419969" y="1307073"/>
            <a:ext cx="731520" cy="731520"/>
          </a:xfrm>
          <a:prstGeom prst="rect">
            <a:avLst/>
          </a:prstGeom>
        </p:spPr>
      </p:pic>
      <p:pic>
        <p:nvPicPr>
          <p:cNvPr id="25" name="Picture 24" descr="A close up of a logo&#10;&#10;Description generated with high confidence">
            <a:extLst>
              <a:ext uri="{FF2B5EF4-FFF2-40B4-BE49-F238E27FC236}">
                <a16:creationId xmlns:a16="http://schemas.microsoft.com/office/drawing/2014/main" id="{D9E1F2DF-871E-4E11-B2A5-A8823C77A085}"/>
              </a:ext>
            </a:extLst>
          </p:cNvPr>
          <p:cNvPicPr>
            <a:picLocks noChangeAspect="1"/>
          </p:cNvPicPr>
          <p:nvPr/>
        </p:nvPicPr>
        <p:blipFill>
          <a:blip r:embed="rId3"/>
          <a:stretch>
            <a:fillRect/>
          </a:stretch>
        </p:blipFill>
        <p:spPr>
          <a:xfrm>
            <a:off x="266616" y="1307073"/>
            <a:ext cx="731520" cy="731520"/>
          </a:xfrm>
          <a:prstGeom prst="rect">
            <a:avLst/>
          </a:prstGeom>
        </p:spPr>
      </p:pic>
    </p:spTree>
    <p:extLst>
      <p:ext uri="{BB962C8B-B14F-4D97-AF65-F5344CB8AC3E}">
        <p14:creationId xmlns:p14="http://schemas.microsoft.com/office/powerpoint/2010/main" val="3548192830"/>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222C5-5A58-4FF4-8BF4-9E6E070422B5}"/>
              </a:ext>
            </a:extLst>
          </p:cNvPr>
          <p:cNvSpPr>
            <a:spLocks noGrp="1"/>
          </p:cNvSpPr>
          <p:nvPr>
            <p:ph type="title"/>
          </p:nvPr>
        </p:nvSpPr>
        <p:spPr/>
        <p:txBody>
          <a:bodyPr/>
          <a:lstStyle/>
          <a:p>
            <a:r>
              <a:rPr lang="en-US" dirty="0"/>
              <a:t>Selected metrics by Country</a:t>
            </a:r>
          </a:p>
        </p:txBody>
      </p:sp>
      <p:sp>
        <p:nvSpPr>
          <p:cNvPr id="3" name="Slide Number Placeholder 2">
            <a:extLst>
              <a:ext uri="{FF2B5EF4-FFF2-40B4-BE49-F238E27FC236}">
                <a16:creationId xmlns:a16="http://schemas.microsoft.com/office/drawing/2014/main" id="{86F33D45-83F7-4DE9-B663-F9CAAAAAA7DA}"/>
              </a:ext>
            </a:extLst>
          </p:cNvPr>
          <p:cNvSpPr>
            <a:spLocks noGrp="1"/>
          </p:cNvSpPr>
          <p:nvPr>
            <p:ph type="sldNum" sz="quarter" idx="4"/>
          </p:nvPr>
        </p:nvSpPr>
        <p:spPr/>
        <p:txBody>
          <a:bodyPr/>
          <a:lstStyle/>
          <a:p>
            <a:fld id="{7EFC24D6-DB8F-6B44-BA5A-9BEC68C15CAA}" type="slidenum">
              <a:rPr lang="en-US" smtClean="0"/>
              <a:pPr/>
              <a:t>60</a:t>
            </a:fld>
            <a:endParaRPr lang="en-US" dirty="0"/>
          </a:p>
        </p:txBody>
      </p:sp>
      <p:graphicFrame>
        <p:nvGraphicFramePr>
          <p:cNvPr id="4" name="Table 3">
            <a:extLst>
              <a:ext uri="{FF2B5EF4-FFF2-40B4-BE49-F238E27FC236}">
                <a16:creationId xmlns:a16="http://schemas.microsoft.com/office/drawing/2014/main" id="{FD4A1E2F-BE38-4B0E-B441-B463D10BA8FD}"/>
              </a:ext>
            </a:extLst>
          </p:cNvPr>
          <p:cNvGraphicFramePr>
            <a:graphicFrameLocks noGrp="1"/>
          </p:cNvGraphicFramePr>
          <p:nvPr>
            <p:extLst>
              <p:ext uri="{D42A27DB-BD31-4B8C-83A1-F6EECF244321}">
                <p14:modId xmlns:p14="http://schemas.microsoft.com/office/powerpoint/2010/main" val="1560181851"/>
              </p:ext>
            </p:extLst>
          </p:nvPr>
        </p:nvGraphicFramePr>
        <p:xfrm>
          <a:off x="597683" y="1720690"/>
          <a:ext cx="11430000" cy="3481694"/>
        </p:xfrm>
        <a:graphic>
          <a:graphicData uri="http://schemas.openxmlformats.org/drawingml/2006/table">
            <a:tbl>
              <a:tblPr firstRow="1" bandRow="1">
                <a:tableStyleId>{EB9631B5-78F2-41C9-869B-9F39066F8104}</a:tableStyleId>
              </a:tblPr>
              <a:tblGrid>
                <a:gridCol w="1371600">
                  <a:extLst>
                    <a:ext uri="{9D8B030D-6E8A-4147-A177-3AD203B41FA5}">
                      <a16:colId xmlns:a16="http://schemas.microsoft.com/office/drawing/2014/main" val="2411631716"/>
                    </a:ext>
                  </a:extLst>
                </a:gridCol>
                <a:gridCol w="457200">
                  <a:extLst>
                    <a:ext uri="{9D8B030D-6E8A-4147-A177-3AD203B41FA5}">
                      <a16:colId xmlns:a16="http://schemas.microsoft.com/office/drawing/2014/main" val="1233587273"/>
                    </a:ext>
                  </a:extLst>
                </a:gridCol>
                <a:gridCol w="457200">
                  <a:extLst>
                    <a:ext uri="{9D8B030D-6E8A-4147-A177-3AD203B41FA5}">
                      <a16:colId xmlns:a16="http://schemas.microsoft.com/office/drawing/2014/main" val="2290844407"/>
                    </a:ext>
                  </a:extLst>
                </a:gridCol>
                <a:gridCol w="457200">
                  <a:extLst>
                    <a:ext uri="{9D8B030D-6E8A-4147-A177-3AD203B41FA5}">
                      <a16:colId xmlns:a16="http://schemas.microsoft.com/office/drawing/2014/main" val="2448762416"/>
                    </a:ext>
                  </a:extLst>
                </a:gridCol>
                <a:gridCol w="457200">
                  <a:extLst>
                    <a:ext uri="{9D8B030D-6E8A-4147-A177-3AD203B41FA5}">
                      <a16:colId xmlns:a16="http://schemas.microsoft.com/office/drawing/2014/main" val="2210256043"/>
                    </a:ext>
                  </a:extLst>
                </a:gridCol>
                <a:gridCol w="457200">
                  <a:extLst>
                    <a:ext uri="{9D8B030D-6E8A-4147-A177-3AD203B41FA5}">
                      <a16:colId xmlns:a16="http://schemas.microsoft.com/office/drawing/2014/main" val="3081190374"/>
                    </a:ext>
                  </a:extLst>
                </a:gridCol>
                <a:gridCol w="457200">
                  <a:extLst>
                    <a:ext uri="{9D8B030D-6E8A-4147-A177-3AD203B41FA5}">
                      <a16:colId xmlns:a16="http://schemas.microsoft.com/office/drawing/2014/main" val="3222054160"/>
                    </a:ext>
                  </a:extLst>
                </a:gridCol>
                <a:gridCol w="457200">
                  <a:extLst>
                    <a:ext uri="{9D8B030D-6E8A-4147-A177-3AD203B41FA5}">
                      <a16:colId xmlns:a16="http://schemas.microsoft.com/office/drawing/2014/main" val="665005312"/>
                    </a:ext>
                  </a:extLst>
                </a:gridCol>
                <a:gridCol w="457200">
                  <a:extLst>
                    <a:ext uri="{9D8B030D-6E8A-4147-A177-3AD203B41FA5}">
                      <a16:colId xmlns:a16="http://schemas.microsoft.com/office/drawing/2014/main" val="549204780"/>
                    </a:ext>
                  </a:extLst>
                </a:gridCol>
                <a:gridCol w="457200">
                  <a:extLst>
                    <a:ext uri="{9D8B030D-6E8A-4147-A177-3AD203B41FA5}">
                      <a16:colId xmlns:a16="http://schemas.microsoft.com/office/drawing/2014/main" val="490131773"/>
                    </a:ext>
                  </a:extLst>
                </a:gridCol>
                <a:gridCol w="457200">
                  <a:extLst>
                    <a:ext uri="{9D8B030D-6E8A-4147-A177-3AD203B41FA5}">
                      <a16:colId xmlns:a16="http://schemas.microsoft.com/office/drawing/2014/main" val="1645805542"/>
                    </a:ext>
                  </a:extLst>
                </a:gridCol>
                <a:gridCol w="457200">
                  <a:extLst>
                    <a:ext uri="{9D8B030D-6E8A-4147-A177-3AD203B41FA5}">
                      <a16:colId xmlns:a16="http://schemas.microsoft.com/office/drawing/2014/main" val="47697376"/>
                    </a:ext>
                  </a:extLst>
                </a:gridCol>
                <a:gridCol w="457200">
                  <a:extLst>
                    <a:ext uri="{9D8B030D-6E8A-4147-A177-3AD203B41FA5}">
                      <a16:colId xmlns:a16="http://schemas.microsoft.com/office/drawing/2014/main" val="2253018167"/>
                    </a:ext>
                  </a:extLst>
                </a:gridCol>
                <a:gridCol w="457200">
                  <a:extLst>
                    <a:ext uri="{9D8B030D-6E8A-4147-A177-3AD203B41FA5}">
                      <a16:colId xmlns:a16="http://schemas.microsoft.com/office/drawing/2014/main" val="2420988447"/>
                    </a:ext>
                  </a:extLst>
                </a:gridCol>
                <a:gridCol w="457200">
                  <a:extLst>
                    <a:ext uri="{9D8B030D-6E8A-4147-A177-3AD203B41FA5}">
                      <a16:colId xmlns:a16="http://schemas.microsoft.com/office/drawing/2014/main" val="3297462793"/>
                    </a:ext>
                  </a:extLst>
                </a:gridCol>
                <a:gridCol w="457200">
                  <a:extLst>
                    <a:ext uri="{9D8B030D-6E8A-4147-A177-3AD203B41FA5}">
                      <a16:colId xmlns:a16="http://schemas.microsoft.com/office/drawing/2014/main" val="1003934904"/>
                    </a:ext>
                  </a:extLst>
                </a:gridCol>
                <a:gridCol w="457200">
                  <a:extLst>
                    <a:ext uri="{9D8B030D-6E8A-4147-A177-3AD203B41FA5}">
                      <a16:colId xmlns:a16="http://schemas.microsoft.com/office/drawing/2014/main" val="773655425"/>
                    </a:ext>
                  </a:extLst>
                </a:gridCol>
                <a:gridCol w="457200">
                  <a:extLst>
                    <a:ext uri="{9D8B030D-6E8A-4147-A177-3AD203B41FA5}">
                      <a16:colId xmlns:a16="http://schemas.microsoft.com/office/drawing/2014/main" val="3999428527"/>
                    </a:ext>
                  </a:extLst>
                </a:gridCol>
                <a:gridCol w="457200">
                  <a:extLst>
                    <a:ext uri="{9D8B030D-6E8A-4147-A177-3AD203B41FA5}">
                      <a16:colId xmlns:a16="http://schemas.microsoft.com/office/drawing/2014/main" val="2086390690"/>
                    </a:ext>
                  </a:extLst>
                </a:gridCol>
                <a:gridCol w="457200">
                  <a:extLst>
                    <a:ext uri="{9D8B030D-6E8A-4147-A177-3AD203B41FA5}">
                      <a16:colId xmlns:a16="http://schemas.microsoft.com/office/drawing/2014/main" val="3222565594"/>
                    </a:ext>
                  </a:extLst>
                </a:gridCol>
                <a:gridCol w="457200">
                  <a:extLst>
                    <a:ext uri="{9D8B030D-6E8A-4147-A177-3AD203B41FA5}">
                      <a16:colId xmlns:a16="http://schemas.microsoft.com/office/drawing/2014/main" val="533863266"/>
                    </a:ext>
                  </a:extLst>
                </a:gridCol>
                <a:gridCol w="457200">
                  <a:extLst>
                    <a:ext uri="{9D8B030D-6E8A-4147-A177-3AD203B41FA5}">
                      <a16:colId xmlns:a16="http://schemas.microsoft.com/office/drawing/2014/main" val="2668620479"/>
                    </a:ext>
                  </a:extLst>
                </a:gridCol>
                <a:gridCol w="457200">
                  <a:extLst>
                    <a:ext uri="{9D8B030D-6E8A-4147-A177-3AD203B41FA5}">
                      <a16:colId xmlns:a16="http://schemas.microsoft.com/office/drawing/2014/main" val="3008934697"/>
                    </a:ext>
                  </a:extLst>
                </a:gridCol>
              </a:tblGrid>
              <a:tr h="244113">
                <a:tc>
                  <a:txBody>
                    <a:bodyPr/>
                    <a:lstStyle/>
                    <a:p>
                      <a:r>
                        <a:rPr lang="en-US" sz="1200" dirty="0">
                          <a:latin typeface="+mn-lt"/>
                        </a:rPr>
                        <a:t>Key metrics</a:t>
                      </a:r>
                    </a:p>
                  </a:txBody>
                  <a:tcPr anchor="ctr"/>
                </a:tc>
                <a:tc>
                  <a:txBody>
                    <a:bodyPr/>
                    <a:lstStyle/>
                    <a:p>
                      <a:pPr algn="ctr" fontAlgn="ctr"/>
                      <a:r>
                        <a:rPr lang="en-US" sz="1100" b="1" i="0" u="none" strike="noStrike" dirty="0">
                          <a:solidFill>
                            <a:schemeClr val="tx1"/>
                          </a:solidFill>
                          <a:effectLst/>
                          <a:latin typeface="Segoe UI" panose="020B0502040204020203" pitchFamily="34" charset="0"/>
                        </a:rPr>
                        <a:t>AR</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BE</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BR</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CA</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CL</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CO</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FR</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DE</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HU</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IN</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IE</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IT</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MY</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MX</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PE</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RU</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SG</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SA</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TU</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UK</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US</a:t>
                      </a:r>
                    </a:p>
                  </a:txBody>
                  <a:tcPr marL="7620" marR="7620" marT="7620" marB="0" anchor="ctr"/>
                </a:tc>
                <a:tc>
                  <a:txBody>
                    <a:bodyPr/>
                    <a:lstStyle/>
                    <a:p>
                      <a:pPr algn="ctr" fontAlgn="ctr"/>
                      <a:r>
                        <a:rPr lang="en-US" sz="1100" b="1" i="0" u="none" strike="noStrike" dirty="0">
                          <a:solidFill>
                            <a:schemeClr val="tx1"/>
                          </a:solidFill>
                          <a:effectLst/>
                          <a:latin typeface="Segoe UI" panose="020B0502040204020203" pitchFamily="34" charset="0"/>
                        </a:rPr>
                        <a:t>VT</a:t>
                      </a:r>
                    </a:p>
                  </a:txBody>
                  <a:tcPr marL="7620" marR="7620" marT="7620" marB="0" anchor="ctr"/>
                </a:tc>
                <a:extLst>
                  <a:ext uri="{0D108BD9-81ED-4DB2-BD59-A6C34878D82A}">
                    <a16:rowId xmlns:a16="http://schemas.microsoft.com/office/drawing/2014/main" val="3038725012"/>
                  </a:ext>
                </a:extLst>
              </a:tr>
              <a:tr h="244113">
                <a:tc>
                  <a:txBody>
                    <a:bodyPr/>
                    <a:lstStyle/>
                    <a:p>
                      <a:pPr algn="l" fontAlgn="t"/>
                      <a:r>
                        <a:rPr lang="en-US" sz="1100" b="0" i="0" u="none" strike="noStrike" dirty="0">
                          <a:solidFill>
                            <a:srgbClr val="000000"/>
                          </a:solidFill>
                          <a:effectLst/>
                          <a:latin typeface="+mn-lt"/>
                        </a:rPr>
                        <a:t>DCI</a:t>
                      </a:r>
                    </a:p>
                  </a:txBody>
                  <a:tcPr marL="182880" marR="7620" marT="7620" marB="0" anchor="ctr">
                    <a:solidFill>
                      <a:srgbClr val="E7E7E7"/>
                    </a:solidFill>
                  </a:tcPr>
                </a:tc>
                <a:tc>
                  <a:txBody>
                    <a:bodyPr/>
                    <a:lstStyle/>
                    <a:p>
                      <a:pPr algn="ctr" fontAlgn="b"/>
                      <a:r>
                        <a:rPr lang="en-US" sz="1100" b="0" i="0" u="none" strike="noStrike" dirty="0">
                          <a:solidFill>
                            <a:srgbClr val="000000"/>
                          </a:solidFill>
                          <a:effectLst/>
                          <a:latin typeface="+mn-lt"/>
                        </a:rPr>
                        <a:t>74%</a:t>
                      </a:r>
                    </a:p>
                  </a:txBody>
                  <a:tcPr marL="7620" marR="7620" marT="7620" marB="0" anchor="ctr">
                    <a:solidFill>
                      <a:srgbClr val="E7E7E7"/>
                    </a:solidFill>
                  </a:tcPr>
                </a:tc>
                <a:tc>
                  <a:txBody>
                    <a:bodyPr/>
                    <a:lstStyle/>
                    <a:p>
                      <a:pPr algn="ctr" fontAlgn="b"/>
                      <a:r>
                        <a:rPr lang="en-US" sz="1100" b="0" i="0" u="none" strike="noStrike" dirty="0">
                          <a:solidFill>
                            <a:srgbClr val="000000"/>
                          </a:solidFill>
                          <a:effectLst/>
                          <a:latin typeface="+mn-lt"/>
                        </a:rPr>
                        <a:t>56%</a:t>
                      </a:r>
                    </a:p>
                  </a:txBody>
                  <a:tcPr marL="7620" marR="7620" marT="7620" marB="0" anchor="ctr"/>
                </a:tc>
                <a:tc>
                  <a:txBody>
                    <a:bodyPr/>
                    <a:lstStyle/>
                    <a:p>
                      <a:pPr algn="ctr" fontAlgn="b"/>
                      <a:r>
                        <a:rPr lang="en-US" sz="1100" b="0" i="0" u="none" strike="noStrike" dirty="0">
                          <a:solidFill>
                            <a:srgbClr val="000000"/>
                          </a:solidFill>
                          <a:effectLst/>
                          <a:latin typeface="+mn-lt"/>
                        </a:rPr>
                        <a:t>70%</a:t>
                      </a:r>
                    </a:p>
                  </a:txBody>
                  <a:tcPr marL="7620" marR="7620" marT="7620" marB="0" anchor="ctr"/>
                </a:tc>
                <a:tc>
                  <a:txBody>
                    <a:bodyPr/>
                    <a:lstStyle/>
                    <a:p>
                      <a:pPr algn="ctr" fontAlgn="b"/>
                      <a:r>
                        <a:rPr lang="en-US" sz="1100" b="0" i="0" u="none" strike="noStrike" dirty="0">
                          <a:solidFill>
                            <a:srgbClr val="000000"/>
                          </a:solidFill>
                          <a:effectLst/>
                          <a:latin typeface="+mn-lt"/>
                        </a:rPr>
                        <a:t>60%</a:t>
                      </a:r>
                    </a:p>
                  </a:txBody>
                  <a:tcPr marL="7620" marR="7620" marT="7620" marB="0" anchor="ctr"/>
                </a:tc>
                <a:tc>
                  <a:txBody>
                    <a:bodyPr/>
                    <a:lstStyle/>
                    <a:p>
                      <a:pPr algn="ctr" fontAlgn="b"/>
                      <a:r>
                        <a:rPr lang="en-US" sz="1100" b="0" i="0" u="none" strike="noStrike" dirty="0">
                          <a:solidFill>
                            <a:srgbClr val="000000"/>
                          </a:solidFill>
                          <a:effectLst/>
                          <a:latin typeface="+mn-lt"/>
                        </a:rPr>
                        <a:t>75%</a:t>
                      </a:r>
                    </a:p>
                  </a:txBody>
                  <a:tcPr marL="7620" marR="7620" marT="7620" marB="0" anchor="ctr"/>
                </a:tc>
                <a:tc>
                  <a:txBody>
                    <a:bodyPr/>
                    <a:lstStyle/>
                    <a:p>
                      <a:pPr algn="ctr" fontAlgn="b"/>
                      <a:r>
                        <a:rPr lang="en-US" sz="1100" b="0" i="0" u="none" strike="noStrike" dirty="0">
                          <a:solidFill>
                            <a:srgbClr val="000000"/>
                          </a:solidFill>
                          <a:effectLst/>
                          <a:latin typeface="+mn-lt"/>
                        </a:rPr>
                        <a:t>72%</a:t>
                      </a:r>
                    </a:p>
                  </a:txBody>
                  <a:tcPr marL="7620" marR="7620" marT="7620" marB="0" anchor="ctr">
                    <a:solidFill>
                      <a:srgbClr val="E7E7E7"/>
                    </a:solidFill>
                  </a:tcPr>
                </a:tc>
                <a:tc>
                  <a:txBody>
                    <a:bodyPr/>
                    <a:lstStyle/>
                    <a:p>
                      <a:pPr algn="ctr" fontAlgn="b"/>
                      <a:r>
                        <a:rPr lang="en-US" sz="1100" b="0" i="0" u="none" strike="noStrike" dirty="0">
                          <a:solidFill>
                            <a:srgbClr val="000000"/>
                          </a:solidFill>
                          <a:effectLst/>
                          <a:latin typeface="+mn-lt"/>
                        </a:rPr>
                        <a:t>52%</a:t>
                      </a:r>
                    </a:p>
                  </a:txBody>
                  <a:tcPr marL="7620" marR="7620" marT="7620" marB="0" anchor="ctr"/>
                </a:tc>
                <a:tc>
                  <a:txBody>
                    <a:bodyPr/>
                    <a:lstStyle/>
                    <a:p>
                      <a:pPr algn="ctr" fontAlgn="b"/>
                      <a:r>
                        <a:rPr lang="en-US" sz="1100" b="0" i="0" u="none" strike="noStrike" dirty="0">
                          <a:solidFill>
                            <a:srgbClr val="000000"/>
                          </a:solidFill>
                          <a:effectLst/>
                          <a:latin typeface="+mn-lt"/>
                        </a:rPr>
                        <a:t>57%</a:t>
                      </a:r>
                    </a:p>
                  </a:txBody>
                  <a:tcPr marL="7620" marR="7620" marT="7620" marB="0" anchor="ctr"/>
                </a:tc>
                <a:tc>
                  <a:txBody>
                    <a:bodyPr/>
                    <a:lstStyle/>
                    <a:p>
                      <a:pPr algn="ctr" fontAlgn="b"/>
                      <a:r>
                        <a:rPr lang="en-US" sz="1100" b="0" i="0" u="none" strike="noStrike" dirty="0">
                          <a:solidFill>
                            <a:srgbClr val="000000"/>
                          </a:solidFill>
                          <a:effectLst/>
                          <a:latin typeface="+mn-lt"/>
                        </a:rPr>
                        <a:t>72%</a:t>
                      </a:r>
                    </a:p>
                  </a:txBody>
                  <a:tcPr marL="7620" marR="7620" marT="7620" marB="0" anchor="ctr"/>
                </a:tc>
                <a:tc>
                  <a:txBody>
                    <a:bodyPr/>
                    <a:lstStyle/>
                    <a:p>
                      <a:pPr algn="ctr" fontAlgn="b"/>
                      <a:r>
                        <a:rPr lang="en-US" sz="1100" b="0" i="0" u="none" strike="noStrike" dirty="0">
                          <a:solidFill>
                            <a:srgbClr val="000000"/>
                          </a:solidFill>
                          <a:effectLst/>
                          <a:latin typeface="+mn-lt"/>
                        </a:rPr>
                        <a:t>59%</a:t>
                      </a:r>
                    </a:p>
                  </a:txBody>
                  <a:tcPr marL="7620" marR="7620" marT="7620" marB="0" anchor="ctr"/>
                </a:tc>
                <a:tc>
                  <a:txBody>
                    <a:bodyPr/>
                    <a:lstStyle/>
                    <a:p>
                      <a:pPr algn="ctr" fontAlgn="b"/>
                      <a:r>
                        <a:rPr lang="en-US" sz="1100" b="0" i="0" u="none" strike="noStrike" dirty="0">
                          <a:solidFill>
                            <a:srgbClr val="000000"/>
                          </a:solidFill>
                          <a:effectLst/>
                          <a:latin typeface="+mn-lt"/>
                        </a:rPr>
                        <a:t>68%</a:t>
                      </a:r>
                    </a:p>
                  </a:txBody>
                  <a:tcPr marL="7620" marR="7620" marT="7620" marB="0" anchor="ctr"/>
                </a:tc>
                <a:tc>
                  <a:txBody>
                    <a:bodyPr/>
                    <a:lstStyle/>
                    <a:p>
                      <a:pPr algn="ctr" fontAlgn="b"/>
                      <a:r>
                        <a:rPr lang="en-US" sz="1100" b="0" i="0" u="none" strike="noStrike" dirty="0">
                          <a:solidFill>
                            <a:srgbClr val="000000"/>
                          </a:solidFill>
                          <a:effectLst/>
                          <a:latin typeface="+mn-lt"/>
                        </a:rPr>
                        <a:t>62%</a:t>
                      </a:r>
                    </a:p>
                  </a:txBody>
                  <a:tcPr marL="7620" marR="7620" marT="7620" marB="0" anchor="ctr"/>
                </a:tc>
                <a:tc>
                  <a:txBody>
                    <a:bodyPr/>
                    <a:lstStyle/>
                    <a:p>
                      <a:pPr algn="ctr" fontAlgn="b"/>
                      <a:r>
                        <a:rPr lang="en-US" sz="1100" b="0" i="0" u="none" strike="noStrike" dirty="0">
                          <a:solidFill>
                            <a:srgbClr val="000000"/>
                          </a:solidFill>
                          <a:effectLst/>
                          <a:latin typeface="+mn-lt"/>
                        </a:rPr>
                        <a:t>58%</a:t>
                      </a:r>
                    </a:p>
                  </a:txBody>
                  <a:tcPr marL="7620" marR="7620" marT="7620" marB="0" anchor="ctr"/>
                </a:tc>
                <a:tc>
                  <a:txBody>
                    <a:bodyPr/>
                    <a:lstStyle/>
                    <a:p>
                      <a:pPr algn="ctr" fontAlgn="b"/>
                      <a:r>
                        <a:rPr lang="en-US" sz="1100" b="0" i="0" u="none" strike="noStrike" dirty="0">
                          <a:solidFill>
                            <a:srgbClr val="000000"/>
                          </a:solidFill>
                          <a:effectLst/>
                          <a:latin typeface="+mn-lt"/>
                        </a:rPr>
                        <a:t>69%</a:t>
                      </a:r>
                    </a:p>
                  </a:txBody>
                  <a:tcPr marL="7620" marR="7620" marT="7620" marB="0" anchor="ctr"/>
                </a:tc>
                <a:tc>
                  <a:txBody>
                    <a:bodyPr/>
                    <a:lstStyle/>
                    <a:p>
                      <a:pPr algn="ctr" fontAlgn="b"/>
                      <a:r>
                        <a:rPr lang="en-US" sz="1100" b="0" i="0" u="none" strike="noStrike" dirty="0">
                          <a:solidFill>
                            <a:srgbClr val="000000"/>
                          </a:solidFill>
                          <a:effectLst/>
                          <a:latin typeface="+mn-lt"/>
                        </a:rPr>
                        <a:t>79%</a:t>
                      </a:r>
                    </a:p>
                  </a:txBody>
                  <a:tcPr marL="7620" marR="7620" marT="7620" marB="0" anchor="ctr"/>
                </a:tc>
                <a:tc>
                  <a:txBody>
                    <a:bodyPr/>
                    <a:lstStyle/>
                    <a:p>
                      <a:pPr algn="ctr" fontAlgn="b"/>
                      <a:r>
                        <a:rPr lang="en-US" sz="1100" b="0" i="0" u="none" strike="noStrike" dirty="0">
                          <a:solidFill>
                            <a:srgbClr val="000000"/>
                          </a:solidFill>
                          <a:effectLst/>
                          <a:latin typeface="+mn-lt"/>
                        </a:rPr>
                        <a:t>74%</a:t>
                      </a:r>
                    </a:p>
                  </a:txBody>
                  <a:tcPr marL="7620" marR="7620" marT="7620" marB="0" anchor="ctr"/>
                </a:tc>
                <a:tc>
                  <a:txBody>
                    <a:bodyPr/>
                    <a:lstStyle/>
                    <a:p>
                      <a:pPr algn="ctr" fontAlgn="b"/>
                      <a:r>
                        <a:rPr lang="en-US" sz="1100" b="0" i="0" u="none" strike="noStrike" dirty="0">
                          <a:solidFill>
                            <a:srgbClr val="000000"/>
                          </a:solidFill>
                          <a:effectLst/>
                          <a:latin typeface="+mn-lt"/>
                        </a:rPr>
                        <a:t>63%</a:t>
                      </a:r>
                    </a:p>
                  </a:txBody>
                  <a:tcPr marL="7620" marR="7620" marT="7620" marB="0" anchor="ctr"/>
                </a:tc>
                <a:tc>
                  <a:txBody>
                    <a:bodyPr/>
                    <a:lstStyle/>
                    <a:p>
                      <a:pPr algn="ctr" fontAlgn="b"/>
                      <a:r>
                        <a:rPr lang="en-US" sz="1100" b="0" i="0" u="none" strike="noStrike" dirty="0">
                          <a:solidFill>
                            <a:srgbClr val="000000"/>
                          </a:solidFill>
                          <a:effectLst/>
                          <a:latin typeface="+mn-lt"/>
                        </a:rPr>
                        <a:t>78%</a:t>
                      </a:r>
                    </a:p>
                  </a:txBody>
                  <a:tcPr marL="7620" marR="7620" marT="7620" marB="0" anchor="ctr"/>
                </a:tc>
                <a:tc>
                  <a:txBody>
                    <a:bodyPr/>
                    <a:lstStyle/>
                    <a:p>
                      <a:pPr algn="ctr" fontAlgn="b"/>
                      <a:r>
                        <a:rPr lang="en-US" sz="1100" b="0" i="0" u="none" strike="noStrike" dirty="0">
                          <a:solidFill>
                            <a:srgbClr val="000000"/>
                          </a:solidFill>
                          <a:effectLst/>
                          <a:latin typeface="+mn-lt"/>
                        </a:rPr>
                        <a:t>71%</a:t>
                      </a:r>
                    </a:p>
                  </a:txBody>
                  <a:tcPr marL="7620" marR="7620" marT="7620" marB="0" anchor="ctr"/>
                </a:tc>
                <a:tc>
                  <a:txBody>
                    <a:bodyPr/>
                    <a:lstStyle/>
                    <a:p>
                      <a:pPr algn="ctr" fontAlgn="b"/>
                      <a:r>
                        <a:rPr lang="en-US" sz="1100" b="0" i="0" u="none" strike="noStrike" dirty="0">
                          <a:solidFill>
                            <a:srgbClr val="000000"/>
                          </a:solidFill>
                          <a:effectLst/>
                          <a:latin typeface="+mn-lt"/>
                        </a:rPr>
                        <a:t>50%</a:t>
                      </a:r>
                    </a:p>
                  </a:txBody>
                  <a:tcPr marL="7620" marR="7620" marT="7620" marB="0" anchor="ctr"/>
                </a:tc>
                <a:tc>
                  <a:txBody>
                    <a:bodyPr/>
                    <a:lstStyle/>
                    <a:p>
                      <a:pPr algn="ctr" fontAlgn="b"/>
                      <a:r>
                        <a:rPr lang="en-US" sz="1100" b="0" i="0" u="none" strike="noStrike" dirty="0">
                          <a:solidFill>
                            <a:srgbClr val="000000"/>
                          </a:solidFill>
                          <a:effectLst/>
                          <a:latin typeface="+mn-lt"/>
                        </a:rPr>
                        <a:t>51%</a:t>
                      </a:r>
                    </a:p>
                  </a:txBody>
                  <a:tcPr marL="7620" marR="7620" marT="7620" marB="0" anchor="ctr"/>
                </a:tc>
                <a:tc>
                  <a:txBody>
                    <a:bodyPr/>
                    <a:lstStyle/>
                    <a:p>
                      <a:pPr algn="ctr" fontAlgn="b"/>
                      <a:r>
                        <a:rPr lang="en-US" sz="1100" b="0" i="0" u="none" strike="noStrike" dirty="0">
                          <a:solidFill>
                            <a:srgbClr val="000000"/>
                          </a:solidFill>
                          <a:effectLst/>
                          <a:latin typeface="+mn-lt"/>
                        </a:rPr>
                        <a:t>71%</a:t>
                      </a:r>
                    </a:p>
                  </a:txBody>
                  <a:tcPr marL="7620" marR="7620" marT="7620" marB="0" anchor="ctr"/>
                </a:tc>
                <a:extLst>
                  <a:ext uri="{0D108BD9-81ED-4DB2-BD59-A6C34878D82A}">
                    <a16:rowId xmlns:a16="http://schemas.microsoft.com/office/drawing/2014/main" val="2240464111"/>
                  </a:ext>
                </a:extLst>
              </a:tr>
              <a:tr h="244113">
                <a:tc>
                  <a:txBody>
                    <a:bodyPr/>
                    <a:lstStyle/>
                    <a:p>
                      <a:pPr algn="l" fontAlgn="t"/>
                      <a:r>
                        <a:rPr lang="en-US" sz="1100" b="0" i="0" u="none" strike="noStrike" dirty="0">
                          <a:solidFill>
                            <a:srgbClr val="000000"/>
                          </a:solidFill>
                          <a:effectLst/>
                          <a:latin typeface="+mn-lt"/>
                        </a:rPr>
                        <a:t>Intrusive</a:t>
                      </a:r>
                    </a:p>
                  </a:txBody>
                  <a:tcPr marL="182880" marR="7620" marT="7620" marB="0" anchor="ctr"/>
                </a:tc>
                <a:tc>
                  <a:txBody>
                    <a:bodyPr/>
                    <a:lstStyle/>
                    <a:p>
                      <a:pPr algn="ctr" fontAlgn="b"/>
                      <a:r>
                        <a:rPr lang="en-US" sz="1100" b="0" i="0" u="none" strike="noStrike" dirty="0">
                          <a:solidFill>
                            <a:srgbClr val="000000"/>
                          </a:solidFill>
                          <a:effectLst/>
                          <a:latin typeface="+mn-lt"/>
                        </a:rPr>
                        <a:t>67%</a:t>
                      </a:r>
                    </a:p>
                  </a:txBody>
                  <a:tcPr marL="7620" marR="7620" marT="7620" marB="0" anchor="ctr"/>
                </a:tc>
                <a:tc>
                  <a:txBody>
                    <a:bodyPr/>
                    <a:lstStyle/>
                    <a:p>
                      <a:pPr algn="ctr" fontAlgn="b"/>
                      <a:r>
                        <a:rPr lang="en-US" sz="1100" b="0" i="0" u="none" strike="noStrike" dirty="0">
                          <a:solidFill>
                            <a:srgbClr val="000000"/>
                          </a:solidFill>
                          <a:effectLst/>
                          <a:latin typeface="+mn-lt"/>
                        </a:rPr>
                        <a:t>40%</a:t>
                      </a:r>
                    </a:p>
                  </a:txBody>
                  <a:tcPr marL="7620" marR="7620" marT="7620" marB="0" anchor="ctr"/>
                </a:tc>
                <a:tc>
                  <a:txBody>
                    <a:bodyPr/>
                    <a:lstStyle/>
                    <a:p>
                      <a:pPr algn="ctr" fontAlgn="b"/>
                      <a:r>
                        <a:rPr lang="en-US" sz="1100" b="0" i="0" u="none" strike="noStrike" dirty="0">
                          <a:solidFill>
                            <a:srgbClr val="000000"/>
                          </a:solidFill>
                          <a:effectLst/>
                          <a:latin typeface="+mn-lt"/>
                        </a:rPr>
                        <a:t>60%</a:t>
                      </a:r>
                    </a:p>
                  </a:txBody>
                  <a:tcPr marL="7620" marR="7620" marT="7620" marB="0" anchor="ctr"/>
                </a:tc>
                <a:tc>
                  <a:txBody>
                    <a:bodyPr/>
                    <a:lstStyle/>
                    <a:p>
                      <a:pPr algn="ctr" fontAlgn="b"/>
                      <a:r>
                        <a:rPr lang="en-US" sz="1100" b="0" i="0" u="none" strike="noStrike" dirty="0">
                          <a:solidFill>
                            <a:srgbClr val="000000"/>
                          </a:solidFill>
                          <a:effectLst/>
                          <a:latin typeface="+mn-lt"/>
                        </a:rPr>
                        <a:t>49%</a:t>
                      </a:r>
                    </a:p>
                  </a:txBody>
                  <a:tcPr marL="7620" marR="7620" marT="7620" marB="0" anchor="ctr"/>
                </a:tc>
                <a:tc>
                  <a:txBody>
                    <a:bodyPr/>
                    <a:lstStyle/>
                    <a:p>
                      <a:pPr algn="ctr" fontAlgn="b"/>
                      <a:r>
                        <a:rPr lang="en-US" sz="1100" b="0" i="0" u="none" strike="noStrike" dirty="0">
                          <a:solidFill>
                            <a:srgbClr val="000000"/>
                          </a:solidFill>
                          <a:effectLst/>
                          <a:latin typeface="+mn-lt"/>
                        </a:rPr>
                        <a:t>67%</a:t>
                      </a:r>
                    </a:p>
                  </a:txBody>
                  <a:tcPr marL="7620" marR="7620" marT="7620" marB="0" anchor="ctr"/>
                </a:tc>
                <a:tc>
                  <a:txBody>
                    <a:bodyPr/>
                    <a:lstStyle/>
                    <a:p>
                      <a:pPr algn="ctr" fontAlgn="b"/>
                      <a:r>
                        <a:rPr lang="en-US" sz="1100" b="0" i="0" u="none" strike="noStrike" dirty="0">
                          <a:solidFill>
                            <a:srgbClr val="000000"/>
                          </a:solidFill>
                          <a:effectLst/>
                          <a:latin typeface="+mn-lt"/>
                        </a:rPr>
                        <a:t>64%</a:t>
                      </a:r>
                    </a:p>
                  </a:txBody>
                  <a:tcPr marL="7620" marR="7620" marT="7620" marB="0" anchor="ctr">
                    <a:noFill/>
                  </a:tcPr>
                </a:tc>
                <a:tc>
                  <a:txBody>
                    <a:bodyPr/>
                    <a:lstStyle/>
                    <a:p>
                      <a:pPr algn="ctr" fontAlgn="b"/>
                      <a:r>
                        <a:rPr lang="en-US" sz="1100" b="0" i="0" u="none" strike="noStrike" dirty="0">
                          <a:solidFill>
                            <a:srgbClr val="000000"/>
                          </a:solidFill>
                          <a:effectLst/>
                          <a:latin typeface="+mn-lt"/>
                        </a:rPr>
                        <a:t>47%</a:t>
                      </a:r>
                    </a:p>
                  </a:txBody>
                  <a:tcPr marL="7620" marR="7620" marT="7620" marB="0" anchor="ctr"/>
                </a:tc>
                <a:tc>
                  <a:txBody>
                    <a:bodyPr/>
                    <a:lstStyle/>
                    <a:p>
                      <a:pPr algn="ctr" fontAlgn="b"/>
                      <a:r>
                        <a:rPr lang="en-US" sz="1100" b="0" i="0" u="none" strike="noStrike" dirty="0">
                          <a:solidFill>
                            <a:srgbClr val="000000"/>
                          </a:solidFill>
                          <a:effectLst/>
                          <a:latin typeface="+mn-lt"/>
                        </a:rPr>
                        <a:t>45%</a:t>
                      </a:r>
                    </a:p>
                  </a:txBody>
                  <a:tcPr marL="7620" marR="7620" marT="7620" marB="0" anchor="ctr"/>
                </a:tc>
                <a:tc>
                  <a:txBody>
                    <a:bodyPr/>
                    <a:lstStyle/>
                    <a:p>
                      <a:pPr algn="ctr" fontAlgn="b"/>
                      <a:r>
                        <a:rPr lang="en-US" sz="1100" b="0" i="0" u="none" strike="noStrike" dirty="0">
                          <a:solidFill>
                            <a:srgbClr val="000000"/>
                          </a:solidFill>
                          <a:effectLst/>
                          <a:latin typeface="+mn-lt"/>
                        </a:rPr>
                        <a:t>65%</a:t>
                      </a:r>
                    </a:p>
                  </a:txBody>
                  <a:tcPr marL="7620" marR="7620" marT="7620" marB="0" anchor="ctr"/>
                </a:tc>
                <a:tc>
                  <a:txBody>
                    <a:bodyPr/>
                    <a:lstStyle/>
                    <a:p>
                      <a:pPr algn="ctr" fontAlgn="b"/>
                      <a:r>
                        <a:rPr lang="en-US" sz="1100" b="0" i="0" u="none" strike="noStrike" dirty="0">
                          <a:solidFill>
                            <a:srgbClr val="000000"/>
                          </a:solidFill>
                          <a:effectLst/>
                          <a:latin typeface="+mn-lt"/>
                        </a:rPr>
                        <a:t>52%</a:t>
                      </a:r>
                    </a:p>
                  </a:txBody>
                  <a:tcPr marL="7620" marR="7620" marT="7620" marB="0" anchor="ctr"/>
                </a:tc>
                <a:tc>
                  <a:txBody>
                    <a:bodyPr/>
                    <a:lstStyle/>
                    <a:p>
                      <a:pPr algn="ctr" fontAlgn="b"/>
                      <a:r>
                        <a:rPr lang="en-US" sz="1100" b="0" i="0" u="none" strike="noStrike" dirty="0">
                          <a:solidFill>
                            <a:srgbClr val="000000"/>
                          </a:solidFill>
                          <a:effectLst/>
                          <a:latin typeface="+mn-lt"/>
                        </a:rPr>
                        <a:t>58%</a:t>
                      </a:r>
                    </a:p>
                  </a:txBody>
                  <a:tcPr marL="7620" marR="7620" marT="7620" marB="0" anchor="ctr"/>
                </a:tc>
                <a:tc>
                  <a:txBody>
                    <a:bodyPr/>
                    <a:lstStyle/>
                    <a:p>
                      <a:pPr algn="ctr" fontAlgn="b"/>
                      <a:r>
                        <a:rPr lang="en-US" sz="1100" b="0" i="0" u="none" strike="noStrike" dirty="0">
                          <a:solidFill>
                            <a:srgbClr val="000000"/>
                          </a:solidFill>
                          <a:effectLst/>
                          <a:latin typeface="+mn-lt"/>
                        </a:rPr>
                        <a:t>55%</a:t>
                      </a:r>
                    </a:p>
                  </a:txBody>
                  <a:tcPr marL="7620" marR="7620" marT="7620" marB="0" anchor="ctr"/>
                </a:tc>
                <a:tc>
                  <a:txBody>
                    <a:bodyPr/>
                    <a:lstStyle/>
                    <a:p>
                      <a:pPr algn="ctr" fontAlgn="b"/>
                      <a:r>
                        <a:rPr lang="en-US" sz="1100" b="0" i="0" u="none" strike="noStrike" dirty="0">
                          <a:solidFill>
                            <a:srgbClr val="000000"/>
                          </a:solidFill>
                          <a:effectLst/>
                          <a:latin typeface="+mn-lt"/>
                        </a:rPr>
                        <a:t>40%</a:t>
                      </a:r>
                    </a:p>
                  </a:txBody>
                  <a:tcPr marL="7620" marR="7620" marT="7620" marB="0" anchor="ctr"/>
                </a:tc>
                <a:tc>
                  <a:txBody>
                    <a:bodyPr/>
                    <a:lstStyle/>
                    <a:p>
                      <a:pPr algn="ctr" fontAlgn="b"/>
                      <a:r>
                        <a:rPr lang="en-US" sz="1100" b="0" i="0" u="none" strike="noStrike" dirty="0">
                          <a:solidFill>
                            <a:srgbClr val="000000"/>
                          </a:solidFill>
                          <a:effectLst/>
                          <a:latin typeface="+mn-lt"/>
                        </a:rPr>
                        <a:t>60%</a:t>
                      </a:r>
                    </a:p>
                  </a:txBody>
                  <a:tcPr marL="7620" marR="7620" marT="7620" marB="0" anchor="ctr"/>
                </a:tc>
                <a:tc>
                  <a:txBody>
                    <a:bodyPr/>
                    <a:lstStyle/>
                    <a:p>
                      <a:pPr algn="ctr" fontAlgn="b"/>
                      <a:r>
                        <a:rPr lang="en-US" sz="1100" b="0" i="0" u="none" strike="noStrike" dirty="0">
                          <a:solidFill>
                            <a:srgbClr val="000000"/>
                          </a:solidFill>
                          <a:effectLst/>
                          <a:latin typeface="+mn-lt"/>
                        </a:rPr>
                        <a:t>67%</a:t>
                      </a:r>
                    </a:p>
                  </a:txBody>
                  <a:tcPr marL="7620" marR="7620" marT="7620" marB="0" anchor="ctr"/>
                </a:tc>
                <a:tc>
                  <a:txBody>
                    <a:bodyPr/>
                    <a:lstStyle/>
                    <a:p>
                      <a:pPr algn="ctr" fontAlgn="b"/>
                      <a:r>
                        <a:rPr lang="en-US" sz="1100" b="0" i="0" u="none" strike="noStrike" dirty="0">
                          <a:solidFill>
                            <a:srgbClr val="000000"/>
                          </a:solidFill>
                          <a:effectLst/>
                          <a:latin typeface="+mn-lt"/>
                        </a:rPr>
                        <a:t>67%</a:t>
                      </a:r>
                    </a:p>
                  </a:txBody>
                  <a:tcPr marL="7620" marR="7620" marT="7620" marB="0" anchor="ctr"/>
                </a:tc>
                <a:tc>
                  <a:txBody>
                    <a:bodyPr/>
                    <a:lstStyle/>
                    <a:p>
                      <a:pPr algn="ctr" fontAlgn="b"/>
                      <a:r>
                        <a:rPr lang="en-US" sz="1100" b="0" i="0" u="none" strike="noStrike" dirty="0">
                          <a:solidFill>
                            <a:srgbClr val="000000"/>
                          </a:solidFill>
                          <a:effectLst/>
                          <a:latin typeface="+mn-lt"/>
                        </a:rPr>
                        <a:t>55%</a:t>
                      </a:r>
                    </a:p>
                  </a:txBody>
                  <a:tcPr marL="7620" marR="7620" marT="7620" marB="0" anchor="ctr"/>
                </a:tc>
                <a:tc>
                  <a:txBody>
                    <a:bodyPr/>
                    <a:lstStyle/>
                    <a:p>
                      <a:pPr algn="ctr" fontAlgn="b"/>
                      <a:r>
                        <a:rPr lang="en-US" sz="1100" b="0" i="0" u="none" strike="noStrike" dirty="0">
                          <a:solidFill>
                            <a:srgbClr val="000000"/>
                          </a:solidFill>
                          <a:effectLst/>
                          <a:latin typeface="+mn-lt"/>
                        </a:rPr>
                        <a:t>69%</a:t>
                      </a:r>
                    </a:p>
                  </a:txBody>
                  <a:tcPr marL="7620" marR="7620" marT="7620" marB="0" anchor="ctr"/>
                </a:tc>
                <a:tc>
                  <a:txBody>
                    <a:bodyPr/>
                    <a:lstStyle/>
                    <a:p>
                      <a:pPr algn="ctr" fontAlgn="b"/>
                      <a:r>
                        <a:rPr lang="en-US" sz="1100" b="0" i="0" u="none" strike="noStrike" dirty="0">
                          <a:solidFill>
                            <a:srgbClr val="000000"/>
                          </a:solidFill>
                          <a:effectLst/>
                          <a:latin typeface="+mn-lt"/>
                        </a:rPr>
                        <a:t>56%</a:t>
                      </a:r>
                    </a:p>
                  </a:txBody>
                  <a:tcPr marL="7620" marR="7620" marT="7620" marB="0" anchor="ctr"/>
                </a:tc>
                <a:tc>
                  <a:txBody>
                    <a:bodyPr/>
                    <a:lstStyle/>
                    <a:p>
                      <a:pPr algn="ctr" fontAlgn="b"/>
                      <a:r>
                        <a:rPr lang="en-US" sz="1100" b="0" i="0" u="none" strike="noStrike" dirty="0">
                          <a:solidFill>
                            <a:srgbClr val="000000"/>
                          </a:solidFill>
                          <a:effectLst/>
                          <a:latin typeface="+mn-lt"/>
                        </a:rPr>
                        <a:t>39%</a:t>
                      </a:r>
                    </a:p>
                  </a:txBody>
                  <a:tcPr marL="7620" marR="7620" marT="7620" marB="0" anchor="ctr"/>
                </a:tc>
                <a:tc>
                  <a:txBody>
                    <a:bodyPr/>
                    <a:lstStyle/>
                    <a:p>
                      <a:pPr algn="ctr" fontAlgn="b"/>
                      <a:r>
                        <a:rPr lang="en-US" sz="1100" b="0" i="0" u="none" strike="noStrike" dirty="0">
                          <a:solidFill>
                            <a:srgbClr val="000000"/>
                          </a:solidFill>
                          <a:effectLst/>
                          <a:latin typeface="+mn-lt"/>
                        </a:rPr>
                        <a:t>40%</a:t>
                      </a:r>
                    </a:p>
                  </a:txBody>
                  <a:tcPr marL="7620" marR="7620" marT="7620" marB="0" anchor="ctr"/>
                </a:tc>
                <a:tc>
                  <a:txBody>
                    <a:bodyPr/>
                    <a:lstStyle/>
                    <a:p>
                      <a:pPr algn="ctr" fontAlgn="b"/>
                      <a:r>
                        <a:rPr lang="en-US" sz="1100" b="0" i="0" u="none" strike="noStrike" dirty="0">
                          <a:solidFill>
                            <a:srgbClr val="000000"/>
                          </a:solidFill>
                          <a:effectLst/>
                          <a:latin typeface="+mn-lt"/>
                        </a:rPr>
                        <a:t>64%</a:t>
                      </a:r>
                    </a:p>
                  </a:txBody>
                  <a:tcPr marL="7620" marR="7620" marT="7620" marB="0" anchor="ctr"/>
                </a:tc>
                <a:extLst>
                  <a:ext uri="{0D108BD9-81ED-4DB2-BD59-A6C34878D82A}">
                    <a16:rowId xmlns:a16="http://schemas.microsoft.com/office/drawing/2014/main" val="1727224459"/>
                  </a:ext>
                </a:extLst>
              </a:tr>
              <a:tr h="244113">
                <a:tc>
                  <a:txBody>
                    <a:bodyPr/>
                    <a:lstStyle/>
                    <a:p>
                      <a:pPr algn="l" fontAlgn="t"/>
                      <a:r>
                        <a:rPr lang="en-US" sz="1100" b="0" i="0" u="none" strike="noStrike" dirty="0">
                          <a:solidFill>
                            <a:srgbClr val="000000"/>
                          </a:solidFill>
                          <a:effectLst/>
                          <a:latin typeface="+mn-lt"/>
                        </a:rPr>
                        <a:t>Behavioral</a:t>
                      </a:r>
                    </a:p>
                  </a:txBody>
                  <a:tcPr marL="182880" marR="7620" marT="7620" marB="0" anchor="ctr"/>
                </a:tc>
                <a:tc>
                  <a:txBody>
                    <a:bodyPr/>
                    <a:lstStyle/>
                    <a:p>
                      <a:pPr algn="ctr" fontAlgn="b"/>
                      <a:r>
                        <a:rPr lang="en-US" sz="1100" b="0" i="0" u="none" strike="noStrike" dirty="0">
                          <a:solidFill>
                            <a:srgbClr val="000000"/>
                          </a:solidFill>
                          <a:effectLst/>
                          <a:latin typeface="+mn-lt"/>
                        </a:rPr>
                        <a:t>39%</a:t>
                      </a:r>
                    </a:p>
                  </a:txBody>
                  <a:tcPr marL="7620" marR="7620" marT="7620" marB="0" anchor="ctr"/>
                </a:tc>
                <a:tc>
                  <a:txBody>
                    <a:bodyPr/>
                    <a:lstStyle/>
                    <a:p>
                      <a:pPr algn="ctr" fontAlgn="b"/>
                      <a:r>
                        <a:rPr lang="en-US" sz="1100" b="0" i="0" u="none" strike="noStrike" dirty="0">
                          <a:solidFill>
                            <a:srgbClr val="000000"/>
                          </a:solidFill>
                          <a:effectLst/>
                          <a:latin typeface="+mn-lt"/>
                        </a:rPr>
                        <a:t>35%</a:t>
                      </a:r>
                    </a:p>
                  </a:txBody>
                  <a:tcPr marL="7620" marR="7620" marT="7620" marB="0" anchor="ctr"/>
                </a:tc>
                <a:tc>
                  <a:txBody>
                    <a:bodyPr/>
                    <a:lstStyle/>
                    <a:p>
                      <a:pPr algn="ctr" fontAlgn="b"/>
                      <a:r>
                        <a:rPr lang="en-US" sz="1100" b="0" i="0" u="none" strike="noStrike" dirty="0">
                          <a:solidFill>
                            <a:srgbClr val="000000"/>
                          </a:solidFill>
                          <a:effectLst/>
                          <a:latin typeface="+mn-lt"/>
                        </a:rPr>
                        <a:t>42%</a:t>
                      </a:r>
                    </a:p>
                  </a:txBody>
                  <a:tcPr marL="7620" marR="7620" marT="7620" marB="0" anchor="ctr"/>
                </a:tc>
                <a:tc>
                  <a:txBody>
                    <a:bodyPr/>
                    <a:lstStyle/>
                    <a:p>
                      <a:pPr algn="ctr" fontAlgn="b"/>
                      <a:r>
                        <a:rPr lang="en-US" sz="1100" b="0" i="0" u="none" strike="noStrike" dirty="0">
                          <a:solidFill>
                            <a:srgbClr val="000000"/>
                          </a:solidFill>
                          <a:effectLst/>
                          <a:latin typeface="+mn-lt"/>
                        </a:rPr>
                        <a:t>42%</a:t>
                      </a:r>
                    </a:p>
                  </a:txBody>
                  <a:tcPr marL="7620" marR="7620" marT="7620" marB="0" anchor="ctr"/>
                </a:tc>
                <a:tc>
                  <a:txBody>
                    <a:bodyPr/>
                    <a:lstStyle/>
                    <a:p>
                      <a:pPr algn="ctr" fontAlgn="b"/>
                      <a:r>
                        <a:rPr lang="en-US" sz="1100" b="0" i="0" u="none" strike="noStrike" dirty="0">
                          <a:solidFill>
                            <a:srgbClr val="000000"/>
                          </a:solidFill>
                          <a:effectLst/>
                          <a:latin typeface="+mn-lt"/>
                        </a:rPr>
                        <a:t>39%</a:t>
                      </a:r>
                    </a:p>
                  </a:txBody>
                  <a:tcPr marL="7620" marR="7620" marT="7620" marB="0" anchor="ctr"/>
                </a:tc>
                <a:tc>
                  <a:txBody>
                    <a:bodyPr/>
                    <a:lstStyle/>
                    <a:p>
                      <a:pPr algn="ctr" fontAlgn="b"/>
                      <a:r>
                        <a:rPr lang="en-US" sz="1100" b="0" i="0" u="none" strike="noStrike" dirty="0">
                          <a:solidFill>
                            <a:srgbClr val="000000"/>
                          </a:solidFill>
                          <a:effectLst/>
                          <a:latin typeface="+mn-lt"/>
                        </a:rPr>
                        <a:t>37%</a:t>
                      </a:r>
                    </a:p>
                  </a:txBody>
                  <a:tcPr marL="7620" marR="7620" marT="7620" marB="0" anchor="ctr"/>
                </a:tc>
                <a:tc>
                  <a:txBody>
                    <a:bodyPr/>
                    <a:lstStyle/>
                    <a:p>
                      <a:pPr algn="ctr" fontAlgn="b"/>
                      <a:r>
                        <a:rPr lang="en-US" sz="1100" b="0" i="0" u="none" strike="noStrike" dirty="0">
                          <a:solidFill>
                            <a:srgbClr val="000000"/>
                          </a:solidFill>
                          <a:effectLst/>
                          <a:latin typeface="+mn-lt"/>
                        </a:rPr>
                        <a:t>23%</a:t>
                      </a:r>
                    </a:p>
                  </a:txBody>
                  <a:tcPr marL="7620" marR="7620" marT="7620" marB="0" anchor="ctr">
                    <a:solidFill>
                      <a:srgbClr val="E7E7E7"/>
                    </a:solidFill>
                  </a:tcPr>
                </a:tc>
                <a:tc>
                  <a:txBody>
                    <a:bodyPr/>
                    <a:lstStyle/>
                    <a:p>
                      <a:pPr algn="ctr" fontAlgn="b"/>
                      <a:r>
                        <a:rPr lang="en-US" sz="1100" b="0" i="0" u="none" strike="noStrike" dirty="0">
                          <a:solidFill>
                            <a:srgbClr val="000000"/>
                          </a:solidFill>
                          <a:effectLst/>
                          <a:latin typeface="+mn-lt"/>
                        </a:rPr>
                        <a:t>33%</a:t>
                      </a:r>
                    </a:p>
                  </a:txBody>
                  <a:tcPr marL="7620" marR="7620" marT="7620" marB="0" anchor="ctr"/>
                </a:tc>
                <a:tc>
                  <a:txBody>
                    <a:bodyPr/>
                    <a:lstStyle/>
                    <a:p>
                      <a:pPr algn="ctr" fontAlgn="b"/>
                      <a:r>
                        <a:rPr lang="en-US" sz="1100" b="0" i="0" u="none" strike="noStrike" dirty="0">
                          <a:solidFill>
                            <a:srgbClr val="000000"/>
                          </a:solidFill>
                          <a:effectLst/>
                          <a:latin typeface="+mn-lt"/>
                        </a:rPr>
                        <a:t>47%</a:t>
                      </a:r>
                    </a:p>
                  </a:txBody>
                  <a:tcPr marL="7620" marR="7620" marT="7620" marB="0" anchor="ctr"/>
                </a:tc>
                <a:tc>
                  <a:txBody>
                    <a:bodyPr/>
                    <a:lstStyle/>
                    <a:p>
                      <a:pPr algn="ctr" fontAlgn="b"/>
                      <a:r>
                        <a:rPr lang="en-US" sz="1100" b="0" i="0" u="none" strike="noStrike" dirty="0">
                          <a:solidFill>
                            <a:srgbClr val="000000"/>
                          </a:solidFill>
                          <a:effectLst/>
                          <a:latin typeface="+mn-lt"/>
                        </a:rPr>
                        <a:t>36%</a:t>
                      </a:r>
                    </a:p>
                  </a:txBody>
                  <a:tcPr marL="7620" marR="7620" marT="7620" marB="0" anchor="ctr"/>
                </a:tc>
                <a:tc>
                  <a:txBody>
                    <a:bodyPr/>
                    <a:lstStyle/>
                    <a:p>
                      <a:pPr algn="ctr" fontAlgn="b"/>
                      <a:r>
                        <a:rPr lang="en-US" sz="1100" b="0" i="0" u="none" strike="noStrike" dirty="0">
                          <a:solidFill>
                            <a:srgbClr val="000000"/>
                          </a:solidFill>
                          <a:effectLst/>
                          <a:latin typeface="+mn-lt"/>
                        </a:rPr>
                        <a:t>45%</a:t>
                      </a:r>
                    </a:p>
                  </a:txBody>
                  <a:tcPr marL="7620" marR="7620" marT="7620" marB="0" anchor="ctr"/>
                </a:tc>
                <a:tc>
                  <a:txBody>
                    <a:bodyPr/>
                    <a:lstStyle/>
                    <a:p>
                      <a:pPr algn="ctr" fontAlgn="b"/>
                      <a:r>
                        <a:rPr lang="en-US" sz="1100" b="0" i="0" u="none" strike="noStrike" dirty="0">
                          <a:solidFill>
                            <a:srgbClr val="000000"/>
                          </a:solidFill>
                          <a:effectLst/>
                          <a:latin typeface="+mn-lt"/>
                        </a:rPr>
                        <a:t>29%</a:t>
                      </a:r>
                    </a:p>
                  </a:txBody>
                  <a:tcPr marL="7620" marR="7620" marT="7620" marB="0" anchor="ctr"/>
                </a:tc>
                <a:tc>
                  <a:txBody>
                    <a:bodyPr/>
                    <a:lstStyle/>
                    <a:p>
                      <a:pPr algn="ctr" fontAlgn="b"/>
                      <a:r>
                        <a:rPr lang="en-US" sz="1100" b="0" i="0" u="none" strike="noStrike" dirty="0">
                          <a:solidFill>
                            <a:srgbClr val="000000"/>
                          </a:solidFill>
                          <a:effectLst/>
                          <a:latin typeface="+mn-lt"/>
                        </a:rPr>
                        <a:t>46%</a:t>
                      </a:r>
                    </a:p>
                  </a:txBody>
                  <a:tcPr marL="7620" marR="7620" marT="7620" marB="0" anchor="ctr"/>
                </a:tc>
                <a:tc>
                  <a:txBody>
                    <a:bodyPr/>
                    <a:lstStyle/>
                    <a:p>
                      <a:pPr algn="ctr" fontAlgn="b"/>
                      <a:r>
                        <a:rPr lang="en-US" sz="1100" b="0" i="0" u="none" strike="noStrike" dirty="0">
                          <a:solidFill>
                            <a:srgbClr val="000000"/>
                          </a:solidFill>
                          <a:effectLst/>
                          <a:latin typeface="+mn-lt"/>
                        </a:rPr>
                        <a:t>34%</a:t>
                      </a:r>
                    </a:p>
                  </a:txBody>
                  <a:tcPr marL="7620" marR="7620" marT="7620" marB="0" anchor="ctr"/>
                </a:tc>
                <a:tc>
                  <a:txBody>
                    <a:bodyPr/>
                    <a:lstStyle/>
                    <a:p>
                      <a:pPr algn="ctr" fontAlgn="b"/>
                      <a:r>
                        <a:rPr lang="en-US" sz="1100" b="0" i="0" u="none" strike="noStrike" dirty="0">
                          <a:solidFill>
                            <a:srgbClr val="000000"/>
                          </a:solidFill>
                          <a:effectLst/>
                          <a:latin typeface="+mn-lt"/>
                        </a:rPr>
                        <a:t>43%</a:t>
                      </a:r>
                    </a:p>
                  </a:txBody>
                  <a:tcPr marL="7620" marR="7620" marT="7620" marB="0" anchor="ctr"/>
                </a:tc>
                <a:tc>
                  <a:txBody>
                    <a:bodyPr/>
                    <a:lstStyle/>
                    <a:p>
                      <a:pPr algn="ctr" fontAlgn="b"/>
                      <a:r>
                        <a:rPr lang="en-US" sz="1100" b="0" i="0" u="none" strike="noStrike" dirty="0">
                          <a:solidFill>
                            <a:srgbClr val="000000"/>
                          </a:solidFill>
                          <a:effectLst/>
                          <a:latin typeface="+mn-lt"/>
                        </a:rPr>
                        <a:t>58%</a:t>
                      </a:r>
                    </a:p>
                  </a:txBody>
                  <a:tcPr marL="7620" marR="7620" marT="7620" marB="0" anchor="ctr"/>
                </a:tc>
                <a:tc>
                  <a:txBody>
                    <a:bodyPr/>
                    <a:lstStyle/>
                    <a:p>
                      <a:pPr algn="ctr" fontAlgn="b"/>
                      <a:r>
                        <a:rPr lang="en-US" sz="1100" b="0" i="0" u="none" strike="noStrike" dirty="0">
                          <a:solidFill>
                            <a:srgbClr val="000000"/>
                          </a:solidFill>
                          <a:effectLst/>
                          <a:latin typeface="+mn-lt"/>
                        </a:rPr>
                        <a:t>37%</a:t>
                      </a:r>
                    </a:p>
                  </a:txBody>
                  <a:tcPr marL="7620" marR="7620" marT="7620" marB="0" anchor="ctr"/>
                </a:tc>
                <a:tc>
                  <a:txBody>
                    <a:bodyPr/>
                    <a:lstStyle/>
                    <a:p>
                      <a:pPr algn="ctr" fontAlgn="b"/>
                      <a:r>
                        <a:rPr lang="en-US" sz="1100" b="0" i="0" u="none" strike="noStrike" dirty="0">
                          <a:solidFill>
                            <a:srgbClr val="000000"/>
                          </a:solidFill>
                          <a:effectLst/>
                          <a:latin typeface="+mn-lt"/>
                        </a:rPr>
                        <a:t>52%</a:t>
                      </a:r>
                    </a:p>
                  </a:txBody>
                  <a:tcPr marL="7620" marR="7620" marT="7620" marB="0" anchor="ctr"/>
                </a:tc>
                <a:tc>
                  <a:txBody>
                    <a:bodyPr/>
                    <a:lstStyle/>
                    <a:p>
                      <a:pPr algn="ctr" fontAlgn="b"/>
                      <a:r>
                        <a:rPr lang="en-US" sz="1100" b="0" i="0" u="none" strike="noStrike" dirty="0">
                          <a:solidFill>
                            <a:srgbClr val="000000"/>
                          </a:solidFill>
                          <a:effectLst/>
                          <a:latin typeface="+mn-lt"/>
                        </a:rPr>
                        <a:t>55%</a:t>
                      </a:r>
                    </a:p>
                  </a:txBody>
                  <a:tcPr marL="7620" marR="7620" marT="7620" marB="0" anchor="ctr"/>
                </a:tc>
                <a:tc>
                  <a:txBody>
                    <a:bodyPr/>
                    <a:lstStyle/>
                    <a:p>
                      <a:pPr algn="ctr" fontAlgn="b"/>
                      <a:r>
                        <a:rPr lang="en-US" sz="1100" b="0" i="0" u="none" strike="noStrike" dirty="0">
                          <a:solidFill>
                            <a:srgbClr val="000000"/>
                          </a:solidFill>
                          <a:effectLst/>
                          <a:latin typeface="+mn-lt"/>
                        </a:rPr>
                        <a:t>26%</a:t>
                      </a:r>
                    </a:p>
                  </a:txBody>
                  <a:tcPr marL="7620" marR="7620" marT="7620" marB="0" anchor="ctr"/>
                </a:tc>
                <a:tc>
                  <a:txBody>
                    <a:bodyPr/>
                    <a:lstStyle/>
                    <a:p>
                      <a:pPr algn="ctr" fontAlgn="b"/>
                      <a:r>
                        <a:rPr lang="en-US" sz="1100" b="0" i="0" u="none" strike="noStrike" dirty="0">
                          <a:solidFill>
                            <a:srgbClr val="000000"/>
                          </a:solidFill>
                          <a:effectLst/>
                          <a:latin typeface="+mn-lt"/>
                        </a:rPr>
                        <a:t>37%</a:t>
                      </a:r>
                    </a:p>
                  </a:txBody>
                  <a:tcPr marL="7620" marR="7620" marT="7620" marB="0" anchor="ctr"/>
                </a:tc>
                <a:tc>
                  <a:txBody>
                    <a:bodyPr/>
                    <a:lstStyle/>
                    <a:p>
                      <a:pPr algn="ctr" fontAlgn="b"/>
                      <a:r>
                        <a:rPr lang="en-US" sz="1100" b="0" i="0" u="none" strike="noStrike" dirty="0">
                          <a:solidFill>
                            <a:srgbClr val="000000"/>
                          </a:solidFill>
                          <a:effectLst/>
                          <a:latin typeface="+mn-lt"/>
                        </a:rPr>
                        <a:t>44%</a:t>
                      </a:r>
                    </a:p>
                  </a:txBody>
                  <a:tcPr marL="7620" marR="7620" marT="7620" marB="0" anchor="ctr"/>
                </a:tc>
                <a:extLst>
                  <a:ext uri="{0D108BD9-81ED-4DB2-BD59-A6C34878D82A}">
                    <a16:rowId xmlns:a16="http://schemas.microsoft.com/office/drawing/2014/main" val="312220192"/>
                  </a:ext>
                </a:extLst>
              </a:tr>
              <a:tr h="244113">
                <a:tc>
                  <a:txBody>
                    <a:bodyPr/>
                    <a:lstStyle/>
                    <a:p>
                      <a:pPr algn="l" fontAlgn="t"/>
                      <a:r>
                        <a:rPr lang="en-US" sz="1100" b="0" i="0" u="none" strike="noStrike" dirty="0">
                          <a:solidFill>
                            <a:srgbClr val="000000"/>
                          </a:solidFill>
                          <a:effectLst/>
                          <a:latin typeface="+mn-lt"/>
                        </a:rPr>
                        <a:t>Sexual</a:t>
                      </a:r>
                    </a:p>
                  </a:txBody>
                  <a:tcPr marL="182880" marR="7620" marT="7620" marB="0" anchor="ctr"/>
                </a:tc>
                <a:tc>
                  <a:txBody>
                    <a:bodyPr/>
                    <a:lstStyle/>
                    <a:p>
                      <a:pPr algn="ctr" fontAlgn="b"/>
                      <a:r>
                        <a:rPr lang="en-US" sz="1100" b="0" i="0" u="none" strike="noStrike" dirty="0">
                          <a:solidFill>
                            <a:srgbClr val="000000"/>
                          </a:solidFill>
                          <a:effectLst/>
                          <a:latin typeface="+mn-lt"/>
                        </a:rPr>
                        <a:t>40%</a:t>
                      </a:r>
                    </a:p>
                  </a:txBody>
                  <a:tcPr marL="7620" marR="7620" marT="7620" marB="0" anchor="ctr"/>
                </a:tc>
                <a:tc>
                  <a:txBody>
                    <a:bodyPr/>
                    <a:lstStyle/>
                    <a:p>
                      <a:pPr algn="ctr" fontAlgn="b"/>
                      <a:r>
                        <a:rPr lang="en-US" sz="1100" b="0" i="0" u="none" strike="noStrike" dirty="0">
                          <a:solidFill>
                            <a:srgbClr val="000000"/>
                          </a:solidFill>
                          <a:effectLst/>
                          <a:latin typeface="+mn-lt"/>
                        </a:rPr>
                        <a:t>27%</a:t>
                      </a:r>
                    </a:p>
                  </a:txBody>
                  <a:tcPr marL="7620" marR="7620" marT="7620" marB="0" anchor="ctr"/>
                </a:tc>
                <a:tc>
                  <a:txBody>
                    <a:bodyPr/>
                    <a:lstStyle/>
                    <a:p>
                      <a:pPr algn="ctr" fontAlgn="b"/>
                      <a:r>
                        <a:rPr lang="en-US" sz="1100" b="0" i="0" u="none" strike="noStrike" dirty="0">
                          <a:solidFill>
                            <a:srgbClr val="000000"/>
                          </a:solidFill>
                          <a:effectLst/>
                          <a:latin typeface="+mn-lt"/>
                        </a:rPr>
                        <a:t>38%</a:t>
                      </a:r>
                    </a:p>
                  </a:txBody>
                  <a:tcPr marL="7620" marR="7620" marT="7620" marB="0" anchor="ctr">
                    <a:noFill/>
                  </a:tcPr>
                </a:tc>
                <a:tc>
                  <a:txBody>
                    <a:bodyPr/>
                    <a:lstStyle/>
                    <a:p>
                      <a:pPr algn="ctr" fontAlgn="b"/>
                      <a:r>
                        <a:rPr lang="en-US" sz="1100" b="0" i="0" u="none" strike="noStrike" dirty="0">
                          <a:solidFill>
                            <a:srgbClr val="000000"/>
                          </a:solidFill>
                          <a:effectLst/>
                          <a:latin typeface="+mn-lt"/>
                        </a:rPr>
                        <a:t>24%</a:t>
                      </a:r>
                    </a:p>
                  </a:txBody>
                  <a:tcPr marL="7620" marR="7620" marT="7620" marB="0" anchor="ctr">
                    <a:noFill/>
                  </a:tcPr>
                </a:tc>
                <a:tc>
                  <a:txBody>
                    <a:bodyPr/>
                    <a:lstStyle/>
                    <a:p>
                      <a:pPr algn="ctr" fontAlgn="b"/>
                      <a:r>
                        <a:rPr lang="en-US" sz="1100" b="0" i="0" u="none" strike="noStrike" dirty="0">
                          <a:solidFill>
                            <a:srgbClr val="000000"/>
                          </a:solidFill>
                          <a:effectLst/>
                          <a:latin typeface="+mn-lt"/>
                        </a:rPr>
                        <a:t>44%</a:t>
                      </a:r>
                    </a:p>
                  </a:txBody>
                  <a:tcPr marL="7620" marR="7620" marT="7620" marB="0" anchor="ctr"/>
                </a:tc>
                <a:tc>
                  <a:txBody>
                    <a:bodyPr/>
                    <a:lstStyle/>
                    <a:p>
                      <a:pPr algn="ctr" fontAlgn="b"/>
                      <a:r>
                        <a:rPr lang="en-US" sz="1100" b="0" i="0" u="none" strike="noStrike" dirty="0">
                          <a:solidFill>
                            <a:srgbClr val="000000"/>
                          </a:solidFill>
                          <a:effectLst/>
                          <a:latin typeface="+mn-lt"/>
                        </a:rPr>
                        <a:t>45%</a:t>
                      </a:r>
                    </a:p>
                  </a:txBody>
                  <a:tcPr marL="7620" marR="7620" marT="7620" marB="0" anchor="ctr"/>
                </a:tc>
                <a:tc>
                  <a:txBody>
                    <a:bodyPr/>
                    <a:lstStyle/>
                    <a:p>
                      <a:pPr algn="ctr" fontAlgn="b"/>
                      <a:r>
                        <a:rPr lang="en-US" sz="1100" b="0" i="0" u="none" strike="noStrike" dirty="0">
                          <a:solidFill>
                            <a:srgbClr val="000000"/>
                          </a:solidFill>
                          <a:effectLst/>
                          <a:latin typeface="+mn-lt"/>
                        </a:rPr>
                        <a:t>25%</a:t>
                      </a:r>
                    </a:p>
                  </a:txBody>
                  <a:tcPr marL="7620" marR="7620" marT="7620" marB="0" anchor="ctr"/>
                </a:tc>
                <a:tc>
                  <a:txBody>
                    <a:bodyPr/>
                    <a:lstStyle/>
                    <a:p>
                      <a:pPr algn="ctr" fontAlgn="b"/>
                      <a:r>
                        <a:rPr lang="en-US" sz="1100" b="0" i="0" u="none" strike="noStrike" dirty="0">
                          <a:solidFill>
                            <a:srgbClr val="000000"/>
                          </a:solidFill>
                          <a:effectLst/>
                          <a:latin typeface="+mn-lt"/>
                        </a:rPr>
                        <a:t>30%</a:t>
                      </a:r>
                    </a:p>
                  </a:txBody>
                  <a:tcPr marL="7620" marR="7620" marT="7620" marB="0" anchor="ctr">
                    <a:noFill/>
                  </a:tcPr>
                </a:tc>
                <a:tc>
                  <a:txBody>
                    <a:bodyPr/>
                    <a:lstStyle/>
                    <a:p>
                      <a:pPr algn="ctr" fontAlgn="b"/>
                      <a:r>
                        <a:rPr lang="en-US" sz="1100" b="0" i="0" u="none" strike="noStrike" dirty="0">
                          <a:solidFill>
                            <a:srgbClr val="000000"/>
                          </a:solidFill>
                          <a:effectLst/>
                          <a:latin typeface="+mn-lt"/>
                        </a:rPr>
                        <a:t>34%</a:t>
                      </a:r>
                    </a:p>
                  </a:txBody>
                  <a:tcPr marL="7620" marR="7620" marT="7620" marB="0" anchor="ctr"/>
                </a:tc>
                <a:tc>
                  <a:txBody>
                    <a:bodyPr/>
                    <a:lstStyle/>
                    <a:p>
                      <a:pPr algn="ctr" fontAlgn="b"/>
                      <a:r>
                        <a:rPr lang="en-US" sz="1100" b="0" i="0" u="none" strike="noStrike" dirty="0">
                          <a:solidFill>
                            <a:srgbClr val="000000"/>
                          </a:solidFill>
                          <a:effectLst/>
                          <a:latin typeface="+mn-lt"/>
                        </a:rPr>
                        <a:t>30%</a:t>
                      </a:r>
                    </a:p>
                  </a:txBody>
                  <a:tcPr marL="7620" marR="7620" marT="7620" marB="0" anchor="ctr"/>
                </a:tc>
                <a:tc>
                  <a:txBody>
                    <a:bodyPr/>
                    <a:lstStyle/>
                    <a:p>
                      <a:pPr algn="ctr" fontAlgn="b"/>
                      <a:r>
                        <a:rPr lang="en-US" sz="1100" b="0" i="0" u="none" strike="noStrike" dirty="0">
                          <a:solidFill>
                            <a:srgbClr val="000000"/>
                          </a:solidFill>
                          <a:effectLst/>
                          <a:latin typeface="+mn-lt"/>
                        </a:rPr>
                        <a:t>29%</a:t>
                      </a:r>
                    </a:p>
                  </a:txBody>
                  <a:tcPr marL="7620" marR="7620" marT="7620" marB="0" anchor="ctr"/>
                </a:tc>
                <a:tc>
                  <a:txBody>
                    <a:bodyPr/>
                    <a:lstStyle/>
                    <a:p>
                      <a:pPr algn="ctr" fontAlgn="b"/>
                      <a:r>
                        <a:rPr lang="en-US" sz="1100" b="0" i="0" u="none" strike="noStrike" dirty="0">
                          <a:solidFill>
                            <a:srgbClr val="000000"/>
                          </a:solidFill>
                          <a:effectLst/>
                          <a:latin typeface="+mn-lt"/>
                        </a:rPr>
                        <a:t>28%</a:t>
                      </a:r>
                    </a:p>
                  </a:txBody>
                  <a:tcPr marL="7620" marR="7620" marT="7620" marB="0" anchor="ctr"/>
                </a:tc>
                <a:tc>
                  <a:txBody>
                    <a:bodyPr/>
                    <a:lstStyle/>
                    <a:p>
                      <a:pPr algn="ctr" fontAlgn="b"/>
                      <a:r>
                        <a:rPr lang="en-US" sz="1100" b="0" i="0" u="none" strike="noStrike" dirty="0">
                          <a:solidFill>
                            <a:srgbClr val="000000"/>
                          </a:solidFill>
                          <a:effectLst/>
                          <a:latin typeface="+mn-lt"/>
                        </a:rPr>
                        <a:t>28%</a:t>
                      </a:r>
                    </a:p>
                  </a:txBody>
                  <a:tcPr marL="7620" marR="7620" marT="7620" marB="0" anchor="ctr"/>
                </a:tc>
                <a:tc>
                  <a:txBody>
                    <a:bodyPr/>
                    <a:lstStyle/>
                    <a:p>
                      <a:pPr algn="ctr" fontAlgn="b"/>
                      <a:r>
                        <a:rPr lang="en-US" sz="1100" b="0" i="0" u="none" strike="noStrike" dirty="0">
                          <a:solidFill>
                            <a:srgbClr val="000000"/>
                          </a:solidFill>
                          <a:effectLst/>
                          <a:latin typeface="+mn-lt"/>
                        </a:rPr>
                        <a:t>43%</a:t>
                      </a:r>
                    </a:p>
                  </a:txBody>
                  <a:tcPr marL="7620" marR="7620" marT="7620" marB="0" anchor="ctr"/>
                </a:tc>
                <a:tc>
                  <a:txBody>
                    <a:bodyPr/>
                    <a:lstStyle/>
                    <a:p>
                      <a:pPr algn="ctr" fontAlgn="b"/>
                      <a:r>
                        <a:rPr lang="en-US" sz="1100" b="0" i="0" u="none" strike="noStrike" dirty="0">
                          <a:solidFill>
                            <a:srgbClr val="000000"/>
                          </a:solidFill>
                          <a:effectLst/>
                          <a:latin typeface="+mn-lt"/>
                        </a:rPr>
                        <a:t>54%</a:t>
                      </a:r>
                    </a:p>
                  </a:txBody>
                  <a:tcPr marL="7620" marR="7620" marT="7620" marB="0" anchor="ctr"/>
                </a:tc>
                <a:tc>
                  <a:txBody>
                    <a:bodyPr/>
                    <a:lstStyle/>
                    <a:p>
                      <a:pPr algn="ctr" fontAlgn="b"/>
                      <a:r>
                        <a:rPr lang="en-US" sz="1100" b="0" i="0" u="none" strike="noStrike" dirty="0">
                          <a:solidFill>
                            <a:srgbClr val="000000"/>
                          </a:solidFill>
                          <a:effectLst/>
                          <a:latin typeface="+mn-lt"/>
                        </a:rPr>
                        <a:t>27%</a:t>
                      </a:r>
                    </a:p>
                  </a:txBody>
                  <a:tcPr marL="7620" marR="7620" marT="7620" marB="0" anchor="ctr"/>
                </a:tc>
                <a:tc>
                  <a:txBody>
                    <a:bodyPr/>
                    <a:lstStyle/>
                    <a:p>
                      <a:pPr algn="ctr" fontAlgn="b"/>
                      <a:r>
                        <a:rPr lang="en-US" sz="1100" b="0" i="0" u="none" strike="noStrike" dirty="0">
                          <a:solidFill>
                            <a:srgbClr val="000000"/>
                          </a:solidFill>
                          <a:effectLst/>
                          <a:latin typeface="+mn-lt"/>
                        </a:rPr>
                        <a:t>23%</a:t>
                      </a:r>
                    </a:p>
                  </a:txBody>
                  <a:tcPr marL="7620" marR="7620" marT="7620" marB="0" anchor="ctr"/>
                </a:tc>
                <a:tc>
                  <a:txBody>
                    <a:bodyPr/>
                    <a:lstStyle/>
                    <a:p>
                      <a:pPr algn="ctr" fontAlgn="b"/>
                      <a:r>
                        <a:rPr lang="en-US" sz="1100" b="0" i="0" u="none" strike="noStrike" dirty="0">
                          <a:solidFill>
                            <a:srgbClr val="000000"/>
                          </a:solidFill>
                          <a:effectLst/>
                          <a:latin typeface="+mn-lt"/>
                        </a:rPr>
                        <a:t>44%</a:t>
                      </a:r>
                    </a:p>
                  </a:txBody>
                  <a:tcPr marL="7620" marR="7620" marT="7620" marB="0" anchor="ctr"/>
                </a:tc>
                <a:tc>
                  <a:txBody>
                    <a:bodyPr/>
                    <a:lstStyle/>
                    <a:p>
                      <a:pPr algn="ctr" fontAlgn="b"/>
                      <a:r>
                        <a:rPr lang="en-US" sz="1100" b="0" i="0" u="none" strike="noStrike" dirty="0">
                          <a:solidFill>
                            <a:srgbClr val="000000"/>
                          </a:solidFill>
                          <a:effectLst/>
                          <a:latin typeface="+mn-lt"/>
                        </a:rPr>
                        <a:t>35%</a:t>
                      </a:r>
                    </a:p>
                  </a:txBody>
                  <a:tcPr marL="7620" marR="7620" marT="7620" marB="0" anchor="ctr"/>
                </a:tc>
                <a:tc>
                  <a:txBody>
                    <a:bodyPr/>
                    <a:lstStyle/>
                    <a:p>
                      <a:pPr algn="ctr" fontAlgn="b"/>
                      <a:r>
                        <a:rPr lang="en-US" sz="1100" b="0" i="0" u="none" strike="noStrike" dirty="0">
                          <a:solidFill>
                            <a:srgbClr val="000000"/>
                          </a:solidFill>
                          <a:effectLst/>
                          <a:latin typeface="+mn-lt"/>
                        </a:rPr>
                        <a:t>18%</a:t>
                      </a:r>
                    </a:p>
                  </a:txBody>
                  <a:tcPr marL="7620" marR="7620" marT="7620" marB="0" anchor="ctr"/>
                </a:tc>
                <a:tc>
                  <a:txBody>
                    <a:bodyPr/>
                    <a:lstStyle/>
                    <a:p>
                      <a:pPr algn="ctr" fontAlgn="b"/>
                      <a:r>
                        <a:rPr lang="en-US" sz="1100" b="0" i="0" u="none" strike="noStrike" dirty="0">
                          <a:solidFill>
                            <a:srgbClr val="000000"/>
                          </a:solidFill>
                          <a:effectLst/>
                          <a:latin typeface="+mn-lt"/>
                        </a:rPr>
                        <a:t>20%</a:t>
                      </a:r>
                    </a:p>
                  </a:txBody>
                  <a:tcPr marL="7620" marR="7620" marT="7620" marB="0" anchor="ctr"/>
                </a:tc>
                <a:tc>
                  <a:txBody>
                    <a:bodyPr/>
                    <a:lstStyle/>
                    <a:p>
                      <a:pPr algn="ctr" fontAlgn="b"/>
                      <a:r>
                        <a:rPr lang="en-US" sz="1100" b="0" i="0" u="none" strike="noStrike" dirty="0">
                          <a:solidFill>
                            <a:srgbClr val="000000"/>
                          </a:solidFill>
                          <a:effectLst/>
                          <a:latin typeface="+mn-lt"/>
                        </a:rPr>
                        <a:t>39%</a:t>
                      </a:r>
                    </a:p>
                  </a:txBody>
                  <a:tcPr marL="7620" marR="7620" marT="7620" marB="0" anchor="ctr"/>
                </a:tc>
                <a:extLst>
                  <a:ext uri="{0D108BD9-81ED-4DB2-BD59-A6C34878D82A}">
                    <a16:rowId xmlns:a16="http://schemas.microsoft.com/office/drawing/2014/main" val="2384937020"/>
                  </a:ext>
                </a:extLst>
              </a:tr>
              <a:tr h="244113">
                <a:tc>
                  <a:txBody>
                    <a:bodyPr/>
                    <a:lstStyle/>
                    <a:p>
                      <a:pPr algn="l" fontAlgn="t"/>
                      <a:r>
                        <a:rPr lang="en-US" sz="1100" b="0" i="0" u="none" strike="noStrike" dirty="0">
                          <a:solidFill>
                            <a:srgbClr val="000000"/>
                          </a:solidFill>
                          <a:effectLst/>
                          <a:latin typeface="+mn-lt"/>
                        </a:rPr>
                        <a:t>Reputational</a:t>
                      </a:r>
                    </a:p>
                  </a:txBody>
                  <a:tcPr marL="182880" marR="7620" marT="7620" marB="0" anchor="ctr"/>
                </a:tc>
                <a:tc>
                  <a:txBody>
                    <a:bodyPr/>
                    <a:lstStyle/>
                    <a:p>
                      <a:pPr algn="ctr" fontAlgn="b"/>
                      <a:r>
                        <a:rPr lang="en-US" sz="1100" b="0" i="0" u="none" strike="noStrike" dirty="0">
                          <a:solidFill>
                            <a:srgbClr val="000000"/>
                          </a:solidFill>
                          <a:effectLst/>
                          <a:latin typeface="+mn-lt"/>
                        </a:rPr>
                        <a:t>20%</a:t>
                      </a:r>
                    </a:p>
                  </a:txBody>
                  <a:tcPr marL="7620" marR="7620" marT="7620" marB="0" anchor="ctr"/>
                </a:tc>
                <a:tc>
                  <a:txBody>
                    <a:bodyPr/>
                    <a:lstStyle/>
                    <a:p>
                      <a:pPr algn="ctr" fontAlgn="b"/>
                      <a:r>
                        <a:rPr lang="en-US" sz="1100" b="0" i="0" u="none" strike="noStrike" dirty="0">
                          <a:solidFill>
                            <a:srgbClr val="000000"/>
                          </a:solidFill>
                          <a:effectLst/>
                          <a:latin typeface="+mn-lt"/>
                        </a:rPr>
                        <a:t>19%</a:t>
                      </a:r>
                    </a:p>
                  </a:txBody>
                  <a:tcPr marL="7620" marR="7620" marT="7620" marB="0" anchor="ctr"/>
                </a:tc>
                <a:tc>
                  <a:txBody>
                    <a:bodyPr/>
                    <a:lstStyle/>
                    <a:p>
                      <a:pPr algn="ctr" fontAlgn="b"/>
                      <a:r>
                        <a:rPr lang="en-US" sz="1100" b="0" i="0" u="none" strike="noStrike" dirty="0">
                          <a:solidFill>
                            <a:srgbClr val="000000"/>
                          </a:solidFill>
                          <a:effectLst/>
                          <a:latin typeface="+mn-lt"/>
                        </a:rPr>
                        <a:t>16%</a:t>
                      </a:r>
                    </a:p>
                  </a:txBody>
                  <a:tcPr marL="7620" marR="7620" marT="7620" marB="0" anchor="ctr"/>
                </a:tc>
                <a:tc>
                  <a:txBody>
                    <a:bodyPr/>
                    <a:lstStyle/>
                    <a:p>
                      <a:pPr algn="ctr" fontAlgn="b"/>
                      <a:r>
                        <a:rPr lang="en-US" sz="1100" b="0" i="0" u="none" strike="noStrike" dirty="0">
                          <a:solidFill>
                            <a:srgbClr val="000000"/>
                          </a:solidFill>
                          <a:effectLst/>
                          <a:latin typeface="+mn-lt"/>
                        </a:rPr>
                        <a:t>12%</a:t>
                      </a:r>
                    </a:p>
                  </a:txBody>
                  <a:tcPr marL="7620" marR="7620" marT="7620" marB="0" anchor="ctr">
                    <a:solidFill>
                      <a:srgbClr val="E7E7E7"/>
                    </a:solidFill>
                  </a:tcPr>
                </a:tc>
                <a:tc>
                  <a:txBody>
                    <a:bodyPr/>
                    <a:lstStyle/>
                    <a:p>
                      <a:pPr algn="ctr" fontAlgn="b"/>
                      <a:r>
                        <a:rPr lang="en-US" sz="1100" b="0" i="0" u="none" strike="noStrike" dirty="0">
                          <a:solidFill>
                            <a:srgbClr val="000000"/>
                          </a:solidFill>
                          <a:effectLst/>
                          <a:latin typeface="+mn-lt"/>
                        </a:rPr>
                        <a:t>23%</a:t>
                      </a:r>
                    </a:p>
                  </a:txBody>
                  <a:tcPr marL="7620" marR="7620" marT="7620" marB="0" anchor="ctr"/>
                </a:tc>
                <a:tc>
                  <a:txBody>
                    <a:bodyPr/>
                    <a:lstStyle/>
                    <a:p>
                      <a:pPr algn="ctr" fontAlgn="b"/>
                      <a:r>
                        <a:rPr lang="en-US" sz="1100" b="0" i="0" u="none" strike="noStrike" dirty="0">
                          <a:solidFill>
                            <a:srgbClr val="000000"/>
                          </a:solidFill>
                          <a:effectLst/>
                          <a:latin typeface="+mn-lt"/>
                        </a:rPr>
                        <a:t>19%</a:t>
                      </a:r>
                    </a:p>
                  </a:txBody>
                  <a:tcPr marL="7620" marR="7620" marT="7620" marB="0" anchor="ctr"/>
                </a:tc>
                <a:tc>
                  <a:txBody>
                    <a:bodyPr/>
                    <a:lstStyle/>
                    <a:p>
                      <a:pPr algn="ctr" fontAlgn="b"/>
                      <a:r>
                        <a:rPr lang="en-US" sz="1100" b="0" i="0" u="none" strike="noStrike" dirty="0">
                          <a:solidFill>
                            <a:srgbClr val="000000"/>
                          </a:solidFill>
                          <a:effectLst/>
                          <a:latin typeface="+mn-lt"/>
                        </a:rPr>
                        <a:t>9%</a:t>
                      </a:r>
                    </a:p>
                  </a:txBody>
                  <a:tcPr marL="7620" marR="7620" marT="7620" marB="0" anchor="ctr"/>
                </a:tc>
                <a:tc>
                  <a:txBody>
                    <a:bodyPr/>
                    <a:lstStyle/>
                    <a:p>
                      <a:pPr algn="ctr" fontAlgn="b"/>
                      <a:r>
                        <a:rPr lang="en-US" sz="1100" b="0" i="0" u="none" strike="noStrike" dirty="0">
                          <a:solidFill>
                            <a:srgbClr val="000000"/>
                          </a:solidFill>
                          <a:effectLst/>
                          <a:latin typeface="+mn-lt"/>
                        </a:rPr>
                        <a:t>14%</a:t>
                      </a:r>
                    </a:p>
                  </a:txBody>
                  <a:tcPr marL="7620" marR="7620" marT="7620" marB="0" anchor="ctr"/>
                </a:tc>
                <a:tc>
                  <a:txBody>
                    <a:bodyPr/>
                    <a:lstStyle/>
                    <a:p>
                      <a:pPr algn="ctr" fontAlgn="b"/>
                      <a:r>
                        <a:rPr lang="en-US" sz="1100" b="0" i="0" u="none" strike="noStrike" dirty="0">
                          <a:solidFill>
                            <a:srgbClr val="000000"/>
                          </a:solidFill>
                          <a:effectLst/>
                          <a:latin typeface="+mn-lt"/>
                        </a:rPr>
                        <a:t>22%</a:t>
                      </a:r>
                    </a:p>
                  </a:txBody>
                  <a:tcPr marL="7620" marR="7620" marT="7620" marB="0" anchor="ctr">
                    <a:solidFill>
                      <a:srgbClr val="E7E7E7"/>
                    </a:solidFill>
                  </a:tcPr>
                </a:tc>
                <a:tc>
                  <a:txBody>
                    <a:bodyPr/>
                    <a:lstStyle/>
                    <a:p>
                      <a:pPr algn="ctr" fontAlgn="b"/>
                      <a:r>
                        <a:rPr lang="en-US" sz="1100" b="0" i="0" u="none" strike="noStrike" dirty="0">
                          <a:solidFill>
                            <a:srgbClr val="000000"/>
                          </a:solidFill>
                          <a:effectLst/>
                          <a:latin typeface="+mn-lt"/>
                        </a:rPr>
                        <a:t>14%</a:t>
                      </a:r>
                    </a:p>
                  </a:txBody>
                  <a:tcPr marL="7620" marR="7620" marT="7620" marB="0" anchor="ctr"/>
                </a:tc>
                <a:tc>
                  <a:txBody>
                    <a:bodyPr/>
                    <a:lstStyle/>
                    <a:p>
                      <a:pPr algn="ctr" fontAlgn="b"/>
                      <a:r>
                        <a:rPr lang="en-US" sz="1100" b="0" i="0" u="none" strike="noStrike" dirty="0">
                          <a:solidFill>
                            <a:srgbClr val="000000"/>
                          </a:solidFill>
                          <a:effectLst/>
                          <a:latin typeface="+mn-lt"/>
                        </a:rPr>
                        <a:t>16%</a:t>
                      </a:r>
                    </a:p>
                  </a:txBody>
                  <a:tcPr marL="7620" marR="7620" marT="7620" marB="0" anchor="ctr"/>
                </a:tc>
                <a:tc>
                  <a:txBody>
                    <a:bodyPr/>
                    <a:lstStyle/>
                    <a:p>
                      <a:pPr algn="ctr" fontAlgn="b"/>
                      <a:r>
                        <a:rPr lang="en-US" sz="1100" b="0" i="0" u="none" strike="noStrike" dirty="0">
                          <a:solidFill>
                            <a:srgbClr val="000000"/>
                          </a:solidFill>
                          <a:effectLst/>
                          <a:latin typeface="+mn-lt"/>
                        </a:rPr>
                        <a:t>16%</a:t>
                      </a:r>
                    </a:p>
                  </a:txBody>
                  <a:tcPr marL="7620" marR="7620" marT="7620" marB="0" anchor="ctr"/>
                </a:tc>
                <a:tc>
                  <a:txBody>
                    <a:bodyPr/>
                    <a:lstStyle/>
                    <a:p>
                      <a:pPr algn="ctr" fontAlgn="b"/>
                      <a:r>
                        <a:rPr lang="en-US" sz="1100" b="0" i="0" u="none" strike="noStrike" dirty="0">
                          <a:solidFill>
                            <a:srgbClr val="000000"/>
                          </a:solidFill>
                          <a:effectLst/>
                          <a:latin typeface="+mn-lt"/>
                        </a:rPr>
                        <a:t>21%</a:t>
                      </a:r>
                    </a:p>
                  </a:txBody>
                  <a:tcPr marL="7620" marR="7620" marT="7620" marB="0" anchor="ctr"/>
                </a:tc>
                <a:tc>
                  <a:txBody>
                    <a:bodyPr/>
                    <a:lstStyle/>
                    <a:p>
                      <a:pPr algn="ctr" fontAlgn="b"/>
                      <a:r>
                        <a:rPr lang="en-US" sz="1100" b="0" i="0" u="none" strike="noStrike" dirty="0">
                          <a:solidFill>
                            <a:srgbClr val="000000"/>
                          </a:solidFill>
                          <a:effectLst/>
                          <a:latin typeface="+mn-lt"/>
                        </a:rPr>
                        <a:t>14%</a:t>
                      </a:r>
                    </a:p>
                  </a:txBody>
                  <a:tcPr marL="7620" marR="7620" marT="7620" marB="0" anchor="ctr"/>
                </a:tc>
                <a:tc>
                  <a:txBody>
                    <a:bodyPr/>
                    <a:lstStyle/>
                    <a:p>
                      <a:pPr algn="ctr" fontAlgn="b"/>
                      <a:r>
                        <a:rPr lang="en-US" sz="1100" b="0" i="0" u="none" strike="noStrike" dirty="0">
                          <a:solidFill>
                            <a:srgbClr val="000000"/>
                          </a:solidFill>
                          <a:effectLst/>
                          <a:latin typeface="+mn-lt"/>
                        </a:rPr>
                        <a:t>28%</a:t>
                      </a:r>
                    </a:p>
                  </a:txBody>
                  <a:tcPr marL="7620" marR="7620" marT="7620" marB="0" anchor="ctr"/>
                </a:tc>
                <a:tc>
                  <a:txBody>
                    <a:bodyPr/>
                    <a:lstStyle/>
                    <a:p>
                      <a:pPr algn="ctr" fontAlgn="b"/>
                      <a:r>
                        <a:rPr lang="en-US" sz="1100" b="0" i="0" u="none" strike="noStrike" dirty="0">
                          <a:solidFill>
                            <a:srgbClr val="000000"/>
                          </a:solidFill>
                          <a:effectLst/>
                          <a:latin typeface="+mn-lt"/>
                        </a:rPr>
                        <a:t>18%</a:t>
                      </a:r>
                    </a:p>
                  </a:txBody>
                  <a:tcPr marL="7620" marR="7620" marT="7620" marB="0" anchor="ctr"/>
                </a:tc>
                <a:tc>
                  <a:txBody>
                    <a:bodyPr/>
                    <a:lstStyle/>
                    <a:p>
                      <a:pPr algn="ctr" fontAlgn="b"/>
                      <a:r>
                        <a:rPr lang="en-US" sz="1100" b="0" i="0" u="none" strike="noStrike" dirty="0">
                          <a:solidFill>
                            <a:srgbClr val="000000"/>
                          </a:solidFill>
                          <a:effectLst/>
                          <a:latin typeface="+mn-lt"/>
                        </a:rPr>
                        <a:t>10%</a:t>
                      </a:r>
                    </a:p>
                  </a:txBody>
                  <a:tcPr marL="7620" marR="7620" marT="7620" marB="0" anchor="ctr"/>
                </a:tc>
                <a:tc>
                  <a:txBody>
                    <a:bodyPr/>
                    <a:lstStyle/>
                    <a:p>
                      <a:pPr algn="ctr" fontAlgn="b"/>
                      <a:r>
                        <a:rPr lang="en-US" sz="1100" b="0" i="0" u="none" strike="noStrike" dirty="0">
                          <a:solidFill>
                            <a:srgbClr val="000000"/>
                          </a:solidFill>
                          <a:effectLst/>
                          <a:latin typeface="+mn-lt"/>
                        </a:rPr>
                        <a:t>19%</a:t>
                      </a:r>
                    </a:p>
                  </a:txBody>
                  <a:tcPr marL="7620" marR="7620" marT="7620" marB="0" anchor="ctr"/>
                </a:tc>
                <a:tc>
                  <a:txBody>
                    <a:bodyPr/>
                    <a:lstStyle/>
                    <a:p>
                      <a:pPr algn="ctr" fontAlgn="b"/>
                      <a:r>
                        <a:rPr lang="en-US" sz="1100" b="0" i="0" u="none" strike="noStrike" dirty="0">
                          <a:solidFill>
                            <a:srgbClr val="000000"/>
                          </a:solidFill>
                          <a:effectLst/>
                          <a:latin typeface="+mn-lt"/>
                        </a:rPr>
                        <a:t>25%</a:t>
                      </a:r>
                    </a:p>
                  </a:txBody>
                  <a:tcPr marL="7620" marR="7620" marT="7620" marB="0" anchor="ctr"/>
                </a:tc>
                <a:tc>
                  <a:txBody>
                    <a:bodyPr/>
                    <a:lstStyle/>
                    <a:p>
                      <a:pPr algn="ctr" fontAlgn="b"/>
                      <a:r>
                        <a:rPr lang="en-US" sz="1100" b="0" i="0" u="none" strike="noStrike" dirty="0">
                          <a:solidFill>
                            <a:srgbClr val="000000"/>
                          </a:solidFill>
                          <a:effectLst/>
                          <a:latin typeface="+mn-lt"/>
                        </a:rPr>
                        <a:t>6%</a:t>
                      </a:r>
                    </a:p>
                  </a:txBody>
                  <a:tcPr marL="7620" marR="7620" marT="7620" marB="0" anchor="ctr"/>
                </a:tc>
                <a:tc>
                  <a:txBody>
                    <a:bodyPr/>
                    <a:lstStyle/>
                    <a:p>
                      <a:pPr algn="ctr" fontAlgn="b"/>
                      <a:r>
                        <a:rPr lang="en-US" sz="1100" b="0" i="0" u="none" strike="noStrike" dirty="0">
                          <a:solidFill>
                            <a:srgbClr val="000000"/>
                          </a:solidFill>
                          <a:effectLst/>
                          <a:latin typeface="+mn-lt"/>
                        </a:rPr>
                        <a:t>8%</a:t>
                      </a:r>
                    </a:p>
                  </a:txBody>
                  <a:tcPr marL="7620" marR="7620" marT="7620" marB="0" anchor="ctr"/>
                </a:tc>
                <a:tc>
                  <a:txBody>
                    <a:bodyPr/>
                    <a:lstStyle/>
                    <a:p>
                      <a:pPr algn="ctr" fontAlgn="b"/>
                      <a:r>
                        <a:rPr lang="en-US" sz="1100" b="0" i="0" u="none" strike="noStrike" dirty="0">
                          <a:solidFill>
                            <a:srgbClr val="000000"/>
                          </a:solidFill>
                          <a:effectLst/>
                          <a:latin typeface="+mn-lt"/>
                        </a:rPr>
                        <a:t>32%</a:t>
                      </a:r>
                    </a:p>
                  </a:txBody>
                  <a:tcPr marL="7620" marR="7620" marT="7620" marB="0" anchor="ctr"/>
                </a:tc>
                <a:extLst>
                  <a:ext uri="{0D108BD9-81ED-4DB2-BD59-A6C34878D82A}">
                    <a16:rowId xmlns:a16="http://schemas.microsoft.com/office/drawing/2014/main" val="813139484"/>
                  </a:ext>
                </a:extLst>
              </a:tr>
              <a:tr h="278018">
                <a:tc>
                  <a:txBody>
                    <a:bodyPr/>
                    <a:lstStyle/>
                    <a:p>
                      <a:pPr algn="l" fontAlgn="t"/>
                      <a:r>
                        <a:rPr lang="en-US" sz="1100" b="0" i="0" u="none" strike="noStrike" dirty="0">
                          <a:solidFill>
                            <a:srgbClr val="000000"/>
                          </a:solidFill>
                          <a:effectLst/>
                          <a:latin typeface="+mn-lt"/>
                        </a:rPr>
                        <a:t>Pain (4-10)</a:t>
                      </a:r>
                    </a:p>
                  </a:txBody>
                  <a:tcPr marL="182880" marR="7620" marT="7620" marB="0" anchor="ctr"/>
                </a:tc>
                <a:tc>
                  <a:txBody>
                    <a:bodyPr/>
                    <a:lstStyle/>
                    <a:p>
                      <a:pPr algn="ctr" fontAlgn="t"/>
                      <a:r>
                        <a:rPr lang="en-US" sz="1100" b="0" i="0" u="none" strike="noStrike" dirty="0">
                          <a:solidFill>
                            <a:srgbClr val="000000"/>
                          </a:solidFill>
                          <a:effectLst/>
                          <a:latin typeface="+mn-lt"/>
                        </a:rPr>
                        <a:t>53%</a:t>
                      </a:r>
                    </a:p>
                  </a:txBody>
                  <a:tcPr marL="7620" marR="7620" marT="7620" marB="0" anchor="ctr"/>
                </a:tc>
                <a:tc>
                  <a:txBody>
                    <a:bodyPr/>
                    <a:lstStyle/>
                    <a:p>
                      <a:pPr algn="ctr" fontAlgn="t"/>
                      <a:r>
                        <a:rPr lang="en-US" sz="1100" b="0" i="0" u="none" strike="noStrike" dirty="0">
                          <a:solidFill>
                            <a:srgbClr val="000000"/>
                          </a:solidFill>
                          <a:effectLst/>
                          <a:latin typeface="+mn-lt"/>
                        </a:rPr>
                        <a:t>55%</a:t>
                      </a:r>
                    </a:p>
                  </a:txBody>
                  <a:tcPr marL="7620" marR="7620" marT="7620" marB="0" anchor="ctr"/>
                </a:tc>
                <a:tc>
                  <a:txBody>
                    <a:bodyPr/>
                    <a:lstStyle/>
                    <a:p>
                      <a:pPr algn="ctr" fontAlgn="t"/>
                      <a:r>
                        <a:rPr lang="en-US" sz="1100" b="0" i="0" u="none" strike="noStrike" dirty="0">
                          <a:solidFill>
                            <a:srgbClr val="000000"/>
                          </a:solidFill>
                          <a:effectLst/>
                          <a:latin typeface="+mn-lt"/>
                        </a:rPr>
                        <a:t>56%</a:t>
                      </a:r>
                    </a:p>
                  </a:txBody>
                  <a:tcPr marL="7620" marR="7620" marT="7620" marB="0" anchor="ctr"/>
                </a:tc>
                <a:tc>
                  <a:txBody>
                    <a:bodyPr/>
                    <a:lstStyle/>
                    <a:p>
                      <a:pPr algn="ctr" fontAlgn="t"/>
                      <a:r>
                        <a:rPr lang="en-US" sz="1100" b="0" i="0" u="none" strike="noStrike" dirty="0">
                          <a:solidFill>
                            <a:srgbClr val="000000"/>
                          </a:solidFill>
                          <a:effectLst/>
                          <a:latin typeface="+mn-lt"/>
                        </a:rPr>
                        <a:t>51%</a:t>
                      </a:r>
                    </a:p>
                  </a:txBody>
                  <a:tcPr marL="7620" marR="7620" marT="7620" marB="0" anchor="ctr">
                    <a:noFill/>
                  </a:tcPr>
                </a:tc>
                <a:tc>
                  <a:txBody>
                    <a:bodyPr/>
                    <a:lstStyle/>
                    <a:p>
                      <a:pPr algn="ctr" fontAlgn="t"/>
                      <a:r>
                        <a:rPr lang="en-US" sz="1100" b="0" i="0" u="none" strike="noStrike" dirty="0">
                          <a:solidFill>
                            <a:srgbClr val="000000"/>
                          </a:solidFill>
                          <a:effectLst/>
                          <a:latin typeface="+mn-lt"/>
                        </a:rPr>
                        <a:t>50%</a:t>
                      </a:r>
                    </a:p>
                  </a:txBody>
                  <a:tcPr marL="7620" marR="7620" marT="7620" marB="0" anchor="ctr"/>
                </a:tc>
                <a:tc>
                  <a:txBody>
                    <a:bodyPr/>
                    <a:lstStyle/>
                    <a:p>
                      <a:pPr algn="ctr" fontAlgn="t"/>
                      <a:r>
                        <a:rPr lang="en-US" sz="1100" b="0" i="0" u="none" strike="noStrike" dirty="0">
                          <a:solidFill>
                            <a:srgbClr val="000000"/>
                          </a:solidFill>
                          <a:effectLst/>
                          <a:latin typeface="+mn-lt"/>
                        </a:rPr>
                        <a:t>57%</a:t>
                      </a:r>
                    </a:p>
                  </a:txBody>
                  <a:tcPr marL="7620" marR="7620" marT="7620" marB="0" anchor="ctr"/>
                </a:tc>
                <a:tc>
                  <a:txBody>
                    <a:bodyPr/>
                    <a:lstStyle/>
                    <a:p>
                      <a:pPr algn="ctr" fontAlgn="t"/>
                      <a:r>
                        <a:rPr lang="en-US" sz="1100" b="0" i="0" u="none" strike="noStrike" dirty="0">
                          <a:solidFill>
                            <a:srgbClr val="000000"/>
                          </a:solidFill>
                          <a:effectLst/>
                          <a:latin typeface="+mn-lt"/>
                        </a:rPr>
                        <a:t>45%</a:t>
                      </a:r>
                    </a:p>
                  </a:txBody>
                  <a:tcPr marL="7620" marR="7620" marT="7620" marB="0" anchor="ctr">
                    <a:noFill/>
                  </a:tcPr>
                </a:tc>
                <a:tc>
                  <a:txBody>
                    <a:bodyPr/>
                    <a:lstStyle/>
                    <a:p>
                      <a:pPr algn="ctr" fontAlgn="t"/>
                      <a:r>
                        <a:rPr lang="en-US" sz="1100" b="0" i="0" u="none" strike="noStrike" dirty="0">
                          <a:solidFill>
                            <a:srgbClr val="000000"/>
                          </a:solidFill>
                          <a:effectLst/>
                          <a:latin typeface="+mn-lt"/>
                        </a:rPr>
                        <a:t>49%</a:t>
                      </a:r>
                    </a:p>
                  </a:txBody>
                  <a:tcPr marL="7620" marR="7620" marT="7620" marB="0" anchor="ctr"/>
                </a:tc>
                <a:tc>
                  <a:txBody>
                    <a:bodyPr/>
                    <a:lstStyle/>
                    <a:p>
                      <a:pPr algn="ctr" fontAlgn="t"/>
                      <a:r>
                        <a:rPr lang="en-US" sz="1100" b="0" i="0" u="none" strike="noStrike" dirty="0">
                          <a:solidFill>
                            <a:srgbClr val="000000"/>
                          </a:solidFill>
                          <a:effectLst/>
                          <a:latin typeface="+mn-lt"/>
                        </a:rPr>
                        <a:t>47%</a:t>
                      </a:r>
                    </a:p>
                  </a:txBody>
                  <a:tcPr marL="7620" marR="7620" marT="7620" marB="0" anchor="ctr"/>
                </a:tc>
                <a:tc>
                  <a:txBody>
                    <a:bodyPr/>
                    <a:lstStyle/>
                    <a:p>
                      <a:pPr algn="ctr" fontAlgn="t"/>
                      <a:r>
                        <a:rPr lang="en-US" sz="1100" b="0" i="0" u="none" strike="noStrike" dirty="0">
                          <a:solidFill>
                            <a:srgbClr val="000000"/>
                          </a:solidFill>
                          <a:effectLst/>
                          <a:latin typeface="+mn-lt"/>
                        </a:rPr>
                        <a:t>75%</a:t>
                      </a:r>
                    </a:p>
                  </a:txBody>
                  <a:tcPr marL="7620" marR="7620" marT="7620" marB="0" anchor="ctr"/>
                </a:tc>
                <a:tc>
                  <a:txBody>
                    <a:bodyPr/>
                    <a:lstStyle/>
                    <a:p>
                      <a:pPr algn="ctr" fontAlgn="t"/>
                      <a:r>
                        <a:rPr lang="en-US" sz="1100" b="0" i="0" u="none" strike="noStrike" dirty="0">
                          <a:solidFill>
                            <a:srgbClr val="000000"/>
                          </a:solidFill>
                          <a:effectLst/>
                          <a:latin typeface="+mn-lt"/>
                        </a:rPr>
                        <a:t>50%</a:t>
                      </a:r>
                    </a:p>
                  </a:txBody>
                  <a:tcPr marL="7620" marR="7620" marT="7620" marB="0" anchor="ctr"/>
                </a:tc>
                <a:tc>
                  <a:txBody>
                    <a:bodyPr/>
                    <a:lstStyle/>
                    <a:p>
                      <a:pPr algn="ctr" fontAlgn="t"/>
                      <a:r>
                        <a:rPr lang="en-US" sz="1100" b="0" i="0" u="none" strike="noStrike" dirty="0">
                          <a:solidFill>
                            <a:srgbClr val="000000"/>
                          </a:solidFill>
                          <a:effectLst/>
                          <a:latin typeface="+mn-lt"/>
                        </a:rPr>
                        <a:t>60%</a:t>
                      </a:r>
                    </a:p>
                  </a:txBody>
                  <a:tcPr marL="7620" marR="7620" marT="7620" marB="0" anchor="ctr"/>
                </a:tc>
                <a:tc>
                  <a:txBody>
                    <a:bodyPr/>
                    <a:lstStyle/>
                    <a:p>
                      <a:pPr algn="ctr" fontAlgn="t"/>
                      <a:r>
                        <a:rPr lang="en-US" sz="1100" b="0" i="0" u="none" strike="noStrike" dirty="0">
                          <a:solidFill>
                            <a:srgbClr val="000000"/>
                          </a:solidFill>
                          <a:effectLst/>
                          <a:latin typeface="+mn-lt"/>
                        </a:rPr>
                        <a:t>66%</a:t>
                      </a:r>
                    </a:p>
                  </a:txBody>
                  <a:tcPr marL="7620" marR="7620" marT="7620" marB="0" anchor="ctr"/>
                </a:tc>
                <a:tc>
                  <a:txBody>
                    <a:bodyPr/>
                    <a:lstStyle/>
                    <a:p>
                      <a:pPr algn="ctr" fontAlgn="t"/>
                      <a:r>
                        <a:rPr lang="en-US" sz="1100" b="0" i="0" u="none" strike="noStrike" dirty="0">
                          <a:solidFill>
                            <a:srgbClr val="000000"/>
                          </a:solidFill>
                          <a:effectLst/>
                          <a:latin typeface="+mn-lt"/>
                        </a:rPr>
                        <a:t>59%</a:t>
                      </a:r>
                    </a:p>
                  </a:txBody>
                  <a:tcPr marL="7620" marR="7620" marT="7620" marB="0" anchor="ctr"/>
                </a:tc>
                <a:tc>
                  <a:txBody>
                    <a:bodyPr/>
                    <a:lstStyle/>
                    <a:p>
                      <a:pPr algn="ctr" fontAlgn="t"/>
                      <a:r>
                        <a:rPr lang="en-US" sz="1100" b="0" i="0" u="none" strike="noStrike" dirty="0">
                          <a:solidFill>
                            <a:srgbClr val="000000"/>
                          </a:solidFill>
                          <a:effectLst/>
                          <a:latin typeface="+mn-lt"/>
                        </a:rPr>
                        <a:t>55%</a:t>
                      </a:r>
                    </a:p>
                  </a:txBody>
                  <a:tcPr marL="7620" marR="7620" marT="7620" marB="0" anchor="ctr"/>
                </a:tc>
                <a:tc>
                  <a:txBody>
                    <a:bodyPr/>
                    <a:lstStyle/>
                    <a:p>
                      <a:pPr algn="ctr" fontAlgn="t"/>
                      <a:r>
                        <a:rPr lang="en-US" sz="1100" b="0" i="0" u="none" strike="noStrike" dirty="0">
                          <a:solidFill>
                            <a:srgbClr val="000000"/>
                          </a:solidFill>
                          <a:effectLst/>
                          <a:latin typeface="+mn-lt"/>
                        </a:rPr>
                        <a:t>46%</a:t>
                      </a:r>
                    </a:p>
                  </a:txBody>
                  <a:tcPr marL="7620" marR="7620" marT="7620" marB="0" anchor="ctr"/>
                </a:tc>
                <a:tc>
                  <a:txBody>
                    <a:bodyPr/>
                    <a:lstStyle/>
                    <a:p>
                      <a:pPr algn="ctr" fontAlgn="t"/>
                      <a:r>
                        <a:rPr lang="en-US" sz="1100" b="0" i="0" u="none" strike="noStrike" dirty="0">
                          <a:solidFill>
                            <a:srgbClr val="000000"/>
                          </a:solidFill>
                          <a:effectLst/>
                          <a:latin typeface="+mn-lt"/>
                        </a:rPr>
                        <a:t>48%</a:t>
                      </a:r>
                    </a:p>
                  </a:txBody>
                  <a:tcPr marL="7620" marR="7620" marT="7620" marB="0" anchor="ctr"/>
                </a:tc>
                <a:tc>
                  <a:txBody>
                    <a:bodyPr/>
                    <a:lstStyle/>
                    <a:p>
                      <a:pPr algn="ctr" fontAlgn="t"/>
                      <a:r>
                        <a:rPr lang="en-US" sz="1100" b="0" i="0" u="none" strike="noStrike" dirty="0">
                          <a:solidFill>
                            <a:srgbClr val="000000"/>
                          </a:solidFill>
                          <a:effectLst/>
                          <a:latin typeface="+mn-lt"/>
                        </a:rPr>
                        <a:t>61%</a:t>
                      </a:r>
                    </a:p>
                  </a:txBody>
                  <a:tcPr marL="7620" marR="7620" marT="7620" marB="0" anchor="ctr"/>
                </a:tc>
                <a:tc>
                  <a:txBody>
                    <a:bodyPr/>
                    <a:lstStyle/>
                    <a:p>
                      <a:pPr algn="ctr" fontAlgn="t"/>
                      <a:r>
                        <a:rPr lang="en-US" sz="1100" b="0" i="0" u="none" strike="noStrike" dirty="0">
                          <a:solidFill>
                            <a:srgbClr val="000000"/>
                          </a:solidFill>
                          <a:effectLst/>
                          <a:latin typeface="+mn-lt"/>
                        </a:rPr>
                        <a:t>58%</a:t>
                      </a:r>
                    </a:p>
                  </a:txBody>
                  <a:tcPr marL="7620" marR="7620" marT="7620" marB="0" anchor="ctr"/>
                </a:tc>
                <a:tc>
                  <a:txBody>
                    <a:bodyPr/>
                    <a:lstStyle/>
                    <a:p>
                      <a:pPr algn="ctr" fontAlgn="t"/>
                      <a:r>
                        <a:rPr lang="en-US" sz="1100" b="0" i="0" u="none" strike="noStrike" dirty="0">
                          <a:solidFill>
                            <a:srgbClr val="000000"/>
                          </a:solidFill>
                          <a:effectLst/>
                          <a:latin typeface="+mn-lt"/>
                        </a:rPr>
                        <a:t>48%</a:t>
                      </a:r>
                    </a:p>
                  </a:txBody>
                  <a:tcPr marL="7620" marR="7620" marT="7620" marB="0" anchor="ctr"/>
                </a:tc>
                <a:tc>
                  <a:txBody>
                    <a:bodyPr/>
                    <a:lstStyle/>
                    <a:p>
                      <a:pPr algn="ctr" fontAlgn="t"/>
                      <a:r>
                        <a:rPr lang="en-US" sz="1100" b="0" i="0" u="none" strike="noStrike" dirty="0">
                          <a:solidFill>
                            <a:srgbClr val="000000"/>
                          </a:solidFill>
                          <a:effectLst/>
                          <a:latin typeface="+mn-lt"/>
                        </a:rPr>
                        <a:t>51%</a:t>
                      </a:r>
                    </a:p>
                  </a:txBody>
                  <a:tcPr marL="7620" marR="7620" marT="7620" marB="0" anchor="ctr"/>
                </a:tc>
                <a:tc>
                  <a:txBody>
                    <a:bodyPr/>
                    <a:lstStyle/>
                    <a:p>
                      <a:pPr algn="ctr" fontAlgn="t"/>
                      <a:r>
                        <a:rPr lang="en-US" sz="1100" b="0" i="0" u="none" strike="noStrike" dirty="0">
                          <a:solidFill>
                            <a:srgbClr val="000000"/>
                          </a:solidFill>
                          <a:effectLst/>
                          <a:latin typeface="+mn-lt"/>
                        </a:rPr>
                        <a:t>64%</a:t>
                      </a:r>
                    </a:p>
                  </a:txBody>
                  <a:tcPr marL="7620" marR="7620" marT="7620" marB="0" anchor="ctr"/>
                </a:tc>
                <a:extLst>
                  <a:ext uri="{0D108BD9-81ED-4DB2-BD59-A6C34878D82A}">
                    <a16:rowId xmlns:a16="http://schemas.microsoft.com/office/drawing/2014/main" val="2613351884"/>
                  </a:ext>
                </a:extLst>
              </a:tr>
              <a:tr h="244113">
                <a:tc>
                  <a:txBody>
                    <a:bodyPr/>
                    <a:lstStyle/>
                    <a:p>
                      <a:pPr algn="l" fontAlgn="t"/>
                      <a:r>
                        <a:rPr lang="en-US" sz="1100" b="0" i="0" u="none" strike="noStrike" dirty="0">
                          <a:solidFill>
                            <a:srgbClr val="000000"/>
                          </a:solidFill>
                          <a:effectLst/>
                          <a:latin typeface="+mn-lt"/>
                        </a:rPr>
                        <a:t>Worry*</a:t>
                      </a:r>
                    </a:p>
                  </a:txBody>
                  <a:tcPr marL="182880" marR="7620" marT="7620" marB="0" anchor="ctr"/>
                </a:tc>
                <a:tc>
                  <a:txBody>
                    <a:bodyPr/>
                    <a:lstStyle/>
                    <a:p>
                      <a:pPr algn="ctr" fontAlgn="t"/>
                      <a:r>
                        <a:rPr lang="en-US" sz="1100" b="0" i="0" u="none" strike="noStrike" dirty="0">
                          <a:solidFill>
                            <a:srgbClr val="000000"/>
                          </a:solidFill>
                          <a:effectLst/>
                          <a:latin typeface="+mn-lt"/>
                        </a:rPr>
                        <a:t>45%</a:t>
                      </a:r>
                    </a:p>
                  </a:txBody>
                  <a:tcPr marL="7620" marR="7620" marT="7620" marB="0" anchor="ctr"/>
                </a:tc>
                <a:tc>
                  <a:txBody>
                    <a:bodyPr/>
                    <a:lstStyle/>
                    <a:p>
                      <a:pPr algn="ctr" fontAlgn="t"/>
                      <a:r>
                        <a:rPr lang="en-US" sz="1100" b="0" i="0" u="none" strike="noStrike" dirty="0">
                          <a:solidFill>
                            <a:srgbClr val="000000"/>
                          </a:solidFill>
                          <a:effectLst/>
                          <a:latin typeface="+mn-lt"/>
                        </a:rPr>
                        <a:t>51%</a:t>
                      </a:r>
                    </a:p>
                  </a:txBody>
                  <a:tcPr marL="7620" marR="7620" marT="7620" marB="0" anchor="ctr">
                    <a:solidFill>
                      <a:srgbClr val="E7E7E7"/>
                    </a:solidFill>
                  </a:tcPr>
                </a:tc>
                <a:tc>
                  <a:txBody>
                    <a:bodyPr/>
                    <a:lstStyle/>
                    <a:p>
                      <a:pPr algn="ctr" fontAlgn="t"/>
                      <a:r>
                        <a:rPr lang="en-US" sz="1100" b="0" i="0" u="none" strike="noStrike" dirty="0">
                          <a:solidFill>
                            <a:srgbClr val="000000"/>
                          </a:solidFill>
                          <a:effectLst/>
                          <a:latin typeface="+mn-lt"/>
                        </a:rPr>
                        <a:t>77%</a:t>
                      </a:r>
                    </a:p>
                  </a:txBody>
                  <a:tcPr marL="7620" marR="7620" marT="7620" marB="0" anchor="ctr"/>
                </a:tc>
                <a:tc>
                  <a:txBody>
                    <a:bodyPr/>
                    <a:lstStyle/>
                    <a:p>
                      <a:pPr algn="ctr" fontAlgn="t"/>
                      <a:r>
                        <a:rPr lang="en-US" sz="1100" b="0" i="0" u="none" strike="noStrike" dirty="0">
                          <a:solidFill>
                            <a:srgbClr val="000000"/>
                          </a:solidFill>
                          <a:effectLst/>
                          <a:latin typeface="+mn-lt"/>
                        </a:rPr>
                        <a:t>43%</a:t>
                      </a:r>
                    </a:p>
                  </a:txBody>
                  <a:tcPr marL="7620" marR="7620" marT="7620" marB="0" anchor="ctr"/>
                </a:tc>
                <a:tc>
                  <a:txBody>
                    <a:bodyPr/>
                    <a:lstStyle/>
                    <a:p>
                      <a:pPr algn="ctr" fontAlgn="t"/>
                      <a:r>
                        <a:rPr lang="en-US" sz="1100" b="0" i="0" u="none" strike="noStrike" dirty="0">
                          <a:solidFill>
                            <a:srgbClr val="000000"/>
                          </a:solidFill>
                          <a:effectLst/>
                          <a:latin typeface="+mn-lt"/>
                        </a:rPr>
                        <a:t>48%</a:t>
                      </a:r>
                    </a:p>
                  </a:txBody>
                  <a:tcPr marL="7620" marR="7620" marT="7620" marB="0" anchor="ctr"/>
                </a:tc>
                <a:tc>
                  <a:txBody>
                    <a:bodyPr/>
                    <a:lstStyle/>
                    <a:p>
                      <a:pPr algn="ctr" fontAlgn="t"/>
                      <a:r>
                        <a:rPr lang="en-US" sz="1100" b="0" i="0" u="none" strike="noStrike" dirty="0">
                          <a:solidFill>
                            <a:srgbClr val="000000"/>
                          </a:solidFill>
                          <a:effectLst/>
                          <a:latin typeface="+mn-lt"/>
                        </a:rPr>
                        <a:t>48%</a:t>
                      </a:r>
                    </a:p>
                  </a:txBody>
                  <a:tcPr marL="7620" marR="7620" marT="7620" marB="0" anchor="ctr">
                    <a:solidFill>
                      <a:srgbClr val="E7E7E7"/>
                    </a:solidFill>
                  </a:tcPr>
                </a:tc>
                <a:tc>
                  <a:txBody>
                    <a:bodyPr/>
                    <a:lstStyle/>
                    <a:p>
                      <a:pPr algn="ctr" fontAlgn="t"/>
                      <a:r>
                        <a:rPr lang="en-US" sz="1100" b="0" i="0" u="none" strike="noStrike" dirty="0">
                          <a:solidFill>
                            <a:srgbClr val="000000"/>
                          </a:solidFill>
                          <a:effectLst/>
                          <a:latin typeface="+mn-lt"/>
                        </a:rPr>
                        <a:t>41%</a:t>
                      </a:r>
                    </a:p>
                  </a:txBody>
                  <a:tcPr marL="7620" marR="7620" marT="7620" marB="0" anchor="ctr"/>
                </a:tc>
                <a:tc>
                  <a:txBody>
                    <a:bodyPr/>
                    <a:lstStyle/>
                    <a:p>
                      <a:pPr algn="ctr" fontAlgn="t"/>
                      <a:r>
                        <a:rPr lang="en-US" sz="1100" b="0" i="0" u="none" strike="noStrike" dirty="0">
                          <a:solidFill>
                            <a:srgbClr val="000000"/>
                          </a:solidFill>
                          <a:effectLst/>
                          <a:latin typeface="+mn-lt"/>
                        </a:rPr>
                        <a:t>46%</a:t>
                      </a:r>
                    </a:p>
                  </a:txBody>
                  <a:tcPr marL="7620" marR="7620" marT="7620" marB="0" anchor="ctr"/>
                </a:tc>
                <a:tc>
                  <a:txBody>
                    <a:bodyPr/>
                    <a:lstStyle/>
                    <a:p>
                      <a:pPr algn="ctr" fontAlgn="t"/>
                      <a:r>
                        <a:rPr lang="en-US" sz="1100" b="0" i="0" u="none" strike="noStrike" dirty="0">
                          <a:solidFill>
                            <a:srgbClr val="000000"/>
                          </a:solidFill>
                          <a:effectLst/>
                          <a:latin typeface="+mn-lt"/>
                        </a:rPr>
                        <a:t>39%</a:t>
                      </a:r>
                    </a:p>
                  </a:txBody>
                  <a:tcPr marL="7620" marR="7620" marT="7620" marB="0" anchor="ctr"/>
                </a:tc>
                <a:tc>
                  <a:txBody>
                    <a:bodyPr/>
                    <a:lstStyle/>
                    <a:p>
                      <a:pPr algn="ctr" fontAlgn="t"/>
                      <a:r>
                        <a:rPr lang="en-US" sz="1100" b="0" i="0" u="none" strike="noStrike" dirty="0">
                          <a:solidFill>
                            <a:srgbClr val="000000"/>
                          </a:solidFill>
                          <a:effectLst/>
                          <a:latin typeface="+mn-lt"/>
                        </a:rPr>
                        <a:t>71%</a:t>
                      </a:r>
                    </a:p>
                  </a:txBody>
                  <a:tcPr marL="7620" marR="7620" marT="7620" marB="0" anchor="ctr"/>
                </a:tc>
                <a:tc>
                  <a:txBody>
                    <a:bodyPr/>
                    <a:lstStyle/>
                    <a:p>
                      <a:pPr algn="ctr" fontAlgn="t"/>
                      <a:r>
                        <a:rPr lang="en-US" sz="1100" b="0" i="0" u="none" strike="noStrike" dirty="0">
                          <a:solidFill>
                            <a:srgbClr val="000000"/>
                          </a:solidFill>
                          <a:effectLst/>
                          <a:latin typeface="+mn-lt"/>
                        </a:rPr>
                        <a:t>45%</a:t>
                      </a:r>
                    </a:p>
                  </a:txBody>
                  <a:tcPr marL="7620" marR="7620" marT="7620" marB="0" anchor="ctr"/>
                </a:tc>
                <a:tc>
                  <a:txBody>
                    <a:bodyPr/>
                    <a:lstStyle/>
                    <a:p>
                      <a:pPr algn="ctr" fontAlgn="t"/>
                      <a:r>
                        <a:rPr lang="en-US" sz="1100" b="0" i="0" u="none" strike="noStrike" dirty="0">
                          <a:solidFill>
                            <a:srgbClr val="000000"/>
                          </a:solidFill>
                          <a:effectLst/>
                          <a:latin typeface="+mn-lt"/>
                        </a:rPr>
                        <a:t>53%</a:t>
                      </a:r>
                    </a:p>
                  </a:txBody>
                  <a:tcPr marL="7620" marR="7620" marT="7620" marB="0" anchor="ctr"/>
                </a:tc>
                <a:tc>
                  <a:txBody>
                    <a:bodyPr/>
                    <a:lstStyle/>
                    <a:p>
                      <a:pPr algn="ctr" fontAlgn="t"/>
                      <a:r>
                        <a:rPr lang="en-US" sz="1100" b="0" i="0" u="none" strike="noStrike" dirty="0">
                          <a:solidFill>
                            <a:srgbClr val="000000"/>
                          </a:solidFill>
                          <a:effectLst/>
                          <a:latin typeface="+mn-lt"/>
                        </a:rPr>
                        <a:t>70%</a:t>
                      </a:r>
                    </a:p>
                  </a:txBody>
                  <a:tcPr marL="7620" marR="7620" marT="7620" marB="0" anchor="ctr"/>
                </a:tc>
                <a:tc>
                  <a:txBody>
                    <a:bodyPr/>
                    <a:lstStyle/>
                    <a:p>
                      <a:pPr algn="ctr" fontAlgn="t"/>
                      <a:r>
                        <a:rPr lang="en-US" sz="1100" b="0" i="0" u="none" strike="noStrike" dirty="0">
                          <a:solidFill>
                            <a:srgbClr val="000000"/>
                          </a:solidFill>
                          <a:effectLst/>
                          <a:latin typeface="+mn-lt"/>
                        </a:rPr>
                        <a:t>57%</a:t>
                      </a:r>
                    </a:p>
                  </a:txBody>
                  <a:tcPr marL="7620" marR="7620" marT="7620" marB="0" anchor="ctr"/>
                </a:tc>
                <a:tc>
                  <a:txBody>
                    <a:bodyPr/>
                    <a:lstStyle/>
                    <a:p>
                      <a:pPr algn="ctr" fontAlgn="t"/>
                      <a:r>
                        <a:rPr lang="en-US" sz="1100" b="0" i="0" u="none" strike="noStrike" dirty="0">
                          <a:solidFill>
                            <a:srgbClr val="000000"/>
                          </a:solidFill>
                          <a:effectLst/>
                          <a:latin typeface="+mn-lt"/>
                        </a:rPr>
                        <a:t>44%</a:t>
                      </a:r>
                    </a:p>
                  </a:txBody>
                  <a:tcPr marL="7620" marR="7620" marT="7620" marB="0" anchor="ctr"/>
                </a:tc>
                <a:tc>
                  <a:txBody>
                    <a:bodyPr/>
                    <a:lstStyle/>
                    <a:p>
                      <a:pPr algn="ctr" fontAlgn="t"/>
                      <a:r>
                        <a:rPr lang="en-US" sz="1100" b="0" i="0" u="none" strike="noStrike" dirty="0">
                          <a:solidFill>
                            <a:srgbClr val="000000"/>
                          </a:solidFill>
                          <a:effectLst/>
                          <a:latin typeface="+mn-lt"/>
                        </a:rPr>
                        <a:t>53%</a:t>
                      </a:r>
                    </a:p>
                  </a:txBody>
                  <a:tcPr marL="7620" marR="7620" marT="7620" marB="0" anchor="ctr"/>
                </a:tc>
                <a:tc>
                  <a:txBody>
                    <a:bodyPr/>
                    <a:lstStyle/>
                    <a:p>
                      <a:pPr algn="ctr" fontAlgn="t"/>
                      <a:r>
                        <a:rPr lang="en-US" sz="1100" b="0" i="0" u="none" strike="noStrike" dirty="0">
                          <a:solidFill>
                            <a:srgbClr val="000000"/>
                          </a:solidFill>
                          <a:effectLst/>
                          <a:latin typeface="+mn-lt"/>
                        </a:rPr>
                        <a:t>46%</a:t>
                      </a:r>
                    </a:p>
                  </a:txBody>
                  <a:tcPr marL="7620" marR="7620" marT="7620" marB="0" anchor="ctr"/>
                </a:tc>
                <a:tc>
                  <a:txBody>
                    <a:bodyPr/>
                    <a:lstStyle/>
                    <a:p>
                      <a:pPr algn="ctr" fontAlgn="t"/>
                      <a:r>
                        <a:rPr lang="en-US" sz="1100" b="0" i="0" u="none" strike="noStrike" dirty="0">
                          <a:solidFill>
                            <a:srgbClr val="000000"/>
                          </a:solidFill>
                          <a:effectLst/>
                          <a:latin typeface="+mn-lt"/>
                        </a:rPr>
                        <a:t>59%</a:t>
                      </a:r>
                    </a:p>
                  </a:txBody>
                  <a:tcPr marL="7620" marR="7620" marT="7620" marB="0" anchor="ctr"/>
                </a:tc>
                <a:tc>
                  <a:txBody>
                    <a:bodyPr/>
                    <a:lstStyle/>
                    <a:p>
                      <a:pPr algn="ctr" fontAlgn="t"/>
                      <a:r>
                        <a:rPr lang="en-US" sz="1100" b="0" i="0" u="none" strike="noStrike" dirty="0">
                          <a:solidFill>
                            <a:srgbClr val="000000"/>
                          </a:solidFill>
                          <a:effectLst/>
                          <a:latin typeface="+mn-lt"/>
                        </a:rPr>
                        <a:t>50%</a:t>
                      </a:r>
                    </a:p>
                  </a:txBody>
                  <a:tcPr marL="7620" marR="7620" marT="7620" marB="0" anchor="ctr"/>
                </a:tc>
                <a:tc>
                  <a:txBody>
                    <a:bodyPr/>
                    <a:lstStyle/>
                    <a:p>
                      <a:pPr algn="ctr" fontAlgn="t"/>
                      <a:r>
                        <a:rPr lang="en-US" sz="1100" b="0" i="0" u="none" strike="noStrike" dirty="0">
                          <a:solidFill>
                            <a:srgbClr val="000000"/>
                          </a:solidFill>
                          <a:effectLst/>
                          <a:latin typeface="+mn-lt"/>
                        </a:rPr>
                        <a:t>41%</a:t>
                      </a:r>
                    </a:p>
                  </a:txBody>
                  <a:tcPr marL="7620" marR="7620" marT="7620" marB="0" anchor="ctr"/>
                </a:tc>
                <a:tc>
                  <a:txBody>
                    <a:bodyPr/>
                    <a:lstStyle/>
                    <a:p>
                      <a:pPr algn="ctr" fontAlgn="t"/>
                      <a:r>
                        <a:rPr lang="en-US" sz="1100" b="0" i="0" u="none" strike="noStrike" dirty="0">
                          <a:solidFill>
                            <a:srgbClr val="000000"/>
                          </a:solidFill>
                          <a:effectLst/>
                          <a:latin typeface="+mn-lt"/>
                        </a:rPr>
                        <a:t>49%</a:t>
                      </a:r>
                    </a:p>
                  </a:txBody>
                  <a:tcPr marL="7620" marR="7620" marT="7620" marB="0" anchor="ctr"/>
                </a:tc>
                <a:tc>
                  <a:txBody>
                    <a:bodyPr/>
                    <a:lstStyle/>
                    <a:p>
                      <a:pPr algn="ctr" fontAlgn="t"/>
                      <a:r>
                        <a:rPr lang="en-US" sz="1100" b="0" i="0" u="none" strike="noStrike" dirty="0">
                          <a:solidFill>
                            <a:srgbClr val="000000"/>
                          </a:solidFill>
                          <a:effectLst/>
                          <a:latin typeface="+mn-lt"/>
                        </a:rPr>
                        <a:t>70%</a:t>
                      </a:r>
                    </a:p>
                  </a:txBody>
                  <a:tcPr marL="7620" marR="7620" marT="7620" marB="0" anchor="ctr"/>
                </a:tc>
                <a:extLst>
                  <a:ext uri="{0D108BD9-81ED-4DB2-BD59-A6C34878D82A}">
                    <a16:rowId xmlns:a16="http://schemas.microsoft.com/office/drawing/2014/main" val="202596825"/>
                  </a:ext>
                </a:extLst>
              </a:tr>
              <a:tr h="244113">
                <a:tc>
                  <a:txBody>
                    <a:bodyPr/>
                    <a:lstStyle/>
                    <a:p>
                      <a:pPr algn="l" fontAlgn="t"/>
                      <a:r>
                        <a:rPr lang="en-US" sz="1100" b="0" i="0" u="none" strike="noStrike" dirty="0">
                          <a:solidFill>
                            <a:srgbClr val="000000"/>
                          </a:solidFill>
                          <a:effectLst/>
                          <a:latin typeface="+mn-lt"/>
                        </a:rPr>
                        <a:t>Gender Targeted*</a:t>
                      </a:r>
                    </a:p>
                  </a:txBody>
                  <a:tcPr marL="182880" marR="7620" marT="7620" marB="0" anchor="ctr"/>
                </a:tc>
                <a:tc>
                  <a:txBody>
                    <a:bodyPr/>
                    <a:lstStyle/>
                    <a:p>
                      <a:pPr algn="ctr" fontAlgn="t"/>
                      <a:r>
                        <a:rPr lang="en-US" sz="1100" b="0" i="0" u="none" strike="noStrike" dirty="0">
                          <a:solidFill>
                            <a:srgbClr val="000000"/>
                          </a:solidFill>
                          <a:effectLst/>
                          <a:latin typeface="+mn-lt"/>
                        </a:rPr>
                        <a:t>47%</a:t>
                      </a:r>
                    </a:p>
                  </a:txBody>
                  <a:tcPr marL="7620" marR="7620" marT="7620" marB="0" anchor="ctr"/>
                </a:tc>
                <a:tc>
                  <a:txBody>
                    <a:bodyPr/>
                    <a:lstStyle/>
                    <a:p>
                      <a:pPr algn="ctr" fontAlgn="t"/>
                      <a:r>
                        <a:rPr lang="en-US" sz="1100" b="0" i="0" u="none" strike="noStrike" dirty="0">
                          <a:solidFill>
                            <a:srgbClr val="000000"/>
                          </a:solidFill>
                          <a:effectLst/>
                          <a:latin typeface="+mn-lt"/>
                        </a:rPr>
                        <a:t>37%</a:t>
                      </a:r>
                    </a:p>
                  </a:txBody>
                  <a:tcPr marL="7620" marR="7620" marT="7620" marB="0" anchor="ctr">
                    <a:noFill/>
                  </a:tcPr>
                </a:tc>
                <a:tc>
                  <a:txBody>
                    <a:bodyPr/>
                    <a:lstStyle/>
                    <a:p>
                      <a:pPr algn="ctr" fontAlgn="t"/>
                      <a:r>
                        <a:rPr lang="en-US" sz="1100" b="0" i="0" u="none" strike="noStrike" dirty="0">
                          <a:solidFill>
                            <a:srgbClr val="000000"/>
                          </a:solidFill>
                          <a:effectLst/>
                          <a:latin typeface="+mn-lt"/>
                        </a:rPr>
                        <a:t>51%</a:t>
                      </a:r>
                    </a:p>
                  </a:txBody>
                  <a:tcPr marL="7620" marR="7620" marT="7620" marB="0" anchor="ctr">
                    <a:noFill/>
                  </a:tcPr>
                </a:tc>
                <a:tc>
                  <a:txBody>
                    <a:bodyPr/>
                    <a:lstStyle/>
                    <a:p>
                      <a:pPr algn="ctr" fontAlgn="t"/>
                      <a:r>
                        <a:rPr lang="en-US" sz="1100" b="0" i="0" u="none" strike="noStrike" dirty="0">
                          <a:solidFill>
                            <a:srgbClr val="000000"/>
                          </a:solidFill>
                          <a:effectLst/>
                          <a:latin typeface="+mn-lt"/>
                        </a:rPr>
                        <a:t>40%</a:t>
                      </a:r>
                    </a:p>
                  </a:txBody>
                  <a:tcPr marL="7620" marR="7620" marT="7620" marB="0" anchor="ctr"/>
                </a:tc>
                <a:tc>
                  <a:txBody>
                    <a:bodyPr/>
                    <a:lstStyle/>
                    <a:p>
                      <a:pPr algn="ctr" fontAlgn="t"/>
                      <a:r>
                        <a:rPr lang="en-US" sz="1100" b="0" i="0" u="none" strike="noStrike" dirty="0">
                          <a:solidFill>
                            <a:srgbClr val="000000"/>
                          </a:solidFill>
                          <a:effectLst/>
                          <a:latin typeface="+mn-lt"/>
                        </a:rPr>
                        <a:t>47%</a:t>
                      </a:r>
                    </a:p>
                  </a:txBody>
                  <a:tcPr marL="7620" marR="7620" marT="7620" marB="0" anchor="ctr"/>
                </a:tc>
                <a:tc>
                  <a:txBody>
                    <a:bodyPr/>
                    <a:lstStyle/>
                    <a:p>
                      <a:pPr algn="ctr" fontAlgn="t"/>
                      <a:r>
                        <a:rPr lang="en-US" sz="1100" b="0" i="0" u="none" strike="noStrike" dirty="0">
                          <a:solidFill>
                            <a:srgbClr val="000000"/>
                          </a:solidFill>
                          <a:effectLst/>
                          <a:latin typeface="+mn-lt"/>
                        </a:rPr>
                        <a:t>54%</a:t>
                      </a:r>
                    </a:p>
                  </a:txBody>
                  <a:tcPr marL="7620" marR="7620" marT="7620" marB="0" anchor="ctr"/>
                </a:tc>
                <a:tc>
                  <a:txBody>
                    <a:bodyPr/>
                    <a:lstStyle/>
                    <a:p>
                      <a:pPr algn="ctr" fontAlgn="t"/>
                      <a:r>
                        <a:rPr lang="en-US" sz="1100" b="0" i="0" u="none" strike="noStrike" dirty="0">
                          <a:solidFill>
                            <a:srgbClr val="000000"/>
                          </a:solidFill>
                          <a:effectLst/>
                          <a:latin typeface="+mn-lt"/>
                        </a:rPr>
                        <a:t>35%</a:t>
                      </a:r>
                    </a:p>
                  </a:txBody>
                  <a:tcPr marL="7620" marR="7620" marT="7620" marB="0" anchor="ctr"/>
                </a:tc>
                <a:tc>
                  <a:txBody>
                    <a:bodyPr/>
                    <a:lstStyle/>
                    <a:p>
                      <a:pPr algn="ctr" fontAlgn="t"/>
                      <a:r>
                        <a:rPr lang="en-US" sz="1100" b="0" i="0" u="none" strike="noStrike" dirty="0">
                          <a:solidFill>
                            <a:srgbClr val="000000"/>
                          </a:solidFill>
                          <a:effectLst/>
                          <a:latin typeface="+mn-lt"/>
                        </a:rPr>
                        <a:t>47%</a:t>
                      </a:r>
                    </a:p>
                  </a:txBody>
                  <a:tcPr marL="7620" marR="7620" marT="7620" marB="0" anchor="ctr"/>
                </a:tc>
                <a:tc>
                  <a:txBody>
                    <a:bodyPr/>
                    <a:lstStyle/>
                    <a:p>
                      <a:pPr algn="ctr" fontAlgn="t"/>
                      <a:r>
                        <a:rPr lang="en-US" sz="1100" b="0" i="0" u="none" strike="noStrike" dirty="0">
                          <a:solidFill>
                            <a:srgbClr val="000000"/>
                          </a:solidFill>
                          <a:effectLst/>
                          <a:latin typeface="+mn-lt"/>
                        </a:rPr>
                        <a:t>48%</a:t>
                      </a:r>
                    </a:p>
                  </a:txBody>
                  <a:tcPr marL="7620" marR="7620" marT="7620" marB="0" anchor="ctr"/>
                </a:tc>
                <a:tc>
                  <a:txBody>
                    <a:bodyPr/>
                    <a:lstStyle/>
                    <a:p>
                      <a:pPr algn="ctr" fontAlgn="t"/>
                      <a:r>
                        <a:rPr lang="en-US" sz="1100" b="0" i="0" u="none" strike="noStrike" dirty="0">
                          <a:solidFill>
                            <a:srgbClr val="000000"/>
                          </a:solidFill>
                          <a:effectLst/>
                          <a:latin typeface="+mn-lt"/>
                        </a:rPr>
                        <a:t>63%</a:t>
                      </a:r>
                    </a:p>
                  </a:txBody>
                  <a:tcPr marL="7620" marR="7620" marT="7620" marB="0" anchor="ctr"/>
                </a:tc>
                <a:tc>
                  <a:txBody>
                    <a:bodyPr/>
                    <a:lstStyle/>
                    <a:p>
                      <a:pPr algn="ctr" fontAlgn="t"/>
                      <a:r>
                        <a:rPr lang="en-US" sz="1100" b="0" i="0" u="none" strike="noStrike" dirty="0">
                          <a:solidFill>
                            <a:srgbClr val="000000"/>
                          </a:solidFill>
                          <a:effectLst/>
                          <a:latin typeface="+mn-lt"/>
                        </a:rPr>
                        <a:t>43%</a:t>
                      </a:r>
                    </a:p>
                  </a:txBody>
                  <a:tcPr marL="7620" marR="7620" marT="7620" marB="0" anchor="ctr"/>
                </a:tc>
                <a:tc>
                  <a:txBody>
                    <a:bodyPr/>
                    <a:lstStyle/>
                    <a:p>
                      <a:pPr algn="ctr" fontAlgn="t"/>
                      <a:r>
                        <a:rPr lang="en-US" sz="1100" b="0" i="0" u="none" strike="noStrike" dirty="0">
                          <a:solidFill>
                            <a:srgbClr val="000000"/>
                          </a:solidFill>
                          <a:effectLst/>
                          <a:latin typeface="+mn-lt"/>
                        </a:rPr>
                        <a:t>43%</a:t>
                      </a:r>
                    </a:p>
                  </a:txBody>
                  <a:tcPr marL="7620" marR="7620" marT="7620" marB="0" anchor="ctr"/>
                </a:tc>
                <a:tc>
                  <a:txBody>
                    <a:bodyPr/>
                    <a:lstStyle/>
                    <a:p>
                      <a:pPr algn="ctr" fontAlgn="t"/>
                      <a:r>
                        <a:rPr lang="en-US" sz="1100" b="0" i="0" u="none" strike="noStrike" dirty="0">
                          <a:solidFill>
                            <a:srgbClr val="000000"/>
                          </a:solidFill>
                          <a:effectLst/>
                          <a:latin typeface="+mn-lt"/>
                        </a:rPr>
                        <a:t>62%</a:t>
                      </a:r>
                    </a:p>
                  </a:txBody>
                  <a:tcPr marL="7620" marR="7620" marT="7620" marB="0" anchor="ctr"/>
                </a:tc>
                <a:tc>
                  <a:txBody>
                    <a:bodyPr/>
                    <a:lstStyle/>
                    <a:p>
                      <a:pPr algn="ctr" fontAlgn="t"/>
                      <a:r>
                        <a:rPr lang="en-US" sz="1100" b="0" i="0" u="none" strike="noStrike" dirty="0">
                          <a:solidFill>
                            <a:srgbClr val="000000"/>
                          </a:solidFill>
                          <a:effectLst/>
                          <a:latin typeface="+mn-lt"/>
                        </a:rPr>
                        <a:t>59%</a:t>
                      </a:r>
                    </a:p>
                  </a:txBody>
                  <a:tcPr marL="7620" marR="7620" marT="7620" marB="0" anchor="ctr"/>
                </a:tc>
                <a:tc>
                  <a:txBody>
                    <a:bodyPr/>
                    <a:lstStyle/>
                    <a:p>
                      <a:pPr algn="ctr" fontAlgn="t"/>
                      <a:r>
                        <a:rPr lang="en-US" sz="1100" b="0" i="0" u="none" strike="noStrike" dirty="0">
                          <a:solidFill>
                            <a:srgbClr val="000000"/>
                          </a:solidFill>
                          <a:effectLst/>
                          <a:latin typeface="+mn-lt"/>
                        </a:rPr>
                        <a:t>53%</a:t>
                      </a:r>
                    </a:p>
                  </a:txBody>
                  <a:tcPr marL="7620" marR="7620" marT="7620" marB="0" anchor="ctr"/>
                </a:tc>
                <a:tc>
                  <a:txBody>
                    <a:bodyPr/>
                    <a:lstStyle/>
                    <a:p>
                      <a:pPr algn="ctr" fontAlgn="t"/>
                      <a:r>
                        <a:rPr lang="en-US" sz="1100" b="0" i="0" u="none" strike="noStrike" dirty="0">
                          <a:solidFill>
                            <a:srgbClr val="000000"/>
                          </a:solidFill>
                          <a:effectLst/>
                          <a:latin typeface="+mn-lt"/>
                        </a:rPr>
                        <a:t>39%</a:t>
                      </a:r>
                    </a:p>
                  </a:txBody>
                  <a:tcPr marL="7620" marR="7620" marT="7620" marB="0" anchor="ctr"/>
                </a:tc>
                <a:tc>
                  <a:txBody>
                    <a:bodyPr/>
                    <a:lstStyle/>
                    <a:p>
                      <a:pPr algn="ctr" fontAlgn="t"/>
                      <a:r>
                        <a:rPr lang="en-US" sz="1100" b="0" i="0" u="none" strike="noStrike" dirty="0">
                          <a:solidFill>
                            <a:srgbClr val="000000"/>
                          </a:solidFill>
                          <a:effectLst/>
                          <a:latin typeface="+mn-lt"/>
                        </a:rPr>
                        <a:t>44%</a:t>
                      </a:r>
                    </a:p>
                  </a:txBody>
                  <a:tcPr marL="7620" marR="7620" marT="7620" marB="0" anchor="ctr"/>
                </a:tc>
                <a:tc>
                  <a:txBody>
                    <a:bodyPr/>
                    <a:lstStyle/>
                    <a:p>
                      <a:pPr algn="ctr" fontAlgn="t"/>
                      <a:r>
                        <a:rPr lang="en-US" sz="1100" b="0" i="0" u="none" strike="noStrike" dirty="0">
                          <a:solidFill>
                            <a:srgbClr val="000000"/>
                          </a:solidFill>
                          <a:effectLst/>
                          <a:latin typeface="+mn-lt"/>
                        </a:rPr>
                        <a:t>60%</a:t>
                      </a:r>
                    </a:p>
                  </a:txBody>
                  <a:tcPr marL="7620" marR="7620" marT="7620" marB="0" anchor="ctr"/>
                </a:tc>
                <a:tc>
                  <a:txBody>
                    <a:bodyPr/>
                    <a:lstStyle/>
                    <a:p>
                      <a:pPr algn="ctr" fontAlgn="t"/>
                      <a:r>
                        <a:rPr lang="en-US" sz="1100" b="0" i="0" u="none" strike="noStrike" dirty="0">
                          <a:solidFill>
                            <a:srgbClr val="000000"/>
                          </a:solidFill>
                          <a:effectLst/>
                          <a:latin typeface="+mn-lt"/>
                        </a:rPr>
                        <a:t>55%</a:t>
                      </a:r>
                    </a:p>
                  </a:txBody>
                  <a:tcPr marL="7620" marR="7620" marT="7620" marB="0" anchor="ctr"/>
                </a:tc>
                <a:tc>
                  <a:txBody>
                    <a:bodyPr/>
                    <a:lstStyle/>
                    <a:p>
                      <a:pPr algn="ctr" fontAlgn="t"/>
                      <a:r>
                        <a:rPr lang="en-US" sz="1100" b="0" i="0" u="none" strike="noStrike" dirty="0">
                          <a:solidFill>
                            <a:srgbClr val="000000"/>
                          </a:solidFill>
                          <a:effectLst/>
                          <a:latin typeface="+mn-lt"/>
                        </a:rPr>
                        <a:t>36%</a:t>
                      </a:r>
                    </a:p>
                  </a:txBody>
                  <a:tcPr marL="7620" marR="7620" marT="7620" marB="0" anchor="ctr"/>
                </a:tc>
                <a:tc>
                  <a:txBody>
                    <a:bodyPr/>
                    <a:lstStyle/>
                    <a:p>
                      <a:pPr algn="ctr" fontAlgn="t"/>
                      <a:r>
                        <a:rPr lang="en-US" sz="1100" b="0" i="0" u="none" strike="noStrike" dirty="0">
                          <a:solidFill>
                            <a:srgbClr val="000000"/>
                          </a:solidFill>
                          <a:effectLst/>
                          <a:latin typeface="+mn-lt"/>
                        </a:rPr>
                        <a:t>35%</a:t>
                      </a:r>
                    </a:p>
                  </a:txBody>
                  <a:tcPr marL="7620" marR="7620" marT="7620" marB="0" anchor="ctr"/>
                </a:tc>
                <a:tc>
                  <a:txBody>
                    <a:bodyPr/>
                    <a:lstStyle/>
                    <a:p>
                      <a:pPr algn="ctr" fontAlgn="t"/>
                      <a:r>
                        <a:rPr lang="en-US" sz="1100" b="0" i="0" u="none" strike="noStrike" dirty="0">
                          <a:solidFill>
                            <a:srgbClr val="000000"/>
                          </a:solidFill>
                          <a:effectLst/>
                          <a:latin typeface="+mn-lt"/>
                        </a:rPr>
                        <a:t>69%</a:t>
                      </a:r>
                    </a:p>
                  </a:txBody>
                  <a:tcPr marL="7620" marR="7620" marT="7620" marB="0" anchor="ctr"/>
                </a:tc>
                <a:extLst>
                  <a:ext uri="{0D108BD9-81ED-4DB2-BD59-A6C34878D82A}">
                    <a16:rowId xmlns:a16="http://schemas.microsoft.com/office/drawing/2014/main" val="1570867589"/>
                  </a:ext>
                </a:extLst>
              </a:tr>
              <a:tr h="244113">
                <a:tc>
                  <a:txBody>
                    <a:bodyPr/>
                    <a:lstStyle/>
                    <a:p>
                      <a:pPr algn="l" fontAlgn="t"/>
                      <a:r>
                        <a:rPr lang="en-US" sz="1100" b="0" i="0" u="none" strike="noStrike" dirty="0">
                          <a:solidFill>
                            <a:srgbClr val="000000"/>
                          </a:solidFill>
                          <a:effectLst/>
                          <a:latin typeface="+mn-lt"/>
                        </a:rPr>
                        <a:t>Met person</a:t>
                      </a:r>
                    </a:p>
                  </a:txBody>
                  <a:tcPr marL="182880" marR="7620" marT="7620" marB="0" anchor="ctr"/>
                </a:tc>
                <a:tc>
                  <a:txBody>
                    <a:bodyPr/>
                    <a:lstStyle/>
                    <a:p>
                      <a:pPr algn="ctr" rtl="0" fontAlgn="t"/>
                      <a:r>
                        <a:rPr lang="en-US" sz="1100" b="0" i="0" u="none" strike="noStrike" dirty="0">
                          <a:solidFill>
                            <a:srgbClr val="000000"/>
                          </a:solidFill>
                          <a:effectLst/>
                          <a:latin typeface="+mn-lt"/>
                        </a:rPr>
                        <a:t>52%</a:t>
                      </a:r>
                    </a:p>
                  </a:txBody>
                  <a:tcPr marL="7620" marR="7620" marT="7620" marB="0" anchor="ctr"/>
                </a:tc>
                <a:tc>
                  <a:txBody>
                    <a:bodyPr/>
                    <a:lstStyle/>
                    <a:p>
                      <a:pPr algn="ctr" rtl="0" fontAlgn="t"/>
                      <a:r>
                        <a:rPr lang="en-US" sz="1100" b="0" i="0" u="none" strike="noStrike" dirty="0">
                          <a:solidFill>
                            <a:srgbClr val="000000"/>
                          </a:solidFill>
                          <a:effectLst/>
                          <a:latin typeface="+mn-lt"/>
                        </a:rPr>
                        <a:t>46%</a:t>
                      </a:r>
                    </a:p>
                  </a:txBody>
                  <a:tcPr marL="7620" marR="7620" marT="7620" marB="0" anchor="ctr">
                    <a:solidFill>
                      <a:srgbClr val="E7E7E7"/>
                    </a:solidFill>
                  </a:tcPr>
                </a:tc>
                <a:tc>
                  <a:txBody>
                    <a:bodyPr/>
                    <a:lstStyle/>
                    <a:p>
                      <a:pPr algn="ctr" rtl="0" fontAlgn="t"/>
                      <a:r>
                        <a:rPr lang="en-US" sz="1100" b="0" i="0" u="none" strike="noStrike" dirty="0">
                          <a:solidFill>
                            <a:srgbClr val="000000"/>
                          </a:solidFill>
                          <a:effectLst/>
                          <a:latin typeface="+mn-lt"/>
                        </a:rPr>
                        <a:t>45%</a:t>
                      </a:r>
                    </a:p>
                  </a:txBody>
                  <a:tcPr marL="7620" marR="7620" marT="7620" marB="0" anchor="ctr"/>
                </a:tc>
                <a:tc>
                  <a:txBody>
                    <a:bodyPr/>
                    <a:lstStyle/>
                    <a:p>
                      <a:pPr algn="ctr" rtl="0" fontAlgn="t"/>
                      <a:r>
                        <a:rPr lang="en-US" sz="1100" b="0" i="0" u="none" strike="noStrike" dirty="0">
                          <a:solidFill>
                            <a:srgbClr val="000000"/>
                          </a:solidFill>
                          <a:effectLst/>
                          <a:latin typeface="+mn-lt"/>
                        </a:rPr>
                        <a:t>42%</a:t>
                      </a:r>
                    </a:p>
                  </a:txBody>
                  <a:tcPr marL="7620" marR="7620" marT="7620" marB="0" anchor="ctr">
                    <a:solidFill>
                      <a:srgbClr val="E7E7E7"/>
                    </a:solidFill>
                  </a:tcPr>
                </a:tc>
                <a:tc>
                  <a:txBody>
                    <a:bodyPr/>
                    <a:lstStyle/>
                    <a:p>
                      <a:pPr algn="ctr" rtl="0" fontAlgn="t"/>
                      <a:r>
                        <a:rPr lang="en-US" sz="1100" b="0" i="0" u="none" strike="noStrike" dirty="0">
                          <a:solidFill>
                            <a:srgbClr val="000000"/>
                          </a:solidFill>
                          <a:effectLst/>
                          <a:latin typeface="+mn-lt"/>
                        </a:rPr>
                        <a:t>57%</a:t>
                      </a:r>
                    </a:p>
                  </a:txBody>
                  <a:tcPr marL="7620" marR="7620" marT="7620" marB="0" anchor="ctr"/>
                </a:tc>
                <a:tc>
                  <a:txBody>
                    <a:bodyPr/>
                    <a:lstStyle/>
                    <a:p>
                      <a:pPr algn="ctr" rtl="0" fontAlgn="t"/>
                      <a:r>
                        <a:rPr lang="en-US" sz="1100" b="0" i="0" u="none" strike="noStrike" dirty="0">
                          <a:solidFill>
                            <a:srgbClr val="000000"/>
                          </a:solidFill>
                          <a:effectLst/>
                          <a:latin typeface="+mn-lt"/>
                        </a:rPr>
                        <a:t>58%</a:t>
                      </a:r>
                    </a:p>
                  </a:txBody>
                  <a:tcPr marL="7620" marR="7620" marT="7620" marB="0" anchor="ctr"/>
                </a:tc>
                <a:tc>
                  <a:txBody>
                    <a:bodyPr/>
                    <a:lstStyle/>
                    <a:p>
                      <a:pPr algn="ctr" rtl="0" fontAlgn="t"/>
                      <a:r>
                        <a:rPr lang="en-US" sz="1100" b="0" i="0" u="none" strike="noStrike" dirty="0">
                          <a:solidFill>
                            <a:srgbClr val="000000"/>
                          </a:solidFill>
                          <a:effectLst/>
                          <a:latin typeface="+mn-lt"/>
                        </a:rPr>
                        <a:t>26%</a:t>
                      </a:r>
                    </a:p>
                  </a:txBody>
                  <a:tcPr marL="7620" marR="7620" marT="7620" marB="0" anchor="ctr"/>
                </a:tc>
                <a:tc>
                  <a:txBody>
                    <a:bodyPr/>
                    <a:lstStyle/>
                    <a:p>
                      <a:pPr algn="ctr" rtl="0" fontAlgn="t"/>
                      <a:r>
                        <a:rPr lang="en-US" sz="1100" b="0" i="0" u="none" strike="noStrike" dirty="0">
                          <a:solidFill>
                            <a:srgbClr val="000000"/>
                          </a:solidFill>
                          <a:effectLst/>
                          <a:latin typeface="+mn-lt"/>
                        </a:rPr>
                        <a:t>36%</a:t>
                      </a:r>
                    </a:p>
                  </a:txBody>
                  <a:tcPr marL="7620" marR="7620" marT="7620" marB="0" anchor="ctr"/>
                </a:tc>
                <a:tc>
                  <a:txBody>
                    <a:bodyPr/>
                    <a:lstStyle/>
                    <a:p>
                      <a:pPr algn="ctr" rtl="0" fontAlgn="t"/>
                      <a:r>
                        <a:rPr lang="en-US" sz="1100" b="0" i="0" u="none" strike="noStrike" dirty="0">
                          <a:solidFill>
                            <a:srgbClr val="000000"/>
                          </a:solidFill>
                          <a:effectLst/>
                          <a:latin typeface="+mn-lt"/>
                        </a:rPr>
                        <a:t>42%</a:t>
                      </a:r>
                    </a:p>
                  </a:txBody>
                  <a:tcPr marL="7620" marR="7620" marT="7620" marB="0" anchor="ctr"/>
                </a:tc>
                <a:tc>
                  <a:txBody>
                    <a:bodyPr/>
                    <a:lstStyle/>
                    <a:p>
                      <a:pPr algn="ctr" rtl="0" fontAlgn="t"/>
                      <a:r>
                        <a:rPr lang="en-US" sz="1100" b="0" i="0" u="none" strike="noStrike" dirty="0">
                          <a:solidFill>
                            <a:srgbClr val="000000"/>
                          </a:solidFill>
                          <a:effectLst/>
                          <a:latin typeface="+mn-lt"/>
                        </a:rPr>
                        <a:t>47%</a:t>
                      </a:r>
                    </a:p>
                  </a:txBody>
                  <a:tcPr marL="7620" marR="7620" marT="7620" marB="0" anchor="ctr"/>
                </a:tc>
                <a:tc>
                  <a:txBody>
                    <a:bodyPr/>
                    <a:lstStyle/>
                    <a:p>
                      <a:pPr algn="ctr" rtl="0" fontAlgn="t"/>
                      <a:r>
                        <a:rPr lang="en-US" sz="1100" b="0" i="0" u="none" strike="noStrike" dirty="0">
                          <a:solidFill>
                            <a:srgbClr val="000000"/>
                          </a:solidFill>
                          <a:effectLst/>
                          <a:latin typeface="+mn-lt"/>
                        </a:rPr>
                        <a:t>46%</a:t>
                      </a:r>
                    </a:p>
                  </a:txBody>
                  <a:tcPr marL="7620" marR="7620" marT="7620" marB="0" anchor="ctr"/>
                </a:tc>
                <a:tc>
                  <a:txBody>
                    <a:bodyPr/>
                    <a:lstStyle/>
                    <a:p>
                      <a:pPr algn="ctr" rtl="0" fontAlgn="t"/>
                      <a:r>
                        <a:rPr lang="en-US" sz="1100" b="0" i="0" u="none" strike="noStrike" dirty="0">
                          <a:solidFill>
                            <a:srgbClr val="000000"/>
                          </a:solidFill>
                          <a:effectLst/>
                          <a:latin typeface="+mn-lt"/>
                        </a:rPr>
                        <a:t>31%</a:t>
                      </a:r>
                    </a:p>
                  </a:txBody>
                  <a:tcPr marL="7620" marR="7620" marT="7620" marB="0" anchor="ctr"/>
                </a:tc>
                <a:tc>
                  <a:txBody>
                    <a:bodyPr/>
                    <a:lstStyle/>
                    <a:p>
                      <a:pPr algn="ctr" rtl="0" fontAlgn="t"/>
                      <a:r>
                        <a:rPr lang="en-US" sz="1100" b="0" i="0" u="none" strike="noStrike" dirty="0">
                          <a:solidFill>
                            <a:srgbClr val="000000"/>
                          </a:solidFill>
                          <a:effectLst/>
                          <a:latin typeface="+mn-lt"/>
                        </a:rPr>
                        <a:t>51%</a:t>
                      </a:r>
                    </a:p>
                  </a:txBody>
                  <a:tcPr marL="7620" marR="7620" marT="7620" marB="0" anchor="ctr"/>
                </a:tc>
                <a:tc>
                  <a:txBody>
                    <a:bodyPr/>
                    <a:lstStyle/>
                    <a:p>
                      <a:pPr algn="ctr" rtl="0" fontAlgn="t"/>
                      <a:r>
                        <a:rPr lang="en-US" sz="1100" b="0" i="0" u="none" strike="noStrike" dirty="0">
                          <a:solidFill>
                            <a:srgbClr val="000000"/>
                          </a:solidFill>
                          <a:effectLst/>
                          <a:latin typeface="+mn-lt"/>
                        </a:rPr>
                        <a:t>50%</a:t>
                      </a:r>
                    </a:p>
                  </a:txBody>
                  <a:tcPr marL="7620" marR="7620" marT="7620" marB="0" anchor="ctr"/>
                </a:tc>
                <a:tc>
                  <a:txBody>
                    <a:bodyPr/>
                    <a:lstStyle/>
                    <a:p>
                      <a:pPr algn="ctr" rtl="0" fontAlgn="t"/>
                      <a:r>
                        <a:rPr lang="en-US" sz="1100" b="0" i="0" u="none" strike="noStrike" dirty="0">
                          <a:solidFill>
                            <a:srgbClr val="000000"/>
                          </a:solidFill>
                          <a:effectLst/>
                          <a:latin typeface="+mn-lt"/>
                        </a:rPr>
                        <a:t>54%</a:t>
                      </a:r>
                    </a:p>
                  </a:txBody>
                  <a:tcPr marL="7620" marR="7620" marT="7620" marB="0" anchor="ctr"/>
                </a:tc>
                <a:tc>
                  <a:txBody>
                    <a:bodyPr/>
                    <a:lstStyle/>
                    <a:p>
                      <a:pPr algn="ctr" rtl="0" fontAlgn="t"/>
                      <a:r>
                        <a:rPr lang="en-US" sz="1100" b="0" i="0" u="none" strike="noStrike" dirty="0">
                          <a:solidFill>
                            <a:srgbClr val="000000"/>
                          </a:solidFill>
                          <a:effectLst/>
                          <a:latin typeface="+mn-lt"/>
                        </a:rPr>
                        <a:t>61%</a:t>
                      </a:r>
                    </a:p>
                  </a:txBody>
                  <a:tcPr marL="7620" marR="7620" marT="7620" marB="0" anchor="ctr"/>
                </a:tc>
                <a:tc>
                  <a:txBody>
                    <a:bodyPr/>
                    <a:lstStyle/>
                    <a:p>
                      <a:pPr algn="ctr" rtl="0" fontAlgn="t"/>
                      <a:r>
                        <a:rPr lang="en-US" sz="1100" b="0" i="0" u="none" strike="noStrike" dirty="0">
                          <a:solidFill>
                            <a:srgbClr val="000000"/>
                          </a:solidFill>
                          <a:effectLst/>
                          <a:latin typeface="+mn-lt"/>
                        </a:rPr>
                        <a:t>32%</a:t>
                      </a:r>
                    </a:p>
                  </a:txBody>
                  <a:tcPr marL="7620" marR="7620" marT="7620" marB="0" anchor="ctr"/>
                </a:tc>
                <a:tc>
                  <a:txBody>
                    <a:bodyPr/>
                    <a:lstStyle/>
                    <a:p>
                      <a:pPr algn="ctr" rtl="0" fontAlgn="t"/>
                      <a:r>
                        <a:rPr lang="en-US" sz="1100" b="0" i="0" u="none" strike="noStrike" dirty="0">
                          <a:solidFill>
                            <a:srgbClr val="000000"/>
                          </a:solidFill>
                          <a:effectLst/>
                          <a:latin typeface="+mn-lt"/>
                        </a:rPr>
                        <a:t>47%</a:t>
                      </a:r>
                    </a:p>
                  </a:txBody>
                  <a:tcPr marL="7620" marR="7620" marT="7620" marB="0" anchor="ctr"/>
                </a:tc>
                <a:tc>
                  <a:txBody>
                    <a:bodyPr/>
                    <a:lstStyle/>
                    <a:p>
                      <a:pPr algn="ctr" rtl="0" fontAlgn="t"/>
                      <a:r>
                        <a:rPr lang="en-US" sz="1100" b="0" i="0" u="none" strike="noStrike" dirty="0">
                          <a:solidFill>
                            <a:srgbClr val="000000"/>
                          </a:solidFill>
                          <a:effectLst/>
                          <a:latin typeface="+mn-lt"/>
                        </a:rPr>
                        <a:t>47%</a:t>
                      </a:r>
                    </a:p>
                  </a:txBody>
                  <a:tcPr marL="7620" marR="7620" marT="7620" marB="0" anchor="ctr"/>
                </a:tc>
                <a:tc>
                  <a:txBody>
                    <a:bodyPr/>
                    <a:lstStyle/>
                    <a:p>
                      <a:pPr algn="ctr" rtl="0" fontAlgn="t"/>
                      <a:r>
                        <a:rPr lang="en-US" sz="1100" b="0" i="0" u="none" strike="noStrike" dirty="0">
                          <a:solidFill>
                            <a:srgbClr val="000000"/>
                          </a:solidFill>
                          <a:effectLst/>
                          <a:latin typeface="+mn-lt"/>
                        </a:rPr>
                        <a:t>39%</a:t>
                      </a:r>
                    </a:p>
                  </a:txBody>
                  <a:tcPr marL="7620" marR="7620" marT="7620" marB="0" anchor="ctr"/>
                </a:tc>
                <a:tc>
                  <a:txBody>
                    <a:bodyPr/>
                    <a:lstStyle/>
                    <a:p>
                      <a:pPr algn="ctr" rtl="0" fontAlgn="t"/>
                      <a:r>
                        <a:rPr lang="en-US" sz="1100" b="0" i="0" u="none" strike="noStrike" dirty="0">
                          <a:solidFill>
                            <a:srgbClr val="000000"/>
                          </a:solidFill>
                          <a:effectLst/>
                          <a:latin typeface="+mn-lt"/>
                        </a:rPr>
                        <a:t>44%</a:t>
                      </a:r>
                    </a:p>
                  </a:txBody>
                  <a:tcPr marL="7620" marR="7620" marT="7620" marB="0" anchor="ctr"/>
                </a:tc>
                <a:tc>
                  <a:txBody>
                    <a:bodyPr/>
                    <a:lstStyle/>
                    <a:p>
                      <a:pPr algn="ctr" rtl="0" fontAlgn="t"/>
                      <a:r>
                        <a:rPr lang="en-US" sz="1100" b="0" i="0" u="none" strike="noStrike" dirty="0">
                          <a:solidFill>
                            <a:srgbClr val="000000"/>
                          </a:solidFill>
                          <a:effectLst/>
                          <a:latin typeface="+mn-lt"/>
                        </a:rPr>
                        <a:t>70%</a:t>
                      </a:r>
                    </a:p>
                  </a:txBody>
                  <a:tcPr marL="7620" marR="7620" marT="7620" marB="0" anchor="ctr"/>
                </a:tc>
                <a:extLst>
                  <a:ext uri="{0D108BD9-81ED-4DB2-BD59-A6C34878D82A}">
                    <a16:rowId xmlns:a16="http://schemas.microsoft.com/office/drawing/2014/main" val="2667041981"/>
                  </a:ext>
                </a:extLst>
              </a:tr>
              <a:tr h="244113">
                <a:tc>
                  <a:txBody>
                    <a:bodyPr/>
                    <a:lstStyle/>
                    <a:p>
                      <a:r>
                        <a:rPr lang="en-US" sz="1100" dirty="0"/>
                        <a:t>Consequences</a:t>
                      </a:r>
                    </a:p>
                  </a:txBody>
                  <a:tcPr marL="182880" marR="7620" marT="7620" marB="0" anchor="ctr"/>
                </a:tc>
                <a:tc>
                  <a:txBody>
                    <a:bodyPr/>
                    <a:lstStyle/>
                    <a:p>
                      <a:pPr algn="ctr" fontAlgn="t"/>
                      <a:r>
                        <a:rPr lang="en-US" sz="1100" b="0" i="0" u="none" strike="noStrike" dirty="0">
                          <a:solidFill>
                            <a:srgbClr val="000000"/>
                          </a:solidFill>
                          <a:effectLst/>
                          <a:latin typeface="+mn-lt"/>
                        </a:rPr>
                        <a:t>70%</a:t>
                      </a:r>
                    </a:p>
                  </a:txBody>
                  <a:tcPr marL="7620" marR="7620" marT="7620" marB="0" anchor="ctr"/>
                </a:tc>
                <a:tc>
                  <a:txBody>
                    <a:bodyPr/>
                    <a:lstStyle/>
                    <a:p>
                      <a:pPr algn="ctr" fontAlgn="t"/>
                      <a:r>
                        <a:rPr lang="en-US" sz="1100" b="0" i="0" u="none" strike="noStrike" dirty="0">
                          <a:solidFill>
                            <a:srgbClr val="000000"/>
                          </a:solidFill>
                          <a:effectLst/>
                          <a:latin typeface="+mn-lt"/>
                        </a:rPr>
                        <a:t>68%</a:t>
                      </a:r>
                    </a:p>
                  </a:txBody>
                  <a:tcPr marL="7620" marR="7620" marT="7620" marB="0" anchor="ctr"/>
                </a:tc>
                <a:tc>
                  <a:txBody>
                    <a:bodyPr/>
                    <a:lstStyle/>
                    <a:p>
                      <a:pPr algn="ctr" fontAlgn="t"/>
                      <a:r>
                        <a:rPr lang="en-US" sz="1100" b="0" i="0" u="none" strike="noStrike" dirty="0">
                          <a:solidFill>
                            <a:srgbClr val="000000"/>
                          </a:solidFill>
                          <a:effectLst/>
                          <a:latin typeface="+mn-lt"/>
                        </a:rPr>
                        <a:t>74%</a:t>
                      </a:r>
                    </a:p>
                  </a:txBody>
                  <a:tcPr marL="7620" marR="7620" marT="7620" marB="0" anchor="ctr"/>
                </a:tc>
                <a:tc>
                  <a:txBody>
                    <a:bodyPr/>
                    <a:lstStyle/>
                    <a:p>
                      <a:pPr algn="ctr" fontAlgn="t"/>
                      <a:r>
                        <a:rPr lang="en-US" sz="1100" b="0" i="0" u="none" strike="noStrike" dirty="0">
                          <a:solidFill>
                            <a:srgbClr val="000000"/>
                          </a:solidFill>
                          <a:effectLst/>
                          <a:latin typeface="+mn-lt"/>
                        </a:rPr>
                        <a:t>68%</a:t>
                      </a:r>
                    </a:p>
                  </a:txBody>
                  <a:tcPr marL="7620" marR="7620" marT="7620" marB="0" anchor="ctr">
                    <a:noFill/>
                  </a:tcPr>
                </a:tc>
                <a:tc>
                  <a:txBody>
                    <a:bodyPr/>
                    <a:lstStyle/>
                    <a:p>
                      <a:pPr algn="ctr" fontAlgn="t"/>
                      <a:r>
                        <a:rPr lang="en-US" sz="1100" b="0" i="0" u="none" strike="noStrike" dirty="0">
                          <a:solidFill>
                            <a:srgbClr val="000000"/>
                          </a:solidFill>
                          <a:effectLst/>
                          <a:latin typeface="+mn-lt"/>
                        </a:rPr>
                        <a:t>68%</a:t>
                      </a:r>
                    </a:p>
                  </a:txBody>
                  <a:tcPr marL="7620" marR="7620" marT="7620" marB="0" anchor="ctr"/>
                </a:tc>
                <a:tc>
                  <a:txBody>
                    <a:bodyPr/>
                    <a:lstStyle/>
                    <a:p>
                      <a:pPr algn="ctr" fontAlgn="t"/>
                      <a:r>
                        <a:rPr lang="en-US" sz="1100" b="0" i="0" u="none" strike="noStrike" dirty="0">
                          <a:solidFill>
                            <a:srgbClr val="000000"/>
                          </a:solidFill>
                          <a:effectLst/>
                          <a:latin typeface="+mn-lt"/>
                        </a:rPr>
                        <a:t>69%</a:t>
                      </a:r>
                    </a:p>
                  </a:txBody>
                  <a:tcPr marL="7620" marR="7620" marT="7620" marB="0" anchor="ctr"/>
                </a:tc>
                <a:tc>
                  <a:txBody>
                    <a:bodyPr/>
                    <a:lstStyle/>
                    <a:p>
                      <a:pPr algn="ctr" fontAlgn="t"/>
                      <a:r>
                        <a:rPr lang="en-US" sz="1100" b="0" i="0" u="none" strike="noStrike" dirty="0">
                          <a:solidFill>
                            <a:srgbClr val="000000"/>
                          </a:solidFill>
                          <a:effectLst/>
                          <a:latin typeface="+mn-lt"/>
                        </a:rPr>
                        <a:t>63%</a:t>
                      </a:r>
                    </a:p>
                  </a:txBody>
                  <a:tcPr marL="7620" marR="7620" marT="7620" marB="0" anchor="ctr"/>
                </a:tc>
                <a:tc>
                  <a:txBody>
                    <a:bodyPr/>
                    <a:lstStyle/>
                    <a:p>
                      <a:pPr algn="ctr" fontAlgn="t"/>
                      <a:r>
                        <a:rPr lang="en-US" sz="1100" b="0" i="0" u="none" strike="noStrike" dirty="0">
                          <a:solidFill>
                            <a:srgbClr val="000000"/>
                          </a:solidFill>
                          <a:effectLst/>
                          <a:latin typeface="+mn-lt"/>
                        </a:rPr>
                        <a:t>66%</a:t>
                      </a:r>
                    </a:p>
                  </a:txBody>
                  <a:tcPr marL="7620" marR="7620" marT="7620" marB="0" anchor="ctr"/>
                </a:tc>
                <a:tc>
                  <a:txBody>
                    <a:bodyPr/>
                    <a:lstStyle/>
                    <a:p>
                      <a:pPr algn="ctr" fontAlgn="t"/>
                      <a:r>
                        <a:rPr lang="en-US" sz="1100" b="0" i="0" u="none" strike="noStrike" dirty="0">
                          <a:solidFill>
                            <a:srgbClr val="000000"/>
                          </a:solidFill>
                          <a:effectLst/>
                          <a:latin typeface="+mn-lt"/>
                        </a:rPr>
                        <a:t>77%</a:t>
                      </a:r>
                    </a:p>
                  </a:txBody>
                  <a:tcPr marL="7620" marR="7620" marT="7620" marB="0" anchor="ctr"/>
                </a:tc>
                <a:tc>
                  <a:txBody>
                    <a:bodyPr/>
                    <a:lstStyle/>
                    <a:p>
                      <a:pPr algn="ctr" fontAlgn="t"/>
                      <a:r>
                        <a:rPr lang="en-US" sz="1100" b="0" i="0" u="none" strike="noStrike" dirty="0">
                          <a:solidFill>
                            <a:srgbClr val="000000"/>
                          </a:solidFill>
                          <a:effectLst/>
                          <a:latin typeface="+mn-lt"/>
                        </a:rPr>
                        <a:t>74%</a:t>
                      </a:r>
                    </a:p>
                  </a:txBody>
                  <a:tcPr marL="7620" marR="7620" marT="7620" marB="0" anchor="ctr">
                    <a:noFill/>
                  </a:tcPr>
                </a:tc>
                <a:tc>
                  <a:txBody>
                    <a:bodyPr/>
                    <a:lstStyle/>
                    <a:p>
                      <a:pPr algn="ctr" fontAlgn="t"/>
                      <a:r>
                        <a:rPr lang="en-US" sz="1100" b="0" i="0" u="none" strike="noStrike" dirty="0">
                          <a:solidFill>
                            <a:srgbClr val="000000"/>
                          </a:solidFill>
                          <a:effectLst/>
                          <a:latin typeface="+mn-lt"/>
                        </a:rPr>
                        <a:t>66%</a:t>
                      </a:r>
                    </a:p>
                  </a:txBody>
                  <a:tcPr marL="7620" marR="7620" marT="7620" marB="0" anchor="ctr"/>
                </a:tc>
                <a:tc>
                  <a:txBody>
                    <a:bodyPr/>
                    <a:lstStyle/>
                    <a:p>
                      <a:pPr algn="ctr" fontAlgn="t"/>
                      <a:r>
                        <a:rPr lang="en-US" sz="1100" b="0" i="0" u="none" strike="noStrike" dirty="0">
                          <a:solidFill>
                            <a:srgbClr val="000000"/>
                          </a:solidFill>
                          <a:effectLst/>
                          <a:latin typeface="+mn-lt"/>
                        </a:rPr>
                        <a:t>72%</a:t>
                      </a:r>
                    </a:p>
                  </a:txBody>
                  <a:tcPr marL="7620" marR="7620" marT="7620" marB="0" anchor="ctr"/>
                </a:tc>
                <a:tc>
                  <a:txBody>
                    <a:bodyPr/>
                    <a:lstStyle/>
                    <a:p>
                      <a:pPr algn="ctr" fontAlgn="t"/>
                      <a:r>
                        <a:rPr lang="en-US" sz="1100" b="0" i="0" u="none" strike="noStrike" dirty="0">
                          <a:solidFill>
                            <a:srgbClr val="000000"/>
                          </a:solidFill>
                          <a:effectLst/>
                          <a:latin typeface="+mn-lt"/>
                        </a:rPr>
                        <a:t>76%</a:t>
                      </a:r>
                    </a:p>
                  </a:txBody>
                  <a:tcPr marL="7620" marR="7620" marT="7620" marB="0" anchor="ctr"/>
                </a:tc>
                <a:tc>
                  <a:txBody>
                    <a:bodyPr/>
                    <a:lstStyle/>
                    <a:p>
                      <a:pPr algn="ctr" fontAlgn="t"/>
                      <a:r>
                        <a:rPr lang="en-US" sz="1100" b="0" i="0" u="none" strike="noStrike" dirty="0">
                          <a:solidFill>
                            <a:srgbClr val="000000"/>
                          </a:solidFill>
                          <a:effectLst/>
                          <a:latin typeface="+mn-lt"/>
                        </a:rPr>
                        <a:t>68%</a:t>
                      </a:r>
                    </a:p>
                  </a:txBody>
                  <a:tcPr marL="7620" marR="7620" marT="7620" marB="0" anchor="ctr"/>
                </a:tc>
                <a:tc>
                  <a:txBody>
                    <a:bodyPr/>
                    <a:lstStyle/>
                    <a:p>
                      <a:pPr algn="ctr" fontAlgn="t"/>
                      <a:r>
                        <a:rPr lang="en-US" sz="1100" b="0" i="0" u="none" strike="noStrike" dirty="0">
                          <a:solidFill>
                            <a:srgbClr val="000000"/>
                          </a:solidFill>
                          <a:effectLst/>
                          <a:latin typeface="+mn-lt"/>
                        </a:rPr>
                        <a:t>68%</a:t>
                      </a:r>
                    </a:p>
                  </a:txBody>
                  <a:tcPr marL="7620" marR="7620" marT="7620" marB="0" anchor="ctr"/>
                </a:tc>
                <a:tc>
                  <a:txBody>
                    <a:bodyPr/>
                    <a:lstStyle/>
                    <a:p>
                      <a:pPr algn="ctr" fontAlgn="t"/>
                      <a:r>
                        <a:rPr lang="en-US" sz="1100" b="0" i="0" u="none" strike="noStrike" dirty="0">
                          <a:solidFill>
                            <a:srgbClr val="000000"/>
                          </a:solidFill>
                          <a:effectLst/>
                          <a:latin typeface="+mn-lt"/>
                        </a:rPr>
                        <a:t>72%</a:t>
                      </a:r>
                    </a:p>
                  </a:txBody>
                  <a:tcPr marL="7620" marR="7620" marT="7620" marB="0" anchor="ctr"/>
                </a:tc>
                <a:tc>
                  <a:txBody>
                    <a:bodyPr/>
                    <a:lstStyle/>
                    <a:p>
                      <a:pPr algn="ctr" fontAlgn="t"/>
                      <a:r>
                        <a:rPr lang="en-US" sz="1100" b="0" i="0" u="none" strike="noStrike" dirty="0">
                          <a:solidFill>
                            <a:srgbClr val="000000"/>
                          </a:solidFill>
                          <a:effectLst/>
                          <a:latin typeface="+mn-lt"/>
                        </a:rPr>
                        <a:t>63%</a:t>
                      </a:r>
                    </a:p>
                  </a:txBody>
                  <a:tcPr marL="7620" marR="7620" marT="7620" marB="0" anchor="ctr"/>
                </a:tc>
                <a:tc>
                  <a:txBody>
                    <a:bodyPr/>
                    <a:lstStyle/>
                    <a:p>
                      <a:pPr algn="ctr" fontAlgn="t"/>
                      <a:r>
                        <a:rPr lang="en-US" sz="1100" b="0" i="0" u="none" strike="noStrike" dirty="0">
                          <a:solidFill>
                            <a:srgbClr val="000000"/>
                          </a:solidFill>
                          <a:effectLst/>
                          <a:latin typeface="+mn-lt"/>
                        </a:rPr>
                        <a:t>77%</a:t>
                      </a:r>
                    </a:p>
                  </a:txBody>
                  <a:tcPr marL="7620" marR="7620" marT="7620" marB="0" anchor="ctr"/>
                </a:tc>
                <a:tc>
                  <a:txBody>
                    <a:bodyPr/>
                    <a:lstStyle/>
                    <a:p>
                      <a:pPr algn="ctr" fontAlgn="t"/>
                      <a:r>
                        <a:rPr lang="en-US" sz="1100" b="0" i="0" u="none" strike="noStrike" dirty="0">
                          <a:solidFill>
                            <a:srgbClr val="000000"/>
                          </a:solidFill>
                          <a:effectLst/>
                          <a:latin typeface="+mn-lt"/>
                        </a:rPr>
                        <a:t>79%</a:t>
                      </a:r>
                    </a:p>
                  </a:txBody>
                  <a:tcPr marL="7620" marR="7620" marT="7620" marB="0" anchor="ctr"/>
                </a:tc>
                <a:tc>
                  <a:txBody>
                    <a:bodyPr/>
                    <a:lstStyle/>
                    <a:p>
                      <a:pPr algn="ctr" fontAlgn="t"/>
                      <a:r>
                        <a:rPr lang="en-US" sz="1100" b="0" i="0" u="none" strike="noStrike" dirty="0">
                          <a:solidFill>
                            <a:srgbClr val="000000"/>
                          </a:solidFill>
                          <a:effectLst/>
                          <a:latin typeface="+mn-lt"/>
                        </a:rPr>
                        <a:t>57%</a:t>
                      </a:r>
                    </a:p>
                  </a:txBody>
                  <a:tcPr marL="7620" marR="7620" marT="7620" marB="0" anchor="ctr"/>
                </a:tc>
                <a:tc>
                  <a:txBody>
                    <a:bodyPr/>
                    <a:lstStyle/>
                    <a:p>
                      <a:pPr algn="ctr" fontAlgn="t"/>
                      <a:r>
                        <a:rPr lang="en-US" sz="1100" b="0" i="0" u="none" strike="noStrike" dirty="0">
                          <a:solidFill>
                            <a:srgbClr val="000000"/>
                          </a:solidFill>
                          <a:effectLst/>
                          <a:latin typeface="+mn-lt"/>
                        </a:rPr>
                        <a:t>64%</a:t>
                      </a:r>
                    </a:p>
                  </a:txBody>
                  <a:tcPr marL="7620" marR="7620" marT="7620" marB="0" anchor="ctr"/>
                </a:tc>
                <a:tc>
                  <a:txBody>
                    <a:bodyPr/>
                    <a:lstStyle/>
                    <a:p>
                      <a:pPr algn="ctr" fontAlgn="t"/>
                      <a:r>
                        <a:rPr lang="en-US" sz="1100" b="0" i="0" u="none" strike="noStrike" dirty="0">
                          <a:solidFill>
                            <a:srgbClr val="000000"/>
                          </a:solidFill>
                          <a:effectLst/>
                          <a:latin typeface="+mn-lt"/>
                        </a:rPr>
                        <a:t>80%</a:t>
                      </a:r>
                    </a:p>
                  </a:txBody>
                  <a:tcPr marL="7620" marR="7620" marT="7620" marB="0" anchor="ctr"/>
                </a:tc>
                <a:extLst>
                  <a:ext uri="{0D108BD9-81ED-4DB2-BD59-A6C34878D82A}">
                    <a16:rowId xmlns:a16="http://schemas.microsoft.com/office/drawing/2014/main" val="4215034791"/>
                  </a:ext>
                </a:extLst>
              </a:tr>
              <a:tr h="244113">
                <a:tc>
                  <a:txBody>
                    <a:bodyPr/>
                    <a:lstStyle/>
                    <a:p>
                      <a:pPr algn="l" fontAlgn="t"/>
                      <a:r>
                        <a:rPr lang="en-US" sz="1100" b="0" i="0" u="none" strike="noStrike" dirty="0">
                          <a:solidFill>
                            <a:srgbClr val="000000"/>
                          </a:solidFill>
                          <a:effectLst/>
                          <a:latin typeface="+mn-lt"/>
                        </a:rPr>
                        <a:t>Actions taken</a:t>
                      </a:r>
                    </a:p>
                  </a:txBody>
                  <a:tcPr marL="182880" marR="7620" marT="7620" marB="0" anchor="ctr"/>
                </a:tc>
                <a:tc>
                  <a:txBody>
                    <a:bodyPr/>
                    <a:lstStyle/>
                    <a:p>
                      <a:pPr algn="ctr" fontAlgn="t"/>
                      <a:r>
                        <a:rPr lang="en-US" sz="1100" b="0" i="0" u="none" strike="noStrike" dirty="0">
                          <a:solidFill>
                            <a:srgbClr val="000000"/>
                          </a:solidFill>
                          <a:effectLst/>
                          <a:latin typeface="+mn-lt"/>
                        </a:rPr>
                        <a:t>92%</a:t>
                      </a:r>
                    </a:p>
                  </a:txBody>
                  <a:tcPr marL="7620" marR="7620" marT="7620" marB="0" anchor="ctr"/>
                </a:tc>
                <a:tc>
                  <a:txBody>
                    <a:bodyPr/>
                    <a:lstStyle/>
                    <a:p>
                      <a:pPr algn="ctr" fontAlgn="t"/>
                      <a:r>
                        <a:rPr lang="en-US" sz="1100" b="0" i="0" u="none" strike="noStrike" dirty="0">
                          <a:solidFill>
                            <a:srgbClr val="000000"/>
                          </a:solidFill>
                          <a:effectLst/>
                          <a:latin typeface="+mn-lt"/>
                        </a:rPr>
                        <a:t>85%</a:t>
                      </a:r>
                    </a:p>
                  </a:txBody>
                  <a:tcPr marL="7620" marR="7620" marT="7620" marB="0" anchor="ctr"/>
                </a:tc>
                <a:tc>
                  <a:txBody>
                    <a:bodyPr/>
                    <a:lstStyle/>
                    <a:p>
                      <a:pPr algn="ctr" fontAlgn="t"/>
                      <a:r>
                        <a:rPr lang="en-US" sz="1100" b="0" i="0" u="none" strike="noStrike" dirty="0">
                          <a:solidFill>
                            <a:srgbClr val="000000"/>
                          </a:solidFill>
                          <a:effectLst/>
                          <a:latin typeface="+mn-lt"/>
                        </a:rPr>
                        <a:t>93%</a:t>
                      </a:r>
                    </a:p>
                  </a:txBody>
                  <a:tcPr marL="7620" marR="7620" marT="7620" marB="0" anchor="ctr"/>
                </a:tc>
                <a:tc>
                  <a:txBody>
                    <a:bodyPr/>
                    <a:lstStyle/>
                    <a:p>
                      <a:pPr algn="ctr" fontAlgn="t"/>
                      <a:r>
                        <a:rPr lang="en-US" sz="1100" b="0" i="0" u="none" strike="noStrike" dirty="0">
                          <a:solidFill>
                            <a:srgbClr val="000000"/>
                          </a:solidFill>
                          <a:effectLst/>
                          <a:latin typeface="+mn-lt"/>
                        </a:rPr>
                        <a:t>84%</a:t>
                      </a:r>
                    </a:p>
                  </a:txBody>
                  <a:tcPr marL="7620" marR="7620" marT="7620" marB="0" anchor="ctr">
                    <a:solidFill>
                      <a:srgbClr val="E7E7E7"/>
                    </a:solidFill>
                  </a:tcPr>
                </a:tc>
                <a:tc>
                  <a:txBody>
                    <a:bodyPr/>
                    <a:lstStyle/>
                    <a:p>
                      <a:pPr algn="ctr" fontAlgn="t"/>
                      <a:r>
                        <a:rPr lang="en-US" sz="1100" b="0" i="0" u="none" strike="noStrike" dirty="0">
                          <a:solidFill>
                            <a:srgbClr val="000000"/>
                          </a:solidFill>
                          <a:effectLst/>
                          <a:latin typeface="+mn-lt"/>
                        </a:rPr>
                        <a:t>93%</a:t>
                      </a:r>
                    </a:p>
                  </a:txBody>
                  <a:tcPr marL="7620" marR="7620" marT="7620" marB="0" anchor="ctr">
                    <a:solidFill>
                      <a:srgbClr val="E7E7E7"/>
                    </a:solidFill>
                  </a:tcPr>
                </a:tc>
                <a:tc>
                  <a:txBody>
                    <a:bodyPr/>
                    <a:lstStyle/>
                    <a:p>
                      <a:pPr algn="ctr" fontAlgn="t"/>
                      <a:r>
                        <a:rPr lang="en-US" sz="1100" b="0" i="0" u="none" strike="noStrike" dirty="0">
                          <a:solidFill>
                            <a:srgbClr val="000000"/>
                          </a:solidFill>
                          <a:effectLst/>
                          <a:latin typeface="+mn-lt"/>
                        </a:rPr>
                        <a:t>95%</a:t>
                      </a:r>
                    </a:p>
                  </a:txBody>
                  <a:tcPr marL="7620" marR="7620" marT="7620" marB="0" anchor="ctr">
                    <a:solidFill>
                      <a:srgbClr val="E7E7E7"/>
                    </a:solidFill>
                  </a:tcPr>
                </a:tc>
                <a:tc>
                  <a:txBody>
                    <a:bodyPr/>
                    <a:lstStyle/>
                    <a:p>
                      <a:pPr algn="ctr" fontAlgn="t"/>
                      <a:r>
                        <a:rPr lang="en-US" sz="1100" b="0" i="0" u="none" strike="noStrike" dirty="0">
                          <a:solidFill>
                            <a:srgbClr val="000000"/>
                          </a:solidFill>
                          <a:effectLst/>
                          <a:latin typeface="+mn-lt"/>
                        </a:rPr>
                        <a:t>79%</a:t>
                      </a:r>
                    </a:p>
                  </a:txBody>
                  <a:tcPr marL="7620" marR="7620" marT="7620" marB="0" anchor="ctr">
                    <a:solidFill>
                      <a:srgbClr val="E7E7E7"/>
                    </a:solidFill>
                  </a:tcPr>
                </a:tc>
                <a:tc>
                  <a:txBody>
                    <a:bodyPr/>
                    <a:lstStyle/>
                    <a:p>
                      <a:pPr algn="ctr" fontAlgn="t"/>
                      <a:r>
                        <a:rPr lang="en-US" sz="1100" b="0" i="0" u="none" strike="noStrike" dirty="0">
                          <a:solidFill>
                            <a:srgbClr val="000000"/>
                          </a:solidFill>
                          <a:effectLst/>
                          <a:latin typeface="+mn-lt"/>
                        </a:rPr>
                        <a:t>84%</a:t>
                      </a:r>
                    </a:p>
                  </a:txBody>
                  <a:tcPr marL="7620" marR="7620" marT="7620" marB="0" anchor="ctr">
                    <a:solidFill>
                      <a:srgbClr val="E7E7E7"/>
                    </a:solidFill>
                  </a:tcPr>
                </a:tc>
                <a:tc>
                  <a:txBody>
                    <a:bodyPr/>
                    <a:lstStyle/>
                    <a:p>
                      <a:pPr algn="ctr" fontAlgn="t"/>
                      <a:r>
                        <a:rPr lang="en-US" sz="1100" b="0" i="0" u="none" strike="noStrike" dirty="0">
                          <a:solidFill>
                            <a:srgbClr val="000000"/>
                          </a:solidFill>
                          <a:effectLst/>
                          <a:latin typeface="+mn-lt"/>
                        </a:rPr>
                        <a:t>90%</a:t>
                      </a:r>
                    </a:p>
                  </a:txBody>
                  <a:tcPr marL="7620" marR="7620" marT="7620" marB="0" anchor="ctr">
                    <a:solidFill>
                      <a:srgbClr val="E7E7E7"/>
                    </a:solidFill>
                  </a:tcPr>
                </a:tc>
                <a:tc>
                  <a:txBody>
                    <a:bodyPr/>
                    <a:lstStyle/>
                    <a:p>
                      <a:pPr algn="ctr" fontAlgn="t"/>
                      <a:r>
                        <a:rPr lang="en-US" sz="1100" b="0" i="0" u="none" strike="noStrike" dirty="0">
                          <a:solidFill>
                            <a:srgbClr val="000000"/>
                          </a:solidFill>
                          <a:effectLst/>
                          <a:latin typeface="+mn-lt"/>
                        </a:rPr>
                        <a:t>93%</a:t>
                      </a:r>
                    </a:p>
                  </a:txBody>
                  <a:tcPr marL="7620" marR="7620" marT="7620" marB="0" anchor="ctr">
                    <a:solidFill>
                      <a:srgbClr val="E7E7E7"/>
                    </a:solidFill>
                  </a:tcPr>
                </a:tc>
                <a:tc>
                  <a:txBody>
                    <a:bodyPr/>
                    <a:lstStyle/>
                    <a:p>
                      <a:pPr algn="ctr" fontAlgn="t"/>
                      <a:r>
                        <a:rPr lang="en-US" sz="1100" b="0" i="0" u="none" strike="noStrike" dirty="0">
                          <a:solidFill>
                            <a:srgbClr val="000000"/>
                          </a:solidFill>
                          <a:effectLst/>
                          <a:latin typeface="+mn-lt"/>
                        </a:rPr>
                        <a:t>88%</a:t>
                      </a:r>
                    </a:p>
                  </a:txBody>
                  <a:tcPr marL="7620" marR="7620" marT="7620" marB="0" anchor="ctr">
                    <a:solidFill>
                      <a:srgbClr val="E7E7E7"/>
                    </a:solidFill>
                  </a:tcPr>
                </a:tc>
                <a:tc>
                  <a:txBody>
                    <a:bodyPr/>
                    <a:lstStyle/>
                    <a:p>
                      <a:pPr algn="ctr" fontAlgn="t"/>
                      <a:r>
                        <a:rPr lang="en-US" sz="1100" b="0" i="0" u="none" strike="noStrike" dirty="0">
                          <a:solidFill>
                            <a:srgbClr val="000000"/>
                          </a:solidFill>
                          <a:effectLst/>
                          <a:latin typeface="+mn-lt"/>
                        </a:rPr>
                        <a:t>90%</a:t>
                      </a:r>
                    </a:p>
                  </a:txBody>
                  <a:tcPr marL="7620" marR="7620" marT="7620" marB="0" anchor="ctr"/>
                </a:tc>
                <a:tc>
                  <a:txBody>
                    <a:bodyPr/>
                    <a:lstStyle/>
                    <a:p>
                      <a:pPr algn="ctr" fontAlgn="t"/>
                      <a:r>
                        <a:rPr lang="en-US" sz="1100" b="0" i="0" u="none" strike="noStrike" dirty="0">
                          <a:solidFill>
                            <a:srgbClr val="000000"/>
                          </a:solidFill>
                          <a:effectLst/>
                          <a:latin typeface="+mn-lt"/>
                        </a:rPr>
                        <a:t>92%</a:t>
                      </a:r>
                    </a:p>
                  </a:txBody>
                  <a:tcPr marL="7620" marR="7620" marT="7620" marB="0" anchor="ctr"/>
                </a:tc>
                <a:tc>
                  <a:txBody>
                    <a:bodyPr/>
                    <a:lstStyle/>
                    <a:p>
                      <a:pPr algn="ctr" fontAlgn="t"/>
                      <a:r>
                        <a:rPr lang="en-US" sz="1100" b="0" i="0" u="none" strike="noStrike" dirty="0">
                          <a:solidFill>
                            <a:srgbClr val="000000"/>
                          </a:solidFill>
                          <a:effectLst/>
                          <a:latin typeface="+mn-lt"/>
                        </a:rPr>
                        <a:t>96%</a:t>
                      </a:r>
                    </a:p>
                  </a:txBody>
                  <a:tcPr marL="7620" marR="7620" marT="7620" marB="0" anchor="ctr"/>
                </a:tc>
                <a:tc>
                  <a:txBody>
                    <a:bodyPr/>
                    <a:lstStyle/>
                    <a:p>
                      <a:pPr algn="ctr" fontAlgn="t"/>
                      <a:r>
                        <a:rPr lang="en-US" sz="1100" b="0" i="0" u="none" strike="noStrike" dirty="0">
                          <a:solidFill>
                            <a:srgbClr val="000000"/>
                          </a:solidFill>
                          <a:effectLst/>
                          <a:latin typeface="+mn-lt"/>
                        </a:rPr>
                        <a:t>94%</a:t>
                      </a:r>
                    </a:p>
                  </a:txBody>
                  <a:tcPr marL="7620" marR="7620" marT="7620" marB="0" anchor="ctr"/>
                </a:tc>
                <a:tc>
                  <a:txBody>
                    <a:bodyPr/>
                    <a:lstStyle/>
                    <a:p>
                      <a:pPr algn="ctr" fontAlgn="t"/>
                      <a:r>
                        <a:rPr lang="en-US" sz="1100" b="0" i="0" u="none" strike="noStrike" dirty="0">
                          <a:solidFill>
                            <a:srgbClr val="000000"/>
                          </a:solidFill>
                          <a:effectLst/>
                          <a:latin typeface="+mn-lt"/>
                        </a:rPr>
                        <a:t>90%</a:t>
                      </a:r>
                    </a:p>
                  </a:txBody>
                  <a:tcPr marL="7620" marR="7620" marT="7620" marB="0" anchor="ctr"/>
                </a:tc>
                <a:tc>
                  <a:txBody>
                    <a:bodyPr/>
                    <a:lstStyle/>
                    <a:p>
                      <a:pPr algn="ctr" fontAlgn="t"/>
                      <a:r>
                        <a:rPr lang="en-US" sz="1100" b="0" i="0" u="none" strike="noStrike" dirty="0">
                          <a:solidFill>
                            <a:srgbClr val="000000"/>
                          </a:solidFill>
                          <a:effectLst/>
                          <a:latin typeface="+mn-lt"/>
                        </a:rPr>
                        <a:t>82%</a:t>
                      </a:r>
                    </a:p>
                  </a:txBody>
                  <a:tcPr marL="7620" marR="7620" marT="7620" marB="0" anchor="ctr"/>
                </a:tc>
                <a:tc>
                  <a:txBody>
                    <a:bodyPr/>
                    <a:lstStyle/>
                    <a:p>
                      <a:pPr algn="ctr" fontAlgn="t"/>
                      <a:r>
                        <a:rPr lang="en-US" sz="1100" b="0" i="0" u="none" strike="noStrike" dirty="0">
                          <a:solidFill>
                            <a:srgbClr val="000000"/>
                          </a:solidFill>
                          <a:effectLst/>
                          <a:latin typeface="+mn-lt"/>
                        </a:rPr>
                        <a:t>94%</a:t>
                      </a:r>
                    </a:p>
                  </a:txBody>
                  <a:tcPr marL="7620" marR="7620" marT="7620" marB="0" anchor="ctr"/>
                </a:tc>
                <a:tc>
                  <a:txBody>
                    <a:bodyPr/>
                    <a:lstStyle/>
                    <a:p>
                      <a:pPr algn="ctr" fontAlgn="t"/>
                      <a:r>
                        <a:rPr lang="en-US" sz="1100" b="0" i="0" u="none" strike="noStrike" dirty="0">
                          <a:solidFill>
                            <a:srgbClr val="000000"/>
                          </a:solidFill>
                          <a:effectLst/>
                          <a:latin typeface="+mn-lt"/>
                        </a:rPr>
                        <a:t>92%</a:t>
                      </a:r>
                    </a:p>
                  </a:txBody>
                  <a:tcPr marL="7620" marR="7620" marT="7620" marB="0" anchor="ctr"/>
                </a:tc>
                <a:tc>
                  <a:txBody>
                    <a:bodyPr/>
                    <a:lstStyle/>
                    <a:p>
                      <a:pPr algn="ctr" fontAlgn="t"/>
                      <a:r>
                        <a:rPr lang="en-US" sz="1100" b="0" i="0" u="none" strike="noStrike" dirty="0">
                          <a:solidFill>
                            <a:srgbClr val="000000"/>
                          </a:solidFill>
                          <a:effectLst/>
                          <a:latin typeface="+mn-lt"/>
                        </a:rPr>
                        <a:t>81%</a:t>
                      </a:r>
                    </a:p>
                  </a:txBody>
                  <a:tcPr marL="7620" marR="7620" marT="7620" marB="0" anchor="ctr"/>
                </a:tc>
                <a:tc>
                  <a:txBody>
                    <a:bodyPr/>
                    <a:lstStyle/>
                    <a:p>
                      <a:pPr algn="ctr" fontAlgn="t"/>
                      <a:r>
                        <a:rPr lang="en-US" sz="1100" b="0" i="0" u="none" strike="noStrike" dirty="0">
                          <a:solidFill>
                            <a:srgbClr val="000000"/>
                          </a:solidFill>
                          <a:effectLst/>
                          <a:latin typeface="+mn-lt"/>
                        </a:rPr>
                        <a:t>84%</a:t>
                      </a:r>
                    </a:p>
                  </a:txBody>
                  <a:tcPr marL="7620" marR="7620" marT="7620" marB="0" anchor="ctr"/>
                </a:tc>
                <a:tc>
                  <a:txBody>
                    <a:bodyPr/>
                    <a:lstStyle/>
                    <a:p>
                      <a:pPr algn="ctr" fontAlgn="t"/>
                      <a:r>
                        <a:rPr lang="en-US" sz="1100" b="0" i="0" u="none" strike="noStrike" dirty="0">
                          <a:solidFill>
                            <a:srgbClr val="000000"/>
                          </a:solidFill>
                          <a:effectLst/>
                          <a:latin typeface="+mn-lt"/>
                        </a:rPr>
                        <a:t>95%</a:t>
                      </a:r>
                    </a:p>
                  </a:txBody>
                  <a:tcPr marL="7620" marR="7620" marT="7620" marB="0" anchor="ctr"/>
                </a:tc>
                <a:extLst>
                  <a:ext uri="{0D108BD9-81ED-4DB2-BD59-A6C34878D82A}">
                    <a16:rowId xmlns:a16="http://schemas.microsoft.com/office/drawing/2014/main" val="2455229670"/>
                  </a:ext>
                </a:extLst>
              </a:tr>
              <a:tr h="244113">
                <a:tc>
                  <a:txBody>
                    <a:bodyPr/>
                    <a:lstStyle/>
                    <a:p>
                      <a:pPr algn="l" fontAlgn="t"/>
                      <a:r>
                        <a:rPr lang="en-US" sz="1100" b="0" i="0" u="none" strike="noStrike" dirty="0">
                          <a:solidFill>
                            <a:srgbClr val="000000"/>
                          </a:solidFill>
                          <a:effectLst/>
                          <a:latin typeface="+mn-lt"/>
                        </a:rPr>
                        <a:t>Confidence</a:t>
                      </a:r>
                    </a:p>
                  </a:txBody>
                  <a:tcPr marL="182880" marR="7620" marT="7620" marB="0" anchor="ctr"/>
                </a:tc>
                <a:tc>
                  <a:txBody>
                    <a:bodyPr/>
                    <a:lstStyle/>
                    <a:p>
                      <a:pPr algn="ctr" fontAlgn="t"/>
                      <a:r>
                        <a:rPr lang="en-US" sz="1100" b="0" i="0" u="none" strike="noStrike" dirty="0">
                          <a:solidFill>
                            <a:srgbClr val="000000"/>
                          </a:solidFill>
                          <a:effectLst/>
                          <a:latin typeface="+mn-lt"/>
                        </a:rPr>
                        <a:t>53%</a:t>
                      </a:r>
                    </a:p>
                  </a:txBody>
                  <a:tcPr marL="7620" marR="7620" marT="7620" marB="0" anchor="ctr"/>
                </a:tc>
                <a:tc>
                  <a:txBody>
                    <a:bodyPr/>
                    <a:lstStyle/>
                    <a:p>
                      <a:pPr algn="ctr" fontAlgn="t"/>
                      <a:r>
                        <a:rPr lang="en-US" sz="1100" b="0" i="0" u="none" strike="noStrike" dirty="0">
                          <a:solidFill>
                            <a:srgbClr val="000000"/>
                          </a:solidFill>
                          <a:effectLst/>
                          <a:latin typeface="+mn-lt"/>
                        </a:rPr>
                        <a:t>30%</a:t>
                      </a:r>
                    </a:p>
                  </a:txBody>
                  <a:tcPr marL="7620" marR="7620" marT="7620" marB="0" anchor="ctr"/>
                </a:tc>
                <a:tc>
                  <a:txBody>
                    <a:bodyPr/>
                    <a:lstStyle/>
                    <a:p>
                      <a:pPr algn="ctr" fontAlgn="t"/>
                      <a:r>
                        <a:rPr lang="en-US" sz="1100" b="0" i="0" u="none" strike="noStrike" dirty="0">
                          <a:solidFill>
                            <a:srgbClr val="000000"/>
                          </a:solidFill>
                          <a:effectLst/>
                          <a:latin typeface="+mn-lt"/>
                        </a:rPr>
                        <a:t>61%</a:t>
                      </a:r>
                    </a:p>
                  </a:txBody>
                  <a:tcPr marL="7620" marR="7620" marT="7620" marB="0" anchor="ctr"/>
                </a:tc>
                <a:tc>
                  <a:txBody>
                    <a:bodyPr/>
                    <a:lstStyle/>
                    <a:p>
                      <a:pPr algn="ctr" fontAlgn="t"/>
                      <a:r>
                        <a:rPr lang="en-US" sz="1100" b="0" i="0" u="none" strike="noStrike" dirty="0">
                          <a:solidFill>
                            <a:srgbClr val="000000"/>
                          </a:solidFill>
                          <a:effectLst/>
                          <a:latin typeface="+mn-lt"/>
                        </a:rPr>
                        <a:t>51%</a:t>
                      </a:r>
                    </a:p>
                  </a:txBody>
                  <a:tcPr marL="7620" marR="7620" marT="7620" marB="0" anchor="ctr">
                    <a:noFill/>
                  </a:tcPr>
                </a:tc>
                <a:tc>
                  <a:txBody>
                    <a:bodyPr/>
                    <a:lstStyle/>
                    <a:p>
                      <a:pPr algn="ctr" fontAlgn="t"/>
                      <a:r>
                        <a:rPr lang="en-US" sz="1100" b="0" i="0" u="none" strike="noStrike" dirty="0">
                          <a:solidFill>
                            <a:srgbClr val="000000"/>
                          </a:solidFill>
                          <a:effectLst/>
                          <a:latin typeface="+mn-lt"/>
                        </a:rPr>
                        <a:t>52%</a:t>
                      </a:r>
                    </a:p>
                  </a:txBody>
                  <a:tcPr marL="7620" marR="7620" marT="7620" marB="0" anchor="ctr"/>
                </a:tc>
                <a:tc>
                  <a:txBody>
                    <a:bodyPr/>
                    <a:lstStyle/>
                    <a:p>
                      <a:pPr algn="ctr" fontAlgn="t"/>
                      <a:r>
                        <a:rPr lang="en-US" sz="1100" b="0" i="0" u="none" strike="noStrike" dirty="0">
                          <a:solidFill>
                            <a:srgbClr val="000000"/>
                          </a:solidFill>
                          <a:effectLst/>
                          <a:latin typeface="+mn-lt"/>
                        </a:rPr>
                        <a:t>52%</a:t>
                      </a:r>
                    </a:p>
                  </a:txBody>
                  <a:tcPr marL="7620" marR="7620" marT="7620" marB="0" anchor="ctr"/>
                </a:tc>
                <a:tc>
                  <a:txBody>
                    <a:bodyPr/>
                    <a:lstStyle/>
                    <a:p>
                      <a:pPr algn="ctr" fontAlgn="t"/>
                      <a:r>
                        <a:rPr lang="en-US" sz="1100" b="0" i="0" u="none" strike="noStrike" dirty="0">
                          <a:solidFill>
                            <a:srgbClr val="000000"/>
                          </a:solidFill>
                          <a:effectLst/>
                          <a:latin typeface="+mn-lt"/>
                        </a:rPr>
                        <a:t>32%</a:t>
                      </a:r>
                    </a:p>
                  </a:txBody>
                  <a:tcPr marL="7620" marR="7620" marT="7620" marB="0" anchor="ctr"/>
                </a:tc>
                <a:tc>
                  <a:txBody>
                    <a:bodyPr/>
                    <a:lstStyle/>
                    <a:p>
                      <a:pPr algn="ctr" fontAlgn="t"/>
                      <a:r>
                        <a:rPr lang="en-US" sz="1100" b="0" i="0" u="none" strike="noStrike" dirty="0">
                          <a:solidFill>
                            <a:srgbClr val="000000"/>
                          </a:solidFill>
                          <a:effectLst/>
                          <a:latin typeface="+mn-lt"/>
                        </a:rPr>
                        <a:t>47%</a:t>
                      </a:r>
                    </a:p>
                  </a:txBody>
                  <a:tcPr marL="7620" marR="7620" marT="7620" marB="0" anchor="ctr"/>
                </a:tc>
                <a:tc>
                  <a:txBody>
                    <a:bodyPr/>
                    <a:lstStyle/>
                    <a:p>
                      <a:pPr algn="ctr" fontAlgn="t"/>
                      <a:r>
                        <a:rPr lang="en-US" sz="1100" b="0" i="0" u="none" strike="noStrike" dirty="0">
                          <a:solidFill>
                            <a:srgbClr val="000000"/>
                          </a:solidFill>
                          <a:effectLst/>
                          <a:latin typeface="+mn-lt"/>
                        </a:rPr>
                        <a:t>80%</a:t>
                      </a:r>
                    </a:p>
                  </a:txBody>
                  <a:tcPr marL="7620" marR="7620" marT="7620" marB="0" anchor="ctr"/>
                </a:tc>
                <a:tc>
                  <a:txBody>
                    <a:bodyPr/>
                    <a:lstStyle/>
                    <a:p>
                      <a:pPr algn="ctr" fontAlgn="t"/>
                      <a:r>
                        <a:rPr lang="en-US" sz="1100" b="0" i="0" u="none" strike="noStrike" dirty="0">
                          <a:solidFill>
                            <a:srgbClr val="000000"/>
                          </a:solidFill>
                          <a:effectLst/>
                          <a:latin typeface="+mn-lt"/>
                        </a:rPr>
                        <a:t>63%</a:t>
                      </a:r>
                    </a:p>
                  </a:txBody>
                  <a:tcPr marL="7620" marR="7620" marT="7620" marB="0" anchor="ctr">
                    <a:noFill/>
                  </a:tcPr>
                </a:tc>
                <a:tc>
                  <a:txBody>
                    <a:bodyPr/>
                    <a:lstStyle/>
                    <a:p>
                      <a:pPr algn="ctr" fontAlgn="t"/>
                      <a:r>
                        <a:rPr lang="en-US" sz="1100" b="0" i="0" u="none" strike="noStrike" dirty="0">
                          <a:solidFill>
                            <a:srgbClr val="000000"/>
                          </a:solidFill>
                          <a:effectLst/>
                          <a:latin typeface="+mn-lt"/>
                        </a:rPr>
                        <a:t>50%</a:t>
                      </a:r>
                    </a:p>
                  </a:txBody>
                  <a:tcPr marL="7620" marR="7620" marT="7620" marB="0" anchor="ctr"/>
                </a:tc>
                <a:tc>
                  <a:txBody>
                    <a:bodyPr/>
                    <a:lstStyle/>
                    <a:p>
                      <a:pPr algn="ctr" fontAlgn="t"/>
                      <a:r>
                        <a:rPr lang="en-US" sz="1100" b="0" i="0" u="none" strike="noStrike" dirty="0">
                          <a:solidFill>
                            <a:srgbClr val="000000"/>
                          </a:solidFill>
                          <a:effectLst/>
                          <a:latin typeface="+mn-lt"/>
                        </a:rPr>
                        <a:t>38%</a:t>
                      </a:r>
                    </a:p>
                  </a:txBody>
                  <a:tcPr marL="7620" marR="7620" marT="7620" marB="0" anchor="ctr"/>
                </a:tc>
                <a:tc>
                  <a:txBody>
                    <a:bodyPr/>
                    <a:lstStyle/>
                    <a:p>
                      <a:pPr algn="ctr" fontAlgn="t"/>
                      <a:r>
                        <a:rPr lang="en-US" sz="1100" b="0" i="0" u="none" strike="noStrike" dirty="0">
                          <a:solidFill>
                            <a:srgbClr val="000000"/>
                          </a:solidFill>
                          <a:effectLst/>
                          <a:latin typeface="+mn-lt"/>
                        </a:rPr>
                        <a:t>35%</a:t>
                      </a:r>
                    </a:p>
                  </a:txBody>
                  <a:tcPr marL="7620" marR="7620" marT="7620" marB="0" anchor="ctr"/>
                </a:tc>
                <a:tc>
                  <a:txBody>
                    <a:bodyPr/>
                    <a:lstStyle/>
                    <a:p>
                      <a:pPr algn="ctr" fontAlgn="t"/>
                      <a:r>
                        <a:rPr lang="en-US" sz="1100" b="0" i="0" u="none" strike="noStrike" dirty="0">
                          <a:solidFill>
                            <a:srgbClr val="000000"/>
                          </a:solidFill>
                          <a:effectLst/>
                          <a:latin typeface="+mn-lt"/>
                        </a:rPr>
                        <a:t>54%</a:t>
                      </a:r>
                    </a:p>
                  </a:txBody>
                  <a:tcPr marL="7620" marR="7620" marT="7620" marB="0" anchor="ctr"/>
                </a:tc>
                <a:tc>
                  <a:txBody>
                    <a:bodyPr/>
                    <a:lstStyle/>
                    <a:p>
                      <a:pPr algn="ctr" fontAlgn="t"/>
                      <a:r>
                        <a:rPr lang="en-US" sz="1100" b="0" i="0" u="none" strike="noStrike" dirty="0">
                          <a:solidFill>
                            <a:srgbClr val="000000"/>
                          </a:solidFill>
                          <a:effectLst/>
                          <a:latin typeface="+mn-lt"/>
                        </a:rPr>
                        <a:t>59%</a:t>
                      </a:r>
                    </a:p>
                  </a:txBody>
                  <a:tcPr marL="7620" marR="7620" marT="7620" marB="0" anchor="ctr"/>
                </a:tc>
                <a:tc>
                  <a:txBody>
                    <a:bodyPr/>
                    <a:lstStyle/>
                    <a:p>
                      <a:pPr algn="ctr" fontAlgn="t"/>
                      <a:r>
                        <a:rPr lang="en-US" sz="1100" b="0" i="0" u="none" strike="noStrike" dirty="0">
                          <a:solidFill>
                            <a:srgbClr val="000000"/>
                          </a:solidFill>
                          <a:effectLst/>
                          <a:latin typeface="+mn-lt"/>
                        </a:rPr>
                        <a:t>21%</a:t>
                      </a:r>
                    </a:p>
                  </a:txBody>
                  <a:tcPr marL="7620" marR="7620" marT="7620" marB="0" anchor="ctr"/>
                </a:tc>
                <a:tc>
                  <a:txBody>
                    <a:bodyPr/>
                    <a:lstStyle/>
                    <a:p>
                      <a:pPr algn="ctr" fontAlgn="t"/>
                      <a:r>
                        <a:rPr lang="en-US" sz="1100" b="0" i="0" u="none" strike="noStrike" dirty="0">
                          <a:solidFill>
                            <a:srgbClr val="000000"/>
                          </a:solidFill>
                          <a:effectLst/>
                          <a:latin typeface="+mn-lt"/>
                        </a:rPr>
                        <a:t>37%</a:t>
                      </a:r>
                    </a:p>
                  </a:txBody>
                  <a:tcPr marL="7620" marR="7620" marT="7620" marB="0" anchor="ctr"/>
                </a:tc>
                <a:tc>
                  <a:txBody>
                    <a:bodyPr/>
                    <a:lstStyle/>
                    <a:p>
                      <a:pPr algn="ctr" fontAlgn="t"/>
                      <a:r>
                        <a:rPr lang="en-US" sz="1100" b="0" i="0" u="none" strike="noStrike" dirty="0">
                          <a:solidFill>
                            <a:srgbClr val="000000"/>
                          </a:solidFill>
                          <a:effectLst/>
                          <a:latin typeface="+mn-lt"/>
                        </a:rPr>
                        <a:t>53%</a:t>
                      </a:r>
                    </a:p>
                  </a:txBody>
                  <a:tcPr marL="7620" marR="7620" marT="7620" marB="0" anchor="ctr"/>
                </a:tc>
                <a:tc>
                  <a:txBody>
                    <a:bodyPr/>
                    <a:lstStyle/>
                    <a:p>
                      <a:pPr algn="ctr" fontAlgn="t"/>
                      <a:r>
                        <a:rPr lang="en-US" sz="1100" b="0" i="0" u="none" strike="noStrike" dirty="0">
                          <a:solidFill>
                            <a:srgbClr val="000000"/>
                          </a:solidFill>
                          <a:effectLst/>
                          <a:latin typeface="+mn-lt"/>
                        </a:rPr>
                        <a:t>44%</a:t>
                      </a:r>
                    </a:p>
                  </a:txBody>
                  <a:tcPr marL="7620" marR="7620" marT="7620" marB="0" anchor="ctr"/>
                </a:tc>
                <a:tc>
                  <a:txBody>
                    <a:bodyPr/>
                    <a:lstStyle/>
                    <a:p>
                      <a:pPr algn="ctr" fontAlgn="t"/>
                      <a:r>
                        <a:rPr lang="en-US" sz="1100" b="0" i="0" u="none" strike="noStrike" dirty="0">
                          <a:solidFill>
                            <a:srgbClr val="000000"/>
                          </a:solidFill>
                          <a:effectLst/>
                          <a:latin typeface="+mn-lt"/>
                        </a:rPr>
                        <a:t>48%</a:t>
                      </a:r>
                    </a:p>
                  </a:txBody>
                  <a:tcPr marL="7620" marR="7620" marT="7620" marB="0" anchor="ctr"/>
                </a:tc>
                <a:tc>
                  <a:txBody>
                    <a:bodyPr/>
                    <a:lstStyle/>
                    <a:p>
                      <a:pPr algn="ctr" fontAlgn="t"/>
                      <a:r>
                        <a:rPr lang="en-US" sz="1100" b="0" i="0" u="none" strike="noStrike" dirty="0">
                          <a:solidFill>
                            <a:srgbClr val="000000"/>
                          </a:solidFill>
                          <a:effectLst/>
                          <a:latin typeface="+mn-lt"/>
                        </a:rPr>
                        <a:t>54%</a:t>
                      </a:r>
                    </a:p>
                  </a:txBody>
                  <a:tcPr marL="7620" marR="7620" marT="7620" marB="0" anchor="ctr"/>
                </a:tc>
                <a:tc>
                  <a:txBody>
                    <a:bodyPr/>
                    <a:lstStyle/>
                    <a:p>
                      <a:pPr algn="ctr" fontAlgn="t"/>
                      <a:r>
                        <a:rPr lang="en-US" sz="1100" b="0" i="0" u="none" strike="noStrike" dirty="0">
                          <a:solidFill>
                            <a:srgbClr val="000000"/>
                          </a:solidFill>
                          <a:effectLst/>
                          <a:latin typeface="+mn-lt"/>
                        </a:rPr>
                        <a:t>47%</a:t>
                      </a:r>
                    </a:p>
                  </a:txBody>
                  <a:tcPr marL="7620" marR="7620" marT="7620" marB="0" anchor="ctr"/>
                </a:tc>
                <a:extLst>
                  <a:ext uri="{0D108BD9-81ED-4DB2-BD59-A6C34878D82A}">
                    <a16:rowId xmlns:a16="http://schemas.microsoft.com/office/drawing/2014/main" val="149662681"/>
                  </a:ext>
                </a:extLst>
              </a:tr>
              <a:tr h="244113">
                <a:tc>
                  <a:txBody>
                    <a:bodyPr/>
                    <a:lstStyle/>
                    <a:p>
                      <a:pPr algn="l" fontAlgn="t"/>
                      <a:r>
                        <a:rPr lang="en-US" sz="1100" b="0" i="0" u="none" strike="noStrike" dirty="0">
                          <a:solidFill>
                            <a:srgbClr val="000000"/>
                          </a:solidFill>
                          <a:effectLst/>
                          <a:latin typeface="+mn-lt"/>
                        </a:rPr>
                        <a:t>Past wk./mo.*</a:t>
                      </a:r>
                    </a:p>
                  </a:txBody>
                  <a:tcPr marL="182880" marR="7620" marT="7620" marB="0" anchor="ctr"/>
                </a:tc>
                <a:tc>
                  <a:txBody>
                    <a:bodyPr/>
                    <a:lstStyle/>
                    <a:p>
                      <a:pPr algn="ctr" fontAlgn="t"/>
                      <a:r>
                        <a:rPr lang="en-US" sz="1100" b="0" i="0" u="none" strike="noStrike" dirty="0">
                          <a:solidFill>
                            <a:srgbClr val="000000"/>
                          </a:solidFill>
                          <a:effectLst/>
                          <a:latin typeface="+mn-lt"/>
                        </a:rPr>
                        <a:t>28%</a:t>
                      </a:r>
                    </a:p>
                  </a:txBody>
                  <a:tcPr marL="7620" marR="7620" marT="7620" marB="0" anchor="ctr"/>
                </a:tc>
                <a:tc>
                  <a:txBody>
                    <a:bodyPr/>
                    <a:lstStyle/>
                    <a:p>
                      <a:pPr algn="ctr" fontAlgn="t"/>
                      <a:r>
                        <a:rPr lang="en-US" sz="1100" b="0" i="0" u="none" strike="noStrike" dirty="0">
                          <a:solidFill>
                            <a:srgbClr val="000000"/>
                          </a:solidFill>
                          <a:effectLst/>
                          <a:latin typeface="+mn-lt"/>
                        </a:rPr>
                        <a:t>33%</a:t>
                      </a:r>
                    </a:p>
                  </a:txBody>
                  <a:tcPr marL="7620" marR="7620" marT="7620" marB="0" anchor="ctr"/>
                </a:tc>
                <a:tc>
                  <a:txBody>
                    <a:bodyPr/>
                    <a:lstStyle/>
                    <a:p>
                      <a:pPr algn="ctr" fontAlgn="t"/>
                      <a:r>
                        <a:rPr lang="en-US" sz="1100" b="0" i="0" u="none" strike="noStrike" dirty="0">
                          <a:solidFill>
                            <a:srgbClr val="000000"/>
                          </a:solidFill>
                          <a:effectLst/>
                          <a:latin typeface="+mn-lt"/>
                        </a:rPr>
                        <a:t>41%</a:t>
                      </a:r>
                    </a:p>
                  </a:txBody>
                  <a:tcPr marL="7620" marR="7620" marT="7620" marB="0" anchor="ctr"/>
                </a:tc>
                <a:tc>
                  <a:txBody>
                    <a:bodyPr/>
                    <a:lstStyle/>
                    <a:p>
                      <a:pPr algn="ctr" fontAlgn="t"/>
                      <a:r>
                        <a:rPr lang="en-US" sz="1100" b="0" i="0" u="none" strike="noStrike" dirty="0">
                          <a:solidFill>
                            <a:srgbClr val="000000"/>
                          </a:solidFill>
                          <a:effectLst/>
                          <a:latin typeface="+mn-lt"/>
                        </a:rPr>
                        <a:t>34%</a:t>
                      </a:r>
                    </a:p>
                  </a:txBody>
                  <a:tcPr marL="7620" marR="7620" marT="7620" marB="0" anchor="ctr">
                    <a:solidFill>
                      <a:srgbClr val="E7E7E7"/>
                    </a:solidFill>
                  </a:tcPr>
                </a:tc>
                <a:tc>
                  <a:txBody>
                    <a:bodyPr/>
                    <a:lstStyle/>
                    <a:p>
                      <a:pPr algn="ctr" fontAlgn="t"/>
                      <a:r>
                        <a:rPr lang="en-US" sz="1100" b="0" i="0" u="none" strike="noStrike" dirty="0">
                          <a:solidFill>
                            <a:srgbClr val="000000"/>
                          </a:solidFill>
                          <a:effectLst/>
                          <a:latin typeface="+mn-lt"/>
                        </a:rPr>
                        <a:t>28%</a:t>
                      </a:r>
                    </a:p>
                  </a:txBody>
                  <a:tcPr marL="7620" marR="7620" marT="7620" marB="0" anchor="ctr"/>
                </a:tc>
                <a:tc>
                  <a:txBody>
                    <a:bodyPr/>
                    <a:lstStyle/>
                    <a:p>
                      <a:pPr algn="ctr" fontAlgn="t"/>
                      <a:r>
                        <a:rPr lang="en-US" sz="1100" b="0" i="0" u="none" strike="noStrike" dirty="0">
                          <a:solidFill>
                            <a:srgbClr val="000000"/>
                          </a:solidFill>
                          <a:effectLst/>
                          <a:latin typeface="+mn-lt"/>
                        </a:rPr>
                        <a:t>32%</a:t>
                      </a:r>
                    </a:p>
                  </a:txBody>
                  <a:tcPr marL="7620" marR="7620" marT="7620" marB="0" anchor="ctr"/>
                </a:tc>
                <a:tc>
                  <a:txBody>
                    <a:bodyPr/>
                    <a:lstStyle/>
                    <a:p>
                      <a:pPr algn="ctr" fontAlgn="t"/>
                      <a:r>
                        <a:rPr lang="en-US" sz="1100" b="0" i="0" u="none" strike="noStrike" dirty="0">
                          <a:solidFill>
                            <a:srgbClr val="000000"/>
                          </a:solidFill>
                          <a:effectLst/>
                          <a:latin typeface="+mn-lt"/>
                        </a:rPr>
                        <a:t>33%</a:t>
                      </a:r>
                    </a:p>
                  </a:txBody>
                  <a:tcPr marL="7620" marR="7620" marT="7620" marB="0" anchor="ctr"/>
                </a:tc>
                <a:tc>
                  <a:txBody>
                    <a:bodyPr/>
                    <a:lstStyle/>
                    <a:p>
                      <a:pPr algn="ctr" fontAlgn="t"/>
                      <a:r>
                        <a:rPr lang="en-US" sz="1100" b="0" i="0" u="none" strike="noStrike" dirty="0">
                          <a:solidFill>
                            <a:srgbClr val="000000"/>
                          </a:solidFill>
                          <a:effectLst/>
                          <a:latin typeface="+mn-lt"/>
                        </a:rPr>
                        <a:t>34%</a:t>
                      </a:r>
                    </a:p>
                  </a:txBody>
                  <a:tcPr marL="7620" marR="7620" marT="7620" marB="0" anchor="ctr"/>
                </a:tc>
                <a:tc>
                  <a:txBody>
                    <a:bodyPr/>
                    <a:lstStyle/>
                    <a:p>
                      <a:pPr algn="ctr" fontAlgn="t"/>
                      <a:r>
                        <a:rPr lang="en-US" sz="1100" b="0" i="0" u="none" strike="noStrike" dirty="0">
                          <a:solidFill>
                            <a:srgbClr val="000000"/>
                          </a:solidFill>
                          <a:effectLst/>
                          <a:latin typeface="+mn-lt"/>
                        </a:rPr>
                        <a:t>38%</a:t>
                      </a:r>
                    </a:p>
                  </a:txBody>
                  <a:tcPr marL="7620" marR="7620" marT="7620" marB="0" anchor="ctr"/>
                </a:tc>
                <a:tc>
                  <a:txBody>
                    <a:bodyPr/>
                    <a:lstStyle/>
                    <a:p>
                      <a:pPr algn="ctr" fontAlgn="t"/>
                      <a:r>
                        <a:rPr lang="en-US" sz="1100" b="0" i="0" u="none" strike="noStrike" dirty="0">
                          <a:solidFill>
                            <a:srgbClr val="000000"/>
                          </a:solidFill>
                          <a:effectLst/>
                          <a:latin typeface="+mn-lt"/>
                        </a:rPr>
                        <a:t>51%</a:t>
                      </a:r>
                    </a:p>
                  </a:txBody>
                  <a:tcPr marL="7620" marR="7620" marT="7620" marB="0" anchor="ctr">
                    <a:solidFill>
                      <a:srgbClr val="E7E7E7"/>
                    </a:solidFill>
                  </a:tcPr>
                </a:tc>
                <a:tc>
                  <a:txBody>
                    <a:bodyPr/>
                    <a:lstStyle/>
                    <a:p>
                      <a:pPr algn="ctr" fontAlgn="t"/>
                      <a:r>
                        <a:rPr lang="en-US" sz="1100" b="0" i="0" u="none" strike="noStrike" dirty="0">
                          <a:solidFill>
                            <a:srgbClr val="000000"/>
                          </a:solidFill>
                          <a:effectLst/>
                          <a:latin typeface="+mn-lt"/>
                        </a:rPr>
                        <a:t>37%</a:t>
                      </a:r>
                    </a:p>
                  </a:txBody>
                  <a:tcPr marL="7620" marR="7620" marT="7620" marB="0" anchor="ctr"/>
                </a:tc>
                <a:tc>
                  <a:txBody>
                    <a:bodyPr/>
                    <a:lstStyle/>
                    <a:p>
                      <a:pPr algn="ctr" fontAlgn="t"/>
                      <a:r>
                        <a:rPr lang="en-US" sz="1100" b="0" i="0" u="none" strike="noStrike" dirty="0">
                          <a:solidFill>
                            <a:srgbClr val="000000"/>
                          </a:solidFill>
                          <a:effectLst/>
                          <a:latin typeface="+mn-lt"/>
                        </a:rPr>
                        <a:t>31%</a:t>
                      </a:r>
                    </a:p>
                  </a:txBody>
                  <a:tcPr marL="7620" marR="7620" marT="7620" marB="0" anchor="ctr"/>
                </a:tc>
                <a:tc>
                  <a:txBody>
                    <a:bodyPr/>
                    <a:lstStyle/>
                    <a:p>
                      <a:pPr algn="ctr" fontAlgn="t"/>
                      <a:r>
                        <a:rPr lang="en-US" sz="1100" b="0" i="0" u="none" strike="noStrike" dirty="0">
                          <a:solidFill>
                            <a:srgbClr val="000000"/>
                          </a:solidFill>
                          <a:effectLst/>
                          <a:latin typeface="+mn-lt"/>
                        </a:rPr>
                        <a:t>47%</a:t>
                      </a:r>
                    </a:p>
                  </a:txBody>
                  <a:tcPr marL="7620" marR="7620" marT="7620" marB="0" anchor="ctr"/>
                </a:tc>
                <a:tc>
                  <a:txBody>
                    <a:bodyPr/>
                    <a:lstStyle/>
                    <a:p>
                      <a:pPr algn="ctr" fontAlgn="t"/>
                      <a:r>
                        <a:rPr lang="en-US" sz="1100" b="0" i="0" u="none" strike="noStrike" dirty="0">
                          <a:solidFill>
                            <a:srgbClr val="000000"/>
                          </a:solidFill>
                          <a:effectLst/>
                          <a:latin typeface="+mn-lt"/>
                        </a:rPr>
                        <a:t>31%</a:t>
                      </a:r>
                    </a:p>
                  </a:txBody>
                  <a:tcPr marL="7620" marR="7620" marT="7620" marB="0" anchor="ctr"/>
                </a:tc>
                <a:tc>
                  <a:txBody>
                    <a:bodyPr/>
                    <a:lstStyle/>
                    <a:p>
                      <a:pPr algn="ctr" fontAlgn="t"/>
                      <a:r>
                        <a:rPr lang="en-US" sz="1100" b="0" i="0" u="none" strike="noStrike" dirty="0">
                          <a:solidFill>
                            <a:srgbClr val="000000"/>
                          </a:solidFill>
                          <a:effectLst/>
                          <a:latin typeface="+mn-lt"/>
                        </a:rPr>
                        <a:t>31%</a:t>
                      </a:r>
                    </a:p>
                  </a:txBody>
                  <a:tcPr marL="7620" marR="7620" marT="7620" marB="0" anchor="ctr"/>
                </a:tc>
                <a:tc>
                  <a:txBody>
                    <a:bodyPr/>
                    <a:lstStyle/>
                    <a:p>
                      <a:pPr algn="ctr" fontAlgn="t"/>
                      <a:r>
                        <a:rPr lang="en-US" sz="1100" b="0" i="0" u="none" strike="noStrike" dirty="0">
                          <a:solidFill>
                            <a:srgbClr val="000000"/>
                          </a:solidFill>
                          <a:effectLst/>
                          <a:latin typeface="+mn-lt"/>
                        </a:rPr>
                        <a:t>36%</a:t>
                      </a:r>
                    </a:p>
                  </a:txBody>
                  <a:tcPr marL="7620" marR="7620" marT="7620" marB="0" anchor="ctr"/>
                </a:tc>
                <a:tc>
                  <a:txBody>
                    <a:bodyPr/>
                    <a:lstStyle/>
                    <a:p>
                      <a:pPr algn="ctr" fontAlgn="t"/>
                      <a:r>
                        <a:rPr lang="en-US" sz="1100" b="0" i="0" u="none" strike="noStrike" dirty="0">
                          <a:solidFill>
                            <a:srgbClr val="000000"/>
                          </a:solidFill>
                          <a:effectLst/>
                          <a:latin typeface="+mn-lt"/>
                        </a:rPr>
                        <a:t>33%</a:t>
                      </a:r>
                    </a:p>
                  </a:txBody>
                  <a:tcPr marL="7620" marR="7620" marT="7620" marB="0" anchor="ctr"/>
                </a:tc>
                <a:tc>
                  <a:txBody>
                    <a:bodyPr/>
                    <a:lstStyle/>
                    <a:p>
                      <a:pPr algn="ctr" fontAlgn="t"/>
                      <a:r>
                        <a:rPr lang="en-US" sz="1100" b="0" i="0" u="none" strike="noStrike" dirty="0">
                          <a:solidFill>
                            <a:srgbClr val="000000"/>
                          </a:solidFill>
                          <a:effectLst/>
                          <a:latin typeface="+mn-lt"/>
                        </a:rPr>
                        <a:t>37%</a:t>
                      </a:r>
                    </a:p>
                  </a:txBody>
                  <a:tcPr marL="7620" marR="7620" marT="7620" marB="0" anchor="ctr"/>
                </a:tc>
                <a:tc>
                  <a:txBody>
                    <a:bodyPr/>
                    <a:lstStyle/>
                    <a:p>
                      <a:pPr algn="ctr" fontAlgn="t"/>
                      <a:r>
                        <a:rPr lang="en-US" sz="1100" b="0" i="0" u="none" strike="noStrike" dirty="0">
                          <a:solidFill>
                            <a:srgbClr val="000000"/>
                          </a:solidFill>
                          <a:effectLst/>
                          <a:latin typeface="+mn-lt"/>
                        </a:rPr>
                        <a:t>40%</a:t>
                      </a:r>
                    </a:p>
                  </a:txBody>
                  <a:tcPr marL="7620" marR="7620" marT="7620" marB="0" anchor="ctr"/>
                </a:tc>
                <a:tc>
                  <a:txBody>
                    <a:bodyPr/>
                    <a:lstStyle/>
                    <a:p>
                      <a:pPr algn="ctr" fontAlgn="t"/>
                      <a:r>
                        <a:rPr lang="en-US" sz="1100" b="0" i="0" u="none" strike="noStrike" dirty="0">
                          <a:solidFill>
                            <a:srgbClr val="000000"/>
                          </a:solidFill>
                          <a:effectLst/>
                          <a:latin typeface="+mn-lt"/>
                        </a:rPr>
                        <a:t>31%</a:t>
                      </a:r>
                    </a:p>
                  </a:txBody>
                  <a:tcPr marL="7620" marR="7620" marT="7620" marB="0" anchor="ctr"/>
                </a:tc>
                <a:tc>
                  <a:txBody>
                    <a:bodyPr/>
                    <a:lstStyle/>
                    <a:p>
                      <a:pPr algn="ctr" fontAlgn="t"/>
                      <a:r>
                        <a:rPr lang="en-US" sz="1100" b="0" i="0" u="none" strike="noStrike" dirty="0">
                          <a:solidFill>
                            <a:srgbClr val="000000"/>
                          </a:solidFill>
                          <a:effectLst/>
                          <a:latin typeface="+mn-lt"/>
                        </a:rPr>
                        <a:t>35%</a:t>
                      </a:r>
                    </a:p>
                  </a:txBody>
                  <a:tcPr marL="7620" marR="7620" marT="7620" marB="0" anchor="ctr"/>
                </a:tc>
                <a:tc>
                  <a:txBody>
                    <a:bodyPr/>
                    <a:lstStyle/>
                    <a:p>
                      <a:pPr algn="ctr" fontAlgn="t"/>
                      <a:r>
                        <a:rPr lang="en-US" sz="1100" b="0" i="0" u="none" strike="noStrike" dirty="0">
                          <a:solidFill>
                            <a:srgbClr val="000000"/>
                          </a:solidFill>
                          <a:effectLst/>
                          <a:latin typeface="+mn-lt"/>
                        </a:rPr>
                        <a:t>63%</a:t>
                      </a:r>
                    </a:p>
                  </a:txBody>
                  <a:tcPr marL="7620" marR="7620" marT="7620" marB="0" anchor="ctr"/>
                </a:tc>
                <a:extLst>
                  <a:ext uri="{0D108BD9-81ED-4DB2-BD59-A6C34878D82A}">
                    <a16:rowId xmlns:a16="http://schemas.microsoft.com/office/drawing/2014/main" val="1436074450"/>
                  </a:ext>
                </a:extLst>
              </a:tr>
            </a:tbl>
          </a:graphicData>
        </a:graphic>
      </p:graphicFrame>
      <p:sp>
        <p:nvSpPr>
          <p:cNvPr id="5" name="TextBox 4">
            <a:extLst>
              <a:ext uri="{FF2B5EF4-FFF2-40B4-BE49-F238E27FC236}">
                <a16:creationId xmlns:a16="http://schemas.microsoft.com/office/drawing/2014/main" id="{CE32F338-803C-4309-8E18-466336BD2CC2}"/>
              </a:ext>
            </a:extLst>
          </p:cNvPr>
          <p:cNvSpPr txBox="1"/>
          <p:nvPr/>
        </p:nvSpPr>
        <p:spPr>
          <a:xfrm>
            <a:off x="411982" y="5242703"/>
            <a:ext cx="4705455" cy="600164"/>
          </a:xfrm>
          <a:prstGeom prst="rect">
            <a:avLst/>
          </a:prstGeom>
          <a:noFill/>
        </p:spPr>
        <p:txBody>
          <a:bodyPr wrap="none" lIns="182880" tIns="146304" rIns="182880" bIns="146304" rtlCol="0">
            <a:spAutoFit/>
          </a:bodyPr>
          <a:lstStyle/>
          <a:p>
            <a:pPr>
              <a:lnSpc>
                <a:spcPct val="90000"/>
              </a:lnSpc>
            </a:pPr>
            <a:r>
              <a:rPr lang="en-US" sz="1100" i="1" dirty="0">
                <a:solidFill>
                  <a:schemeClr val="bg1">
                    <a:lumMod val="50000"/>
                    <a:lumOff val="50000"/>
                  </a:schemeClr>
                </a:solidFill>
              </a:rPr>
              <a:t>* Worry – Extremely, very, somewhat worried the risk will happen again</a:t>
            </a:r>
          </a:p>
          <a:p>
            <a:pPr>
              <a:lnSpc>
                <a:spcPct val="90000"/>
              </a:lnSpc>
            </a:pPr>
            <a:r>
              <a:rPr lang="en-US" sz="1100" i="1" dirty="0">
                <a:solidFill>
                  <a:schemeClr val="bg1">
                    <a:lumMod val="50000"/>
                    <a:lumOff val="50000"/>
                  </a:schemeClr>
                </a:solidFill>
              </a:rPr>
              <a:t>Risk happened in the past week or month </a:t>
            </a:r>
          </a:p>
        </p:txBody>
      </p:sp>
    </p:spTree>
    <p:extLst>
      <p:ext uri="{BB962C8B-B14F-4D97-AF65-F5344CB8AC3E}">
        <p14:creationId xmlns:p14="http://schemas.microsoft.com/office/powerpoint/2010/main" val="2232984778"/>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222C5-5A58-4FF4-8BF4-9E6E070422B5}"/>
              </a:ext>
            </a:extLst>
          </p:cNvPr>
          <p:cNvSpPr>
            <a:spLocks noGrp="1"/>
          </p:cNvSpPr>
          <p:nvPr>
            <p:ph type="title"/>
          </p:nvPr>
        </p:nvSpPr>
        <p:spPr/>
        <p:txBody>
          <a:bodyPr/>
          <a:lstStyle/>
          <a:p>
            <a:r>
              <a:rPr lang="en-US" dirty="0"/>
              <a:t>Selected metrics by Age &amp; Gender</a:t>
            </a:r>
          </a:p>
        </p:txBody>
      </p:sp>
      <p:sp>
        <p:nvSpPr>
          <p:cNvPr id="3" name="Slide Number Placeholder 2">
            <a:extLst>
              <a:ext uri="{FF2B5EF4-FFF2-40B4-BE49-F238E27FC236}">
                <a16:creationId xmlns:a16="http://schemas.microsoft.com/office/drawing/2014/main" id="{86F33D45-83F7-4DE9-B663-F9CAAAAAA7DA}"/>
              </a:ext>
            </a:extLst>
          </p:cNvPr>
          <p:cNvSpPr>
            <a:spLocks noGrp="1"/>
          </p:cNvSpPr>
          <p:nvPr>
            <p:ph type="sldNum" sz="quarter" idx="4"/>
          </p:nvPr>
        </p:nvSpPr>
        <p:spPr/>
        <p:txBody>
          <a:bodyPr/>
          <a:lstStyle/>
          <a:p>
            <a:fld id="{7EFC24D6-DB8F-6B44-BA5A-9BEC68C15CAA}" type="slidenum">
              <a:rPr lang="en-US" smtClean="0"/>
              <a:pPr/>
              <a:t>61</a:t>
            </a:fld>
            <a:endParaRPr lang="en-US" dirty="0"/>
          </a:p>
        </p:txBody>
      </p:sp>
      <p:graphicFrame>
        <p:nvGraphicFramePr>
          <p:cNvPr id="8" name="Table 7">
            <a:extLst>
              <a:ext uri="{FF2B5EF4-FFF2-40B4-BE49-F238E27FC236}">
                <a16:creationId xmlns:a16="http://schemas.microsoft.com/office/drawing/2014/main" id="{7F37A05C-A5AD-4A46-AE36-0FD3BD7373FB}"/>
              </a:ext>
            </a:extLst>
          </p:cNvPr>
          <p:cNvGraphicFramePr>
            <a:graphicFrameLocks noGrp="1"/>
          </p:cNvGraphicFramePr>
          <p:nvPr>
            <p:extLst>
              <p:ext uri="{D42A27DB-BD31-4B8C-83A1-F6EECF244321}">
                <p14:modId xmlns:p14="http://schemas.microsoft.com/office/powerpoint/2010/main" val="2302866823"/>
              </p:ext>
            </p:extLst>
          </p:nvPr>
        </p:nvGraphicFramePr>
        <p:xfrm>
          <a:off x="703385" y="1577591"/>
          <a:ext cx="11029950" cy="4433400"/>
        </p:xfrm>
        <a:graphic>
          <a:graphicData uri="http://schemas.openxmlformats.org/drawingml/2006/table">
            <a:tbl>
              <a:tblPr firstRow="1" bandRow="1">
                <a:tableStyleId>{74C1A8A3-306A-4EB7-A6B1-4F7E0EB9C5D6}</a:tableStyleId>
              </a:tblPr>
              <a:tblGrid>
                <a:gridCol w="1371600">
                  <a:extLst>
                    <a:ext uri="{9D8B030D-6E8A-4147-A177-3AD203B41FA5}">
                      <a16:colId xmlns:a16="http://schemas.microsoft.com/office/drawing/2014/main" val="2424568670"/>
                    </a:ext>
                  </a:extLst>
                </a:gridCol>
                <a:gridCol w="965835">
                  <a:extLst>
                    <a:ext uri="{9D8B030D-6E8A-4147-A177-3AD203B41FA5}">
                      <a16:colId xmlns:a16="http://schemas.microsoft.com/office/drawing/2014/main" val="3815822789"/>
                    </a:ext>
                  </a:extLst>
                </a:gridCol>
                <a:gridCol w="965835">
                  <a:extLst>
                    <a:ext uri="{9D8B030D-6E8A-4147-A177-3AD203B41FA5}">
                      <a16:colId xmlns:a16="http://schemas.microsoft.com/office/drawing/2014/main" val="130566561"/>
                    </a:ext>
                  </a:extLst>
                </a:gridCol>
                <a:gridCol w="965835">
                  <a:extLst>
                    <a:ext uri="{9D8B030D-6E8A-4147-A177-3AD203B41FA5}">
                      <a16:colId xmlns:a16="http://schemas.microsoft.com/office/drawing/2014/main" val="1239652329"/>
                    </a:ext>
                  </a:extLst>
                </a:gridCol>
                <a:gridCol w="965835">
                  <a:extLst>
                    <a:ext uri="{9D8B030D-6E8A-4147-A177-3AD203B41FA5}">
                      <a16:colId xmlns:a16="http://schemas.microsoft.com/office/drawing/2014/main" val="2628646145"/>
                    </a:ext>
                  </a:extLst>
                </a:gridCol>
                <a:gridCol w="965835">
                  <a:extLst>
                    <a:ext uri="{9D8B030D-6E8A-4147-A177-3AD203B41FA5}">
                      <a16:colId xmlns:a16="http://schemas.microsoft.com/office/drawing/2014/main" val="564135805"/>
                    </a:ext>
                  </a:extLst>
                </a:gridCol>
                <a:gridCol w="965835">
                  <a:extLst>
                    <a:ext uri="{9D8B030D-6E8A-4147-A177-3AD203B41FA5}">
                      <a16:colId xmlns:a16="http://schemas.microsoft.com/office/drawing/2014/main" val="275776812"/>
                    </a:ext>
                  </a:extLst>
                </a:gridCol>
                <a:gridCol w="965835">
                  <a:extLst>
                    <a:ext uri="{9D8B030D-6E8A-4147-A177-3AD203B41FA5}">
                      <a16:colId xmlns:a16="http://schemas.microsoft.com/office/drawing/2014/main" val="306599285"/>
                    </a:ext>
                  </a:extLst>
                </a:gridCol>
                <a:gridCol w="965835">
                  <a:extLst>
                    <a:ext uri="{9D8B030D-6E8A-4147-A177-3AD203B41FA5}">
                      <a16:colId xmlns:a16="http://schemas.microsoft.com/office/drawing/2014/main" val="2413275513"/>
                    </a:ext>
                  </a:extLst>
                </a:gridCol>
                <a:gridCol w="965835">
                  <a:extLst>
                    <a:ext uri="{9D8B030D-6E8A-4147-A177-3AD203B41FA5}">
                      <a16:colId xmlns:a16="http://schemas.microsoft.com/office/drawing/2014/main" val="2970305344"/>
                    </a:ext>
                  </a:extLst>
                </a:gridCol>
                <a:gridCol w="965835">
                  <a:extLst>
                    <a:ext uri="{9D8B030D-6E8A-4147-A177-3AD203B41FA5}">
                      <a16:colId xmlns:a16="http://schemas.microsoft.com/office/drawing/2014/main" val="936808790"/>
                    </a:ext>
                  </a:extLst>
                </a:gridCol>
              </a:tblGrid>
              <a:tr h="334592">
                <a:tc>
                  <a:txBody>
                    <a:bodyPr/>
                    <a:lstStyle/>
                    <a:p>
                      <a:r>
                        <a:rPr lang="en-US" sz="1400" dirty="0">
                          <a:latin typeface="+mn-lt"/>
                        </a:rPr>
                        <a:t>Key metrics</a:t>
                      </a:r>
                    </a:p>
                  </a:txBody>
                  <a:tcPr anchor="ctr"/>
                </a:tc>
                <a:tc>
                  <a:txBody>
                    <a:bodyPr/>
                    <a:lstStyle/>
                    <a:p>
                      <a:pPr algn="ctr"/>
                      <a:r>
                        <a:rPr lang="en-US" sz="1400" b="1" dirty="0"/>
                        <a:t>13-17</a:t>
                      </a:r>
                    </a:p>
                  </a:txBody>
                  <a:tcPr anchor="ctr"/>
                </a:tc>
                <a:tc>
                  <a:txBody>
                    <a:bodyPr/>
                    <a:lstStyle/>
                    <a:p>
                      <a:pPr algn="ctr"/>
                      <a:r>
                        <a:rPr lang="en-US" sz="1400" b="1" dirty="0"/>
                        <a:t>18-34</a:t>
                      </a:r>
                    </a:p>
                  </a:txBody>
                  <a:tcPr anchor="ctr"/>
                </a:tc>
                <a:tc>
                  <a:txBody>
                    <a:bodyPr/>
                    <a:lstStyle/>
                    <a:p>
                      <a:pPr algn="ctr"/>
                      <a:r>
                        <a:rPr lang="en-US" sz="1400" b="1" dirty="0"/>
                        <a:t>35-49</a:t>
                      </a:r>
                    </a:p>
                  </a:txBody>
                  <a:tcPr anchor="ctr"/>
                </a:tc>
                <a:tc>
                  <a:txBody>
                    <a:bodyPr/>
                    <a:lstStyle/>
                    <a:p>
                      <a:pPr algn="ctr"/>
                      <a:r>
                        <a:rPr lang="en-US" sz="1400" b="1" u="sng" dirty="0"/>
                        <a:t>&gt;</a:t>
                      </a:r>
                      <a:r>
                        <a:rPr lang="en-US" sz="1400" b="1" dirty="0"/>
                        <a:t> 50 </a:t>
                      </a:r>
                    </a:p>
                  </a:txBody>
                  <a:tcPr anchor="ctr"/>
                </a:tc>
                <a:tc>
                  <a:txBody>
                    <a:bodyPr/>
                    <a:lstStyle/>
                    <a:p>
                      <a:pPr algn="ctr"/>
                      <a:r>
                        <a:rPr lang="en-US" sz="1400" b="1" dirty="0"/>
                        <a:t>Male</a:t>
                      </a:r>
                    </a:p>
                  </a:txBody>
                  <a:tcPr anchor="ctr"/>
                </a:tc>
                <a:tc>
                  <a:txBody>
                    <a:bodyPr/>
                    <a:lstStyle/>
                    <a:p>
                      <a:pPr algn="ctr"/>
                      <a:r>
                        <a:rPr lang="en-US" sz="1400" b="1" dirty="0"/>
                        <a:t>Female</a:t>
                      </a:r>
                    </a:p>
                  </a:txBody>
                  <a:tcPr anchor="ctr"/>
                </a:tc>
                <a:tc>
                  <a:txBody>
                    <a:bodyPr/>
                    <a:lstStyle/>
                    <a:p>
                      <a:pPr algn="ctr"/>
                      <a:r>
                        <a:rPr lang="en-US" sz="1400" b="1" dirty="0"/>
                        <a:t>Male adults</a:t>
                      </a:r>
                    </a:p>
                  </a:txBody>
                  <a:tcPr anchor="ctr"/>
                </a:tc>
                <a:tc>
                  <a:txBody>
                    <a:bodyPr/>
                    <a:lstStyle/>
                    <a:p>
                      <a:pPr algn="ctr"/>
                      <a:r>
                        <a:rPr lang="en-US" sz="1400" b="1" dirty="0"/>
                        <a:t>Female adults</a:t>
                      </a:r>
                    </a:p>
                  </a:txBody>
                  <a:tcPr anchor="ctr"/>
                </a:tc>
                <a:tc>
                  <a:txBody>
                    <a:bodyPr/>
                    <a:lstStyle/>
                    <a:p>
                      <a:pPr algn="ctr"/>
                      <a:r>
                        <a:rPr lang="en-US" sz="1400" b="1" dirty="0"/>
                        <a:t>Male teens</a:t>
                      </a:r>
                    </a:p>
                  </a:txBody>
                  <a:tcPr anchor="ctr"/>
                </a:tc>
                <a:tc>
                  <a:txBody>
                    <a:bodyPr/>
                    <a:lstStyle/>
                    <a:p>
                      <a:pPr algn="ctr"/>
                      <a:r>
                        <a:rPr lang="en-US" sz="1400" b="1" dirty="0"/>
                        <a:t>Female teens</a:t>
                      </a:r>
                    </a:p>
                  </a:txBody>
                  <a:tcPr anchor="ctr"/>
                </a:tc>
                <a:extLst>
                  <a:ext uri="{0D108BD9-81ED-4DB2-BD59-A6C34878D82A}">
                    <a16:rowId xmlns:a16="http://schemas.microsoft.com/office/drawing/2014/main" val="2458701010"/>
                  </a:ext>
                </a:extLst>
              </a:tr>
              <a:tr h="301124">
                <a:tc>
                  <a:txBody>
                    <a:bodyPr/>
                    <a:lstStyle/>
                    <a:p>
                      <a:pPr algn="l" fontAlgn="t"/>
                      <a:r>
                        <a:rPr lang="en-US" sz="1100" b="0" i="0" u="none" strike="noStrike" dirty="0">
                          <a:solidFill>
                            <a:srgbClr val="000000"/>
                          </a:solidFill>
                          <a:effectLst/>
                          <a:latin typeface="+mn-lt"/>
                        </a:rPr>
                        <a:t>DCI</a:t>
                      </a:r>
                    </a:p>
                  </a:txBody>
                  <a:tcPr marL="18288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63%</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73%</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66%</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62%</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65%</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66%</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69%</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67%</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60%</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66%</a:t>
                      </a:r>
                    </a:p>
                  </a:txBody>
                  <a:tcPr marL="7620" marR="7620" marT="7620" marB="0" anchor="ctr"/>
                </a:tc>
                <a:extLst>
                  <a:ext uri="{0D108BD9-81ED-4DB2-BD59-A6C34878D82A}">
                    <a16:rowId xmlns:a16="http://schemas.microsoft.com/office/drawing/2014/main" val="1791208905"/>
                  </a:ext>
                </a:extLst>
              </a:tr>
              <a:tr h="301124">
                <a:tc>
                  <a:txBody>
                    <a:bodyPr/>
                    <a:lstStyle/>
                    <a:p>
                      <a:pPr algn="l" fontAlgn="t"/>
                      <a:r>
                        <a:rPr lang="en-US" sz="1100" b="0" i="0" u="none" strike="noStrike" dirty="0">
                          <a:solidFill>
                            <a:srgbClr val="000000"/>
                          </a:solidFill>
                          <a:effectLst/>
                          <a:latin typeface="+mn-lt"/>
                        </a:rPr>
                        <a:t>Intrusive</a:t>
                      </a:r>
                    </a:p>
                  </a:txBody>
                  <a:tcPr marL="18288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52%</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63%</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58%</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56%</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55%</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57%</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60%</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59%</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50%</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55%</a:t>
                      </a:r>
                    </a:p>
                  </a:txBody>
                  <a:tcPr marL="7620" marR="7620" marT="7620" marB="0" anchor="ctr"/>
                </a:tc>
                <a:extLst>
                  <a:ext uri="{0D108BD9-81ED-4DB2-BD59-A6C34878D82A}">
                    <a16:rowId xmlns:a16="http://schemas.microsoft.com/office/drawing/2014/main" val="2010965446"/>
                  </a:ext>
                </a:extLst>
              </a:tr>
              <a:tr h="301124">
                <a:tc>
                  <a:txBody>
                    <a:bodyPr/>
                    <a:lstStyle/>
                    <a:p>
                      <a:pPr algn="l" fontAlgn="t"/>
                      <a:r>
                        <a:rPr lang="en-US" sz="1100" b="0" i="0" u="none" strike="noStrike" dirty="0">
                          <a:solidFill>
                            <a:srgbClr val="000000"/>
                          </a:solidFill>
                          <a:effectLst/>
                          <a:latin typeface="+mn-lt"/>
                        </a:rPr>
                        <a:t>Behavioral</a:t>
                      </a:r>
                    </a:p>
                  </a:txBody>
                  <a:tcPr marL="18288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44%</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46%</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34%</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24%</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39%</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41%</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36%</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36%</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41%</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46%</a:t>
                      </a:r>
                    </a:p>
                  </a:txBody>
                  <a:tcPr marL="7620" marR="7620" marT="7620" marB="0" anchor="ctr"/>
                </a:tc>
                <a:extLst>
                  <a:ext uri="{0D108BD9-81ED-4DB2-BD59-A6C34878D82A}">
                    <a16:rowId xmlns:a16="http://schemas.microsoft.com/office/drawing/2014/main" val="2000124058"/>
                  </a:ext>
                </a:extLst>
              </a:tr>
              <a:tr h="301124">
                <a:tc>
                  <a:txBody>
                    <a:bodyPr/>
                    <a:lstStyle/>
                    <a:p>
                      <a:pPr algn="l" fontAlgn="t"/>
                      <a:r>
                        <a:rPr lang="en-US" sz="1100" b="0" i="0" u="none" strike="noStrike" dirty="0">
                          <a:solidFill>
                            <a:srgbClr val="000000"/>
                          </a:solidFill>
                          <a:effectLst/>
                          <a:latin typeface="+mn-lt"/>
                        </a:rPr>
                        <a:t>Sexual</a:t>
                      </a:r>
                    </a:p>
                  </a:txBody>
                  <a:tcPr marL="18288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29%</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41%</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35%</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31%</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31%</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35%</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36%</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37%</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26%</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33%</a:t>
                      </a:r>
                    </a:p>
                  </a:txBody>
                  <a:tcPr marL="7620" marR="7620" marT="7620" marB="0" anchor="ctr"/>
                </a:tc>
                <a:extLst>
                  <a:ext uri="{0D108BD9-81ED-4DB2-BD59-A6C34878D82A}">
                    <a16:rowId xmlns:a16="http://schemas.microsoft.com/office/drawing/2014/main" val="3031535292"/>
                  </a:ext>
                </a:extLst>
              </a:tr>
              <a:tr h="301124">
                <a:tc>
                  <a:txBody>
                    <a:bodyPr/>
                    <a:lstStyle/>
                    <a:p>
                      <a:pPr algn="l" fontAlgn="t"/>
                      <a:r>
                        <a:rPr lang="en-US" sz="1100" b="0" i="0" u="none" strike="noStrike" dirty="0">
                          <a:solidFill>
                            <a:srgbClr val="000000"/>
                          </a:solidFill>
                          <a:effectLst/>
                          <a:latin typeface="+mn-lt"/>
                        </a:rPr>
                        <a:t>Reputational</a:t>
                      </a:r>
                    </a:p>
                  </a:txBody>
                  <a:tcPr marL="18288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17%</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21%</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17%</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13%</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17%</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17%</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19%</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17%</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16%</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18%</a:t>
                      </a:r>
                    </a:p>
                  </a:txBody>
                  <a:tcPr marL="7620" marR="7620" marT="7620" marB="0" anchor="ctr"/>
                </a:tc>
                <a:extLst>
                  <a:ext uri="{0D108BD9-81ED-4DB2-BD59-A6C34878D82A}">
                    <a16:rowId xmlns:a16="http://schemas.microsoft.com/office/drawing/2014/main" val="3502868345"/>
                  </a:ext>
                </a:extLst>
              </a:tr>
              <a:tr h="301124">
                <a:tc>
                  <a:txBody>
                    <a:bodyPr/>
                    <a:lstStyle/>
                    <a:p>
                      <a:pPr algn="l" fontAlgn="t"/>
                      <a:r>
                        <a:rPr lang="en-US" sz="1100" b="0" i="0" u="none" strike="noStrike" dirty="0">
                          <a:solidFill>
                            <a:srgbClr val="000000"/>
                          </a:solidFill>
                          <a:effectLst/>
                          <a:latin typeface="+mn-lt"/>
                        </a:rPr>
                        <a:t>Pain (4-10)</a:t>
                      </a:r>
                    </a:p>
                  </a:txBody>
                  <a:tcPr marL="18288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58%</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60%</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49%</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39%</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50%</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60%</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48%</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55%</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53%</a:t>
                      </a:r>
                    </a:p>
                  </a:txBody>
                  <a:tcPr marL="7620" marR="7620" marT="7620" marB="0" anchor="ctr"/>
                </a:tc>
                <a:tc>
                  <a:txBody>
                    <a:bodyPr/>
                    <a:lstStyle/>
                    <a:p>
                      <a:pPr algn="ctr" fontAlgn="ctr"/>
                      <a:r>
                        <a:rPr lang="en-US" sz="1100" b="0" i="0" u="none" strike="noStrike" dirty="0">
                          <a:solidFill>
                            <a:srgbClr val="000000"/>
                          </a:solidFill>
                          <a:effectLst/>
                          <a:latin typeface="Segoe UI" panose="020B0502040204020203" pitchFamily="34" charset="0"/>
                        </a:rPr>
                        <a:t>64%</a:t>
                      </a:r>
                    </a:p>
                  </a:txBody>
                  <a:tcPr marL="7620" marR="7620" marT="7620" marB="0" anchor="ctr"/>
                </a:tc>
                <a:extLst>
                  <a:ext uri="{0D108BD9-81ED-4DB2-BD59-A6C34878D82A}">
                    <a16:rowId xmlns:a16="http://schemas.microsoft.com/office/drawing/2014/main" val="604694341"/>
                  </a:ext>
                </a:extLst>
              </a:tr>
              <a:tr h="301752">
                <a:tc>
                  <a:txBody>
                    <a:bodyPr/>
                    <a:lstStyle/>
                    <a:p>
                      <a:pPr algn="l" fontAlgn="t"/>
                      <a:r>
                        <a:rPr lang="en-US" sz="1100" b="0" i="0" u="none" strike="noStrike" dirty="0">
                          <a:solidFill>
                            <a:srgbClr val="000000"/>
                          </a:solidFill>
                          <a:effectLst/>
                          <a:latin typeface="+mn-lt"/>
                        </a:rPr>
                        <a:t>Worry*</a:t>
                      </a:r>
                    </a:p>
                  </a:txBody>
                  <a:tcPr marL="182880" marR="7620" marT="7620" marB="0" anchor="ctr"/>
                </a:tc>
                <a:tc>
                  <a:txBody>
                    <a:bodyPr/>
                    <a:lstStyle/>
                    <a:p>
                      <a:pPr algn="ctr" fontAlgn="t"/>
                      <a:r>
                        <a:rPr lang="en-US" sz="1100" b="0" i="0" u="none" strike="noStrike" dirty="0">
                          <a:solidFill>
                            <a:srgbClr val="000000"/>
                          </a:solidFill>
                          <a:effectLst/>
                          <a:latin typeface="+mn-lt"/>
                        </a:rPr>
                        <a:t>55%</a:t>
                      </a:r>
                    </a:p>
                  </a:txBody>
                  <a:tcPr marL="7620" marR="7620" marT="7620" marB="0" anchor="ctr"/>
                </a:tc>
                <a:tc>
                  <a:txBody>
                    <a:bodyPr/>
                    <a:lstStyle/>
                    <a:p>
                      <a:pPr algn="ctr" fontAlgn="t"/>
                      <a:r>
                        <a:rPr lang="en-US" sz="1100" b="0" i="0" u="none" strike="noStrike" dirty="0">
                          <a:solidFill>
                            <a:srgbClr val="000000"/>
                          </a:solidFill>
                          <a:effectLst/>
                          <a:latin typeface="+mn-lt"/>
                        </a:rPr>
                        <a:t>56%</a:t>
                      </a:r>
                    </a:p>
                  </a:txBody>
                  <a:tcPr marL="7620" marR="7620" marT="7620" marB="0" anchor="ctr"/>
                </a:tc>
                <a:tc>
                  <a:txBody>
                    <a:bodyPr/>
                    <a:lstStyle/>
                    <a:p>
                      <a:pPr algn="ctr" fontAlgn="t"/>
                      <a:r>
                        <a:rPr lang="en-US" sz="1100" b="0" i="0" u="none" strike="noStrike" dirty="0">
                          <a:solidFill>
                            <a:srgbClr val="000000"/>
                          </a:solidFill>
                          <a:effectLst/>
                          <a:latin typeface="+mn-lt"/>
                        </a:rPr>
                        <a:t>50%</a:t>
                      </a:r>
                    </a:p>
                  </a:txBody>
                  <a:tcPr marL="7620" marR="7620" marT="7620" marB="0" anchor="ctr"/>
                </a:tc>
                <a:tc>
                  <a:txBody>
                    <a:bodyPr/>
                    <a:lstStyle/>
                    <a:p>
                      <a:pPr algn="ctr" fontAlgn="t"/>
                      <a:r>
                        <a:rPr lang="en-US" sz="1100" b="0" i="0" u="none" strike="noStrike" dirty="0">
                          <a:solidFill>
                            <a:srgbClr val="000000"/>
                          </a:solidFill>
                          <a:effectLst/>
                          <a:latin typeface="+mn-lt"/>
                        </a:rPr>
                        <a:t>39%</a:t>
                      </a:r>
                    </a:p>
                  </a:txBody>
                  <a:tcPr marL="7620" marR="7620" marT="7620" marB="0" anchor="ctr"/>
                </a:tc>
                <a:tc>
                  <a:txBody>
                    <a:bodyPr/>
                    <a:lstStyle/>
                    <a:p>
                      <a:pPr algn="ctr" fontAlgn="t"/>
                      <a:r>
                        <a:rPr lang="en-US" sz="1100" b="0" i="0" u="none" strike="noStrike" dirty="0">
                          <a:solidFill>
                            <a:srgbClr val="000000"/>
                          </a:solidFill>
                          <a:effectLst/>
                          <a:latin typeface="+mn-lt"/>
                        </a:rPr>
                        <a:t>49%</a:t>
                      </a:r>
                    </a:p>
                  </a:txBody>
                  <a:tcPr marL="7620" marR="7620" marT="7620" marB="0" anchor="ctr"/>
                </a:tc>
                <a:tc>
                  <a:txBody>
                    <a:bodyPr/>
                    <a:lstStyle/>
                    <a:p>
                      <a:pPr algn="ctr" fontAlgn="t"/>
                      <a:r>
                        <a:rPr lang="en-US" sz="1100" b="0" i="0" u="none" strike="noStrike" dirty="0">
                          <a:solidFill>
                            <a:srgbClr val="000000"/>
                          </a:solidFill>
                          <a:effectLst/>
                          <a:latin typeface="+mn-lt"/>
                        </a:rPr>
                        <a:t>56%</a:t>
                      </a:r>
                    </a:p>
                  </a:txBody>
                  <a:tcPr marL="7620" marR="7620" marT="7620" marB="0" anchor="ctr"/>
                </a:tc>
                <a:tc>
                  <a:txBody>
                    <a:bodyPr/>
                    <a:lstStyle/>
                    <a:p>
                      <a:pPr algn="ctr" fontAlgn="t"/>
                      <a:r>
                        <a:rPr lang="en-US" sz="1100" b="0" i="0" u="none" strike="noStrike" dirty="0">
                          <a:solidFill>
                            <a:srgbClr val="000000"/>
                          </a:solidFill>
                          <a:effectLst/>
                          <a:latin typeface="+mn-lt"/>
                        </a:rPr>
                        <a:t>47%</a:t>
                      </a:r>
                    </a:p>
                  </a:txBody>
                  <a:tcPr marL="7620" marR="7620" marT="7620" marB="0" anchor="ctr"/>
                </a:tc>
                <a:tc>
                  <a:txBody>
                    <a:bodyPr/>
                    <a:lstStyle/>
                    <a:p>
                      <a:pPr algn="ctr" fontAlgn="t"/>
                      <a:r>
                        <a:rPr lang="en-US" sz="1100" b="0" i="0" u="none" strike="noStrike" dirty="0">
                          <a:solidFill>
                            <a:srgbClr val="000000"/>
                          </a:solidFill>
                          <a:effectLst/>
                          <a:latin typeface="+mn-lt"/>
                        </a:rPr>
                        <a:t>52%</a:t>
                      </a:r>
                    </a:p>
                  </a:txBody>
                  <a:tcPr marL="7620" marR="7620" marT="7620" marB="0" anchor="ctr"/>
                </a:tc>
                <a:tc>
                  <a:txBody>
                    <a:bodyPr/>
                    <a:lstStyle/>
                    <a:p>
                      <a:pPr algn="ctr" fontAlgn="t"/>
                      <a:r>
                        <a:rPr lang="en-US" sz="1100" b="0" i="0" u="none" strike="noStrike" dirty="0">
                          <a:solidFill>
                            <a:srgbClr val="000000"/>
                          </a:solidFill>
                          <a:effectLst/>
                          <a:latin typeface="+mn-lt"/>
                        </a:rPr>
                        <a:t>50%</a:t>
                      </a:r>
                    </a:p>
                  </a:txBody>
                  <a:tcPr marL="7620" marR="7620" marT="7620" marB="0" anchor="ctr"/>
                </a:tc>
                <a:tc>
                  <a:txBody>
                    <a:bodyPr/>
                    <a:lstStyle/>
                    <a:p>
                      <a:pPr algn="ctr" fontAlgn="t"/>
                      <a:r>
                        <a:rPr lang="en-US" sz="1100" b="0" i="0" u="none" strike="noStrike" dirty="0">
                          <a:solidFill>
                            <a:srgbClr val="000000"/>
                          </a:solidFill>
                          <a:effectLst/>
                          <a:latin typeface="+mn-lt"/>
                        </a:rPr>
                        <a:t>59%</a:t>
                      </a:r>
                    </a:p>
                  </a:txBody>
                  <a:tcPr marL="7620" marR="7620" marT="7620" marB="0" anchor="ctr"/>
                </a:tc>
                <a:extLst>
                  <a:ext uri="{0D108BD9-81ED-4DB2-BD59-A6C34878D82A}">
                    <a16:rowId xmlns:a16="http://schemas.microsoft.com/office/drawing/2014/main" val="62691827"/>
                  </a:ext>
                </a:extLst>
              </a:tr>
              <a:tr h="301124">
                <a:tc>
                  <a:txBody>
                    <a:bodyPr/>
                    <a:lstStyle/>
                    <a:p>
                      <a:pPr algn="l" fontAlgn="t"/>
                      <a:r>
                        <a:rPr lang="en-US" sz="1100" b="0" i="0" u="none" strike="noStrike" dirty="0">
                          <a:solidFill>
                            <a:srgbClr val="000000"/>
                          </a:solidFill>
                          <a:effectLst/>
                          <a:latin typeface="+mn-lt"/>
                        </a:rPr>
                        <a:t>Gender Targeted*</a:t>
                      </a:r>
                    </a:p>
                  </a:txBody>
                  <a:tcPr marL="182880" marR="7620" marT="7620" marB="0" anchor="ctr"/>
                </a:tc>
                <a:tc>
                  <a:txBody>
                    <a:bodyPr/>
                    <a:lstStyle/>
                    <a:p>
                      <a:pPr algn="ctr" fontAlgn="t"/>
                      <a:r>
                        <a:rPr lang="en-US" sz="1100" b="0" i="0" u="none" strike="noStrike" dirty="0">
                          <a:solidFill>
                            <a:srgbClr val="000000"/>
                          </a:solidFill>
                          <a:effectLst/>
                          <a:latin typeface="+mn-lt"/>
                        </a:rPr>
                        <a:t>51%</a:t>
                      </a:r>
                    </a:p>
                  </a:txBody>
                  <a:tcPr marL="7620" marR="7620" marT="7620" marB="0" anchor="ctr"/>
                </a:tc>
                <a:tc>
                  <a:txBody>
                    <a:bodyPr/>
                    <a:lstStyle/>
                    <a:p>
                      <a:pPr algn="ctr" fontAlgn="t"/>
                      <a:r>
                        <a:rPr lang="en-US" sz="1100" b="0" i="0" u="none" strike="noStrike" dirty="0">
                          <a:solidFill>
                            <a:srgbClr val="000000"/>
                          </a:solidFill>
                          <a:effectLst/>
                          <a:latin typeface="+mn-lt"/>
                        </a:rPr>
                        <a:t>55%</a:t>
                      </a:r>
                    </a:p>
                  </a:txBody>
                  <a:tcPr marL="7620" marR="7620" marT="7620" marB="0" anchor="ctr"/>
                </a:tc>
                <a:tc>
                  <a:txBody>
                    <a:bodyPr/>
                    <a:lstStyle/>
                    <a:p>
                      <a:pPr algn="ctr" fontAlgn="t"/>
                      <a:r>
                        <a:rPr lang="en-US" sz="1100" b="0" i="0" u="none" strike="noStrike" dirty="0">
                          <a:solidFill>
                            <a:srgbClr val="000000"/>
                          </a:solidFill>
                          <a:effectLst/>
                          <a:latin typeface="+mn-lt"/>
                        </a:rPr>
                        <a:t>45%</a:t>
                      </a:r>
                    </a:p>
                  </a:txBody>
                  <a:tcPr marL="7620" marR="7620" marT="7620" marB="0" anchor="ctr"/>
                </a:tc>
                <a:tc>
                  <a:txBody>
                    <a:bodyPr/>
                    <a:lstStyle/>
                    <a:p>
                      <a:pPr algn="ctr" fontAlgn="t"/>
                      <a:r>
                        <a:rPr lang="en-US" sz="1100" b="0" i="0" u="none" strike="noStrike" dirty="0">
                          <a:solidFill>
                            <a:srgbClr val="000000"/>
                          </a:solidFill>
                          <a:effectLst/>
                          <a:latin typeface="+mn-lt"/>
                        </a:rPr>
                        <a:t>36%</a:t>
                      </a:r>
                    </a:p>
                  </a:txBody>
                  <a:tcPr marL="7620" marR="7620" marT="7620" marB="0" anchor="ctr"/>
                </a:tc>
                <a:tc>
                  <a:txBody>
                    <a:bodyPr/>
                    <a:lstStyle/>
                    <a:p>
                      <a:pPr algn="ctr" fontAlgn="t"/>
                      <a:r>
                        <a:rPr lang="en-US" sz="1100" b="0" i="0" u="none" strike="noStrike" dirty="0">
                          <a:solidFill>
                            <a:srgbClr val="000000"/>
                          </a:solidFill>
                          <a:effectLst/>
                          <a:latin typeface="+mn-lt"/>
                        </a:rPr>
                        <a:t>38%</a:t>
                      </a:r>
                    </a:p>
                  </a:txBody>
                  <a:tcPr marL="7620" marR="7620" marT="7620" marB="0" anchor="ctr"/>
                </a:tc>
                <a:tc>
                  <a:txBody>
                    <a:bodyPr/>
                    <a:lstStyle/>
                    <a:p>
                      <a:pPr algn="ctr" fontAlgn="t"/>
                      <a:r>
                        <a:rPr lang="en-US" sz="1100" b="0" i="0" u="none" strike="noStrike" dirty="0">
                          <a:solidFill>
                            <a:srgbClr val="000000"/>
                          </a:solidFill>
                          <a:effectLst/>
                          <a:latin typeface="+mn-lt"/>
                        </a:rPr>
                        <a:t>60%</a:t>
                      </a:r>
                    </a:p>
                  </a:txBody>
                  <a:tcPr marL="7620" marR="7620" marT="7620" marB="0" anchor="ctr"/>
                </a:tc>
                <a:tc>
                  <a:txBody>
                    <a:bodyPr/>
                    <a:lstStyle/>
                    <a:p>
                      <a:pPr algn="ctr" fontAlgn="t"/>
                      <a:r>
                        <a:rPr lang="en-US" sz="1100" b="0" i="0" u="none" strike="noStrike" dirty="0">
                          <a:solidFill>
                            <a:srgbClr val="000000"/>
                          </a:solidFill>
                          <a:effectLst/>
                          <a:latin typeface="+mn-lt"/>
                        </a:rPr>
                        <a:t>37%</a:t>
                      </a:r>
                    </a:p>
                  </a:txBody>
                  <a:tcPr marL="7620" marR="7620" marT="7620" marB="0" anchor="ctr"/>
                </a:tc>
                <a:tc>
                  <a:txBody>
                    <a:bodyPr/>
                    <a:lstStyle/>
                    <a:p>
                      <a:pPr algn="ctr" fontAlgn="t"/>
                      <a:r>
                        <a:rPr lang="en-US" sz="1100" b="0" i="0" u="none" strike="noStrike" dirty="0">
                          <a:solidFill>
                            <a:srgbClr val="000000"/>
                          </a:solidFill>
                          <a:effectLst/>
                          <a:latin typeface="+mn-lt"/>
                        </a:rPr>
                        <a:t>58%</a:t>
                      </a:r>
                    </a:p>
                  </a:txBody>
                  <a:tcPr marL="7620" marR="7620" marT="7620" marB="0" anchor="ctr"/>
                </a:tc>
                <a:tc>
                  <a:txBody>
                    <a:bodyPr/>
                    <a:lstStyle/>
                    <a:p>
                      <a:pPr algn="ctr" fontAlgn="t"/>
                      <a:r>
                        <a:rPr lang="en-US" sz="1100" b="0" i="0" u="none" strike="noStrike" dirty="0">
                          <a:solidFill>
                            <a:srgbClr val="000000"/>
                          </a:solidFill>
                          <a:effectLst/>
                          <a:latin typeface="+mn-lt"/>
                        </a:rPr>
                        <a:t>39%</a:t>
                      </a:r>
                    </a:p>
                  </a:txBody>
                  <a:tcPr marL="7620" marR="7620" marT="7620" marB="0" anchor="ctr"/>
                </a:tc>
                <a:tc>
                  <a:txBody>
                    <a:bodyPr/>
                    <a:lstStyle/>
                    <a:p>
                      <a:pPr algn="ctr" fontAlgn="t"/>
                      <a:r>
                        <a:rPr lang="en-US" sz="1100" b="0" i="0" u="none" strike="noStrike" dirty="0">
                          <a:solidFill>
                            <a:srgbClr val="000000"/>
                          </a:solidFill>
                          <a:effectLst/>
                          <a:latin typeface="+mn-lt"/>
                        </a:rPr>
                        <a:t>62%</a:t>
                      </a:r>
                    </a:p>
                  </a:txBody>
                  <a:tcPr marL="7620" marR="7620" marT="7620" marB="0" anchor="ctr"/>
                </a:tc>
                <a:extLst>
                  <a:ext uri="{0D108BD9-81ED-4DB2-BD59-A6C34878D82A}">
                    <a16:rowId xmlns:a16="http://schemas.microsoft.com/office/drawing/2014/main" val="165983741"/>
                  </a:ext>
                </a:extLst>
              </a:tr>
              <a:tr h="301124">
                <a:tc>
                  <a:txBody>
                    <a:bodyPr/>
                    <a:lstStyle/>
                    <a:p>
                      <a:pPr algn="l" fontAlgn="t"/>
                      <a:r>
                        <a:rPr lang="en-US" sz="1100" b="0" i="0" u="none" strike="noStrike" dirty="0">
                          <a:solidFill>
                            <a:srgbClr val="000000"/>
                          </a:solidFill>
                          <a:effectLst/>
                          <a:latin typeface="+mn-lt"/>
                        </a:rPr>
                        <a:t>Met person</a:t>
                      </a:r>
                    </a:p>
                  </a:txBody>
                  <a:tcPr marL="182880" marR="7620" marT="7620" marB="0" anchor="ctr"/>
                </a:tc>
                <a:tc>
                  <a:txBody>
                    <a:bodyPr/>
                    <a:lstStyle/>
                    <a:p>
                      <a:pPr algn="ctr" fontAlgn="t"/>
                      <a:r>
                        <a:rPr lang="en-US" sz="1100" b="0" i="0" u="none" strike="noStrike" dirty="0">
                          <a:solidFill>
                            <a:srgbClr val="000000"/>
                          </a:solidFill>
                          <a:effectLst/>
                          <a:latin typeface="+mn-lt"/>
                        </a:rPr>
                        <a:t>53%</a:t>
                      </a:r>
                    </a:p>
                  </a:txBody>
                  <a:tcPr marL="7620" marR="7620" marT="7620" marB="0" anchor="ctr"/>
                </a:tc>
                <a:tc>
                  <a:txBody>
                    <a:bodyPr/>
                    <a:lstStyle/>
                    <a:p>
                      <a:pPr algn="ctr" fontAlgn="t"/>
                      <a:r>
                        <a:rPr lang="en-US" sz="1100" b="0" i="0" u="none" strike="noStrike" dirty="0">
                          <a:solidFill>
                            <a:srgbClr val="000000"/>
                          </a:solidFill>
                          <a:effectLst/>
                          <a:latin typeface="+mn-lt"/>
                        </a:rPr>
                        <a:t>50%</a:t>
                      </a:r>
                    </a:p>
                  </a:txBody>
                  <a:tcPr marL="7620" marR="7620" marT="7620" marB="0" anchor="ctr"/>
                </a:tc>
                <a:tc>
                  <a:txBody>
                    <a:bodyPr/>
                    <a:lstStyle/>
                    <a:p>
                      <a:pPr algn="ctr" fontAlgn="t"/>
                      <a:r>
                        <a:rPr lang="en-US" sz="1100" b="0" i="0" u="none" strike="noStrike" dirty="0">
                          <a:solidFill>
                            <a:srgbClr val="000000"/>
                          </a:solidFill>
                          <a:effectLst/>
                          <a:latin typeface="+mn-lt"/>
                        </a:rPr>
                        <a:t>40%</a:t>
                      </a:r>
                    </a:p>
                  </a:txBody>
                  <a:tcPr marL="7620" marR="7620" marT="7620" marB="0" anchor="ctr"/>
                </a:tc>
                <a:tc>
                  <a:txBody>
                    <a:bodyPr/>
                    <a:lstStyle/>
                    <a:p>
                      <a:pPr algn="ctr" fontAlgn="t"/>
                      <a:r>
                        <a:rPr lang="en-US" sz="1100" b="0" i="0" u="none" strike="noStrike" dirty="0">
                          <a:solidFill>
                            <a:srgbClr val="000000"/>
                          </a:solidFill>
                          <a:effectLst/>
                          <a:latin typeface="+mn-lt"/>
                        </a:rPr>
                        <a:t>29%</a:t>
                      </a:r>
                    </a:p>
                  </a:txBody>
                  <a:tcPr marL="7620" marR="7620" marT="7620" marB="0" anchor="ctr"/>
                </a:tc>
                <a:tc>
                  <a:txBody>
                    <a:bodyPr/>
                    <a:lstStyle/>
                    <a:p>
                      <a:pPr algn="ctr" fontAlgn="t"/>
                      <a:r>
                        <a:rPr lang="en-US" sz="1100" b="0" i="0" u="none" strike="noStrike" dirty="0">
                          <a:solidFill>
                            <a:srgbClr val="000000"/>
                          </a:solidFill>
                          <a:effectLst/>
                          <a:latin typeface="+mn-lt"/>
                        </a:rPr>
                        <a:t>45%</a:t>
                      </a:r>
                    </a:p>
                  </a:txBody>
                  <a:tcPr marL="7620" marR="7620" marT="7620" marB="0" anchor="ctr"/>
                </a:tc>
                <a:tc>
                  <a:txBody>
                    <a:bodyPr/>
                    <a:lstStyle/>
                    <a:p>
                      <a:pPr algn="ctr" fontAlgn="t"/>
                      <a:r>
                        <a:rPr lang="en-US" sz="1100" b="0" i="0" u="none" strike="noStrike" dirty="0">
                          <a:solidFill>
                            <a:srgbClr val="000000"/>
                          </a:solidFill>
                          <a:effectLst/>
                          <a:latin typeface="+mn-lt"/>
                        </a:rPr>
                        <a:t>50%</a:t>
                      </a:r>
                    </a:p>
                  </a:txBody>
                  <a:tcPr marL="7620" marR="7620" marT="7620" marB="0" anchor="ctr"/>
                </a:tc>
                <a:tc>
                  <a:txBody>
                    <a:bodyPr/>
                    <a:lstStyle/>
                    <a:p>
                      <a:pPr algn="ctr" fontAlgn="t"/>
                      <a:r>
                        <a:rPr lang="en-US" sz="1100" b="0" i="0" u="none" strike="noStrike" dirty="0">
                          <a:solidFill>
                            <a:srgbClr val="000000"/>
                          </a:solidFill>
                          <a:effectLst/>
                          <a:latin typeface="+mn-lt"/>
                        </a:rPr>
                        <a:t>40%</a:t>
                      </a:r>
                    </a:p>
                  </a:txBody>
                  <a:tcPr marL="7620" marR="7620" marT="7620" marB="0" anchor="ctr"/>
                </a:tc>
                <a:tc>
                  <a:txBody>
                    <a:bodyPr/>
                    <a:lstStyle/>
                    <a:p>
                      <a:pPr algn="ctr" fontAlgn="t"/>
                      <a:r>
                        <a:rPr lang="en-US" sz="1100" b="0" i="0" u="none" strike="noStrike" dirty="0">
                          <a:solidFill>
                            <a:srgbClr val="000000"/>
                          </a:solidFill>
                          <a:effectLst/>
                          <a:latin typeface="+mn-lt"/>
                        </a:rPr>
                        <a:t>43%</a:t>
                      </a:r>
                    </a:p>
                  </a:txBody>
                  <a:tcPr marL="7620" marR="7620" marT="7620" marB="0" anchor="ctr"/>
                </a:tc>
                <a:tc>
                  <a:txBody>
                    <a:bodyPr/>
                    <a:lstStyle/>
                    <a:p>
                      <a:pPr algn="ctr" fontAlgn="t"/>
                      <a:r>
                        <a:rPr lang="en-US" sz="1100" b="0" i="0" u="none" strike="noStrike" dirty="0">
                          <a:solidFill>
                            <a:srgbClr val="000000"/>
                          </a:solidFill>
                          <a:effectLst/>
                          <a:latin typeface="+mn-lt"/>
                        </a:rPr>
                        <a:t>50%</a:t>
                      </a:r>
                    </a:p>
                  </a:txBody>
                  <a:tcPr marL="7620" marR="7620" marT="7620" marB="0" anchor="ctr"/>
                </a:tc>
                <a:tc>
                  <a:txBody>
                    <a:bodyPr/>
                    <a:lstStyle/>
                    <a:p>
                      <a:pPr algn="ctr" fontAlgn="t"/>
                      <a:r>
                        <a:rPr lang="en-US" sz="1100" b="0" i="0" u="none" strike="noStrike" dirty="0">
                          <a:solidFill>
                            <a:srgbClr val="000000"/>
                          </a:solidFill>
                          <a:effectLst/>
                          <a:latin typeface="+mn-lt"/>
                        </a:rPr>
                        <a:t>56%</a:t>
                      </a:r>
                    </a:p>
                  </a:txBody>
                  <a:tcPr marL="7620" marR="7620" marT="7620" marB="0" anchor="ctr"/>
                </a:tc>
                <a:extLst>
                  <a:ext uri="{0D108BD9-81ED-4DB2-BD59-A6C34878D82A}">
                    <a16:rowId xmlns:a16="http://schemas.microsoft.com/office/drawing/2014/main" val="321092890"/>
                  </a:ext>
                </a:extLst>
              </a:tr>
              <a:tr h="301124">
                <a:tc>
                  <a:txBody>
                    <a:bodyPr/>
                    <a:lstStyle/>
                    <a:p>
                      <a:r>
                        <a:rPr lang="en-US" sz="1100" dirty="0"/>
                        <a:t>Consequences</a:t>
                      </a:r>
                    </a:p>
                  </a:txBody>
                  <a:tcPr marL="182880" marR="7620" marT="7620" marB="0" anchor="ctr"/>
                </a:tc>
                <a:tc>
                  <a:txBody>
                    <a:bodyPr/>
                    <a:lstStyle/>
                    <a:p>
                      <a:pPr algn="ctr" fontAlgn="t"/>
                      <a:r>
                        <a:rPr lang="en-US" sz="1100" b="0" i="0" u="none" strike="noStrike" dirty="0">
                          <a:solidFill>
                            <a:srgbClr val="000000"/>
                          </a:solidFill>
                          <a:effectLst/>
                          <a:latin typeface="+mn-lt"/>
                        </a:rPr>
                        <a:t>70%</a:t>
                      </a:r>
                    </a:p>
                  </a:txBody>
                  <a:tcPr marL="7620" marR="7620" marT="7620" marB="0" anchor="ctr"/>
                </a:tc>
                <a:tc>
                  <a:txBody>
                    <a:bodyPr/>
                    <a:lstStyle/>
                    <a:p>
                      <a:pPr algn="ctr" fontAlgn="t"/>
                      <a:r>
                        <a:rPr lang="en-US" sz="1100" b="0" i="0" u="none" strike="noStrike" dirty="0">
                          <a:solidFill>
                            <a:srgbClr val="000000"/>
                          </a:solidFill>
                          <a:effectLst/>
                          <a:latin typeface="+mn-lt"/>
                        </a:rPr>
                        <a:t>75%</a:t>
                      </a:r>
                    </a:p>
                  </a:txBody>
                  <a:tcPr marL="7620" marR="7620" marT="7620" marB="0" anchor="ctr"/>
                </a:tc>
                <a:tc>
                  <a:txBody>
                    <a:bodyPr/>
                    <a:lstStyle/>
                    <a:p>
                      <a:pPr algn="ctr" fontAlgn="t"/>
                      <a:r>
                        <a:rPr lang="en-US" sz="1100" b="0" i="0" u="none" strike="noStrike" dirty="0">
                          <a:solidFill>
                            <a:srgbClr val="000000"/>
                          </a:solidFill>
                          <a:effectLst/>
                          <a:latin typeface="+mn-lt"/>
                        </a:rPr>
                        <a:t>71%</a:t>
                      </a:r>
                    </a:p>
                  </a:txBody>
                  <a:tcPr marL="7620" marR="7620" marT="7620" marB="0" anchor="ctr"/>
                </a:tc>
                <a:tc>
                  <a:txBody>
                    <a:bodyPr/>
                    <a:lstStyle/>
                    <a:p>
                      <a:pPr algn="ctr" fontAlgn="t"/>
                      <a:r>
                        <a:rPr lang="en-US" sz="1100" b="0" i="0" u="none" strike="noStrike" dirty="0">
                          <a:solidFill>
                            <a:srgbClr val="000000"/>
                          </a:solidFill>
                          <a:effectLst/>
                          <a:latin typeface="+mn-lt"/>
                        </a:rPr>
                        <a:t>64%</a:t>
                      </a:r>
                    </a:p>
                  </a:txBody>
                  <a:tcPr marL="7620" marR="7620" marT="7620" marB="0" anchor="ctr"/>
                </a:tc>
                <a:tc>
                  <a:txBody>
                    <a:bodyPr/>
                    <a:lstStyle/>
                    <a:p>
                      <a:pPr algn="ctr" fontAlgn="t"/>
                      <a:r>
                        <a:rPr lang="en-US" sz="1100" b="0" i="0" u="none" strike="noStrike" dirty="0">
                          <a:solidFill>
                            <a:srgbClr val="000000"/>
                          </a:solidFill>
                          <a:effectLst/>
                          <a:latin typeface="+mn-lt"/>
                        </a:rPr>
                        <a:t>67%</a:t>
                      </a:r>
                    </a:p>
                  </a:txBody>
                  <a:tcPr marL="7620" marR="7620" marT="7620" marB="0" anchor="ctr"/>
                </a:tc>
                <a:tc>
                  <a:txBody>
                    <a:bodyPr/>
                    <a:lstStyle/>
                    <a:p>
                      <a:pPr algn="ctr" fontAlgn="t"/>
                      <a:r>
                        <a:rPr lang="en-US" sz="1100" b="0" i="0" u="none" strike="noStrike" dirty="0">
                          <a:solidFill>
                            <a:srgbClr val="000000"/>
                          </a:solidFill>
                          <a:effectLst/>
                          <a:latin typeface="+mn-lt"/>
                        </a:rPr>
                        <a:t>73%</a:t>
                      </a:r>
                    </a:p>
                  </a:txBody>
                  <a:tcPr marL="7620" marR="7620" marT="7620" marB="0" anchor="ctr"/>
                </a:tc>
                <a:tc>
                  <a:txBody>
                    <a:bodyPr/>
                    <a:lstStyle/>
                    <a:p>
                      <a:pPr algn="ctr" fontAlgn="t"/>
                      <a:r>
                        <a:rPr lang="en-US" sz="1100" b="0" i="0" u="none" strike="noStrike" dirty="0">
                          <a:solidFill>
                            <a:srgbClr val="000000"/>
                          </a:solidFill>
                          <a:effectLst/>
                          <a:latin typeface="+mn-lt"/>
                        </a:rPr>
                        <a:t>68%</a:t>
                      </a:r>
                    </a:p>
                  </a:txBody>
                  <a:tcPr marL="7620" marR="7620" marT="7620" marB="0" anchor="ctr"/>
                </a:tc>
                <a:tc>
                  <a:txBody>
                    <a:bodyPr/>
                    <a:lstStyle/>
                    <a:p>
                      <a:pPr algn="ctr" fontAlgn="t"/>
                      <a:r>
                        <a:rPr lang="en-US" sz="1100" b="0" i="0" u="none" strike="noStrike" dirty="0">
                          <a:solidFill>
                            <a:srgbClr val="000000"/>
                          </a:solidFill>
                          <a:effectLst/>
                          <a:latin typeface="+mn-lt"/>
                        </a:rPr>
                        <a:t>73%</a:t>
                      </a:r>
                    </a:p>
                  </a:txBody>
                  <a:tcPr marL="7620" marR="7620" marT="7620" marB="0" anchor="ctr"/>
                </a:tc>
                <a:tc>
                  <a:txBody>
                    <a:bodyPr/>
                    <a:lstStyle/>
                    <a:p>
                      <a:pPr algn="ctr" fontAlgn="t"/>
                      <a:r>
                        <a:rPr lang="en-US" sz="1100" b="0" i="0" u="none" strike="noStrike" dirty="0">
                          <a:solidFill>
                            <a:srgbClr val="000000"/>
                          </a:solidFill>
                          <a:effectLst/>
                          <a:latin typeface="+mn-lt"/>
                        </a:rPr>
                        <a:t>67%</a:t>
                      </a:r>
                    </a:p>
                  </a:txBody>
                  <a:tcPr marL="7620" marR="7620" marT="7620" marB="0" anchor="ctr"/>
                </a:tc>
                <a:tc>
                  <a:txBody>
                    <a:bodyPr/>
                    <a:lstStyle/>
                    <a:p>
                      <a:pPr algn="ctr" fontAlgn="t"/>
                      <a:r>
                        <a:rPr lang="en-US" sz="1100" b="0" i="0" u="none" strike="noStrike" dirty="0">
                          <a:solidFill>
                            <a:srgbClr val="000000"/>
                          </a:solidFill>
                          <a:effectLst/>
                          <a:latin typeface="+mn-lt"/>
                        </a:rPr>
                        <a:t>73%</a:t>
                      </a:r>
                    </a:p>
                  </a:txBody>
                  <a:tcPr marL="7620" marR="7620" marT="7620" marB="0" anchor="ctr"/>
                </a:tc>
                <a:extLst>
                  <a:ext uri="{0D108BD9-81ED-4DB2-BD59-A6C34878D82A}">
                    <a16:rowId xmlns:a16="http://schemas.microsoft.com/office/drawing/2014/main" val="133097400"/>
                  </a:ext>
                </a:extLst>
              </a:tr>
              <a:tr h="301124">
                <a:tc>
                  <a:txBody>
                    <a:bodyPr/>
                    <a:lstStyle/>
                    <a:p>
                      <a:pPr algn="l" fontAlgn="t"/>
                      <a:r>
                        <a:rPr lang="en-US" sz="1100" b="0" i="0" u="none" strike="noStrike" dirty="0">
                          <a:solidFill>
                            <a:srgbClr val="000000"/>
                          </a:solidFill>
                          <a:effectLst/>
                          <a:latin typeface="+mn-lt"/>
                        </a:rPr>
                        <a:t>Actions taken</a:t>
                      </a:r>
                    </a:p>
                  </a:txBody>
                  <a:tcPr marL="182880" marR="7620" marT="7620" marB="0" anchor="ctr"/>
                </a:tc>
                <a:tc>
                  <a:txBody>
                    <a:bodyPr/>
                    <a:lstStyle/>
                    <a:p>
                      <a:pPr algn="ctr" fontAlgn="t"/>
                      <a:r>
                        <a:rPr lang="en-US" sz="1100" b="0" i="0" u="none" strike="noStrike" dirty="0">
                          <a:solidFill>
                            <a:srgbClr val="000000"/>
                          </a:solidFill>
                          <a:effectLst/>
                          <a:latin typeface="+mn-lt"/>
                        </a:rPr>
                        <a:t>93%</a:t>
                      </a:r>
                    </a:p>
                  </a:txBody>
                  <a:tcPr marL="7620" marR="7620" marT="7620" marB="0" anchor="ctr"/>
                </a:tc>
                <a:tc>
                  <a:txBody>
                    <a:bodyPr/>
                    <a:lstStyle/>
                    <a:p>
                      <a:pPr algn="ctr" fontAlgn="t"/>
                      <a:r>
                        <a:rPr lang="en-US" sz="1100" b="0" i="0" u="none" strike="noStrike" dirty="0">
                          <a:solidFill>
                            <a:srgbClr val="000000"/>
                          </a:solidFill>
                          <a:effectLst/>
                          <a:latin typeface="+mn-lt"/>
                        </a:rPr>
                        <a:t>89%</a:t>
                      </a:r>
                    </a:p>
                  </a:txBody>
                  <a:tcPr marL="7620" marR="7620" marT="7620" marB="0" anchor="ctr"/>
                </a:tc>
                <a:tc>
                  <a:txBody>
                    <a:bodyPr/>
                    <a:lstStyle/>
                    <a:p>
                      <a:pPr algn="ctr" fontAlgn="t"/>
                      <a:r>
                        <a:rPr lang="en-US" sz="1100" b="0" i="0" u="none" strike="noStrike" dirty="0">
                          <a:solidFill>
                            <a:srgbClr val="000000"/>
                          </a:solidFill>
                          <a:effectLst/>
                          <a:latin typeface="+mn-lt"/>
                        </a:rPr>
                        <a:t>88%</a:t>
                      </a:r>
                    </a:p>
                  </a:txBody>
                  <a:tcPr marL="7620" marR="7620" marT="7620" marB="0" anchor="ctr"/>
                </a:tc>
                <a:tc>
                  <a:txBody>
                    <a:bodyPr/>
                    <a:lstStyle/>
                    <a:p>
                      <a:pPr algn="ctr" fontAlgn="t"/>
                      <a:r>
                        <a:rPr lang="en-US" sz="1100" b="0" i="0" u="none" strike="noStrike" dirty="0">
                          <a:solidFill>
                            <a:srgbClr val="000000"/>
                          </a:solidFill>
                          <a:effectLst/>
                          <a:latin typeface="+mn-lt"/>
                        </a:rPr>
                        <a:t>82%</a:t>
                      </a:r>
                    </a:p>
                  </a:txBody>
                  <a:tcPr marL="7620" marR="7620" marT="7620" marB="0" anchor="ctr"/>
                </a:tc>
                <a:tc>
                  <a:txBody>
                    <a:bodyPr/>
                    <a:lstStyle/>
                    <a:p>
                      <a:pPr algn="ctr" fontAlgn="t"/>
                      <a:r>
                        <a:rPr lang="en-US" sz="1100" b="0" i="0" u="none" strike="noStrike" dirty="0">
                          <a:solidFill>
                            <a:srgbClr val="000000"/>
                          </a:solidFill>
                          <a:effectLst/>
                          <a:latin typeface="+mn-lt"/>
                        </a:rPr>
                        <a:t>88%</a:t>
                      </a:r>
                    </a:p>
                  </a:txBody>
                  <a:tcPr marL="7620" marR="7620" marT="7620" marB="0" anchor="ctr"/>
                </a:tc>
                <a:tc>
                  <a:txBody>
                    <a:bodyPr/>
                    <a:lstStyle/>
                    <a:p>
                      <a:pPr algn="ctr" fontAlgn="t"/>
                      <a:r>
                        <a:rPr lang="en-US" sz="1100" b="0" i="0" u="none" strike="noStrike" dirty="0">
                          <a:solidFill>
                            <a:srgbClr val="000000"/>
                          </a:solidFill>
                          <a:effectLst/>
                          <a:latin typeface="+mn-lt"/>
                        </a:rPr>
                        <a:t>92%</a:t>
                      </a:r>
                    </a:p>
                  </a:txBody>
                  <a:tcPr marL="7620" marR="7620" marT="7620" marB="0" anchor="ctr"/>
                </a:tc>
                <a:tc>
                  <a:txBody>
                    <a:bodyPr/>
                    <a:lstStyle/>
                    <a:p>
                      <a:pPr algn="ctr" fontAlgn="t"/>
                      <a:r>
                        <a:rPr lang="en-US" sz="1100" b="0" i="0" u="none" strike="noStrike" dirty="0">
                          <a:solidFill>
                            <a:srgbClr val="000000"/>
                          </a:solidFill>
                          <a:effectLst/>
                          <a:latin typeface="+mn-lt"/>
                        </a:rPr>
                        <a:t>85%</a:t>
                      </a:r>
                    </a:p>
                  </a:txBody>
                  <a:tcPr marL="7620" marR="7620" marT="7620" marB="0" anchor="ctr"/>
                </a:tc>
                <a:tc>
                  <a:txBody>
                    <a:bodyPr/>
                    <a:lstStyle/>
                    <a:p>
                      <a:pPr algn="ctr" fontAlgn="t"/>
                      <a:r>
                        <a:rPr lang="en-US" sz="1100" b="0" i="0" u="none" strike="noStrike" dirty="0">
                          <a:solidFill>
                            <a:srgbClr val="000000"/>
                          </a:solidFill>
                          <a:effectLst/>
                          <a:latin typeface="+mn-lt"/>
                        </a:rPr>
                        <a:t>89%</a:t>
                      </a:r>
                    </a:p>
                  </a:txBody>
                  <a:tcPr marL="7620" marR="7620" marT="7620" marB="0" anchor="ctr"/>
                </a:tc>
                <a:tc>
                  <a:txBody>
                    <a:bodyPr/>
                    <a:lstStyle/>
                    <a:p>
                      <a:pPr algn="ctr" fontAlgn="t"/>
                      <a:r>
                        <a:rPr lang="en-US" sz="1100" b="0" i="0" u="none" strike="noStrike" dirty="0">
                          <a:solidFill>
                            <a:srgbClr val="000000"/>
                          </a:solidFill>
                          <a:effectLst/>
                          <a:latin typeface="+mn-lt"/>
                        </a:rPr>
                        <a:t>91%</a:t>
                      </a:r>
                    </a:p>
                  </a:txBody>
                  <a:tcPr marL="7620" marR="7620" marT="7620" marB="0" anchor="ctr"/>
                </a:tc>
                <a:tc>
                  <a:txBody>
                    <a:bodyPr/>
                    <a:lstStyle/>
                    <a:p>
                      <a:pPr algn="ctr" fontAlgn="t"/>
                      <a:r>
                        <a:rPr lang="en-US" sz="1100" b="0" i="0" u="none" strike="noStrike" dirty="0">
                          <a:solidFill>
                            <a:srgbClr val="000000"/>
                          </a:solidFill>
                          <a:effectLst/>
                          <a:latin typeface="+mn-lt"/>
                        </a:rPr>
                        <a:t>95%</a:t>
                      </a:r>
                    </a:p>
                  </a:txBody>
                  <a:tcPr marL="7620" marR="7620" marT="7620" marB="0" anchor="ctr"/>
                </a:tc>
                <a:extLst>
                  <a:ext uri="{0D108BD9-81ED-4DB2-BD59-A6C34878D82A}">
                    <a16:rowId xmlns:a16="http://schemas.microsoft.com/office/drawing/2014/main" val="1524750378"/>
                  </a:ext>
                </a:extLst>
              </a:tr>
              <a:tr h="301124">
                <a:tc>
                  <a:txBody>
                    <a:bodyPr/>
                    <a:lstStyle/>
                    <a:p>
                      <a:pPr algn="l" fontAlgn="t"/>
                      <a:r>
                        <a:rPr lang="en-US" sz="1100" b="0" i="0" u="none" strike="noStrike" dirty="0">
                          <a:solidFill>
                            <a:srgbClr val="000000"/>
                          </a:solidFill>
                          <a:effectLst/>
                          <a:latin typeface="+mn-lt"/>
                        </a:rPr>
                        <a:t>Confidence</a:t>
                      </a:r>
                    </a:p>
                  </a:txBody>
                  <a:tcPr marL="182880" marR="7620" marT="7620" marB="0" anchor="ctr"/>
                </a:tc>
                <a:tc>
                  <a:txBody>
                    <a:bodyPr/>
                    <a:lstStyle/>
                    <a:p>
                      <a:pPr algn="ctr" fontAlgn="t"/>
                      <a:r>
                        <a:rPr lang="en-US" sz="1100" b="0" i="0" u="none" strike="noStrike" dirty="0">
                          <a:solidFill>
                            <a:srgbClr val="000000"/>
                          </a:solidFill>
                          <a:effectLst/>
                          <a:latin typeface="+mn-lt"/>
                        </a:rPr>
                        <a:t>46%</a:t>
                      </a:r>
                    </a:p>
                  </a:txBody>
                  <a:tcPr marL="7620" marR="7620" marT="7620" marB="0" anchor="ctr"/>
                </a:tc>
                <a:tc>
                  <a:txBody>
                    <a:bodyPr/>
                    <a:lstStyle/>
                    <a:p>
                      <a:pPr algn="ctr" fontAlgn="t"/>
                      <a:r>
                        <a:rPr lang="en-US" sz="1100" b="0" i="0" u="none" strike="noStrike" dirty="0">
                          <a:solidFill>
                            <a:srgbClr val="000000"/>
                          </a:solidFill>
                          <a:effectLst/>
                          <a:latin typeface="+mn-lt"/>
                        </a:rPr>
                        <a:t>52%</a:t>
                      </a:r>
                    </a:p>
                  </a:txBody>
                  <a:tcPr marL="7620" marR="7620" marT="7620" marB="0" anchor="ctr"/>
                </a:tc>
                <a:tc>
                  <a:txBody>
                    <a:bodyPr/>
                    <a:lstStyle/>
                    <a:p>
                      <a:pPr algn="ctr" fontAlgn="t"/>
                      <a:r>
                        <a:rPr lang="en-US" sz="1100" b="0" i="0" u="none" strike="noStrike" dirty="0">
                          <a:solidFill>
                            <a:srgbClr val="000000"/>
                          </a:solidFill>
                          <a:effectLst/>
                          <a:latin typeface="+mn-lt"/>
                        </a:rPr>
                        <a:t>49%</a:t>
                      </a:r>
                    </a:p>
                  </a:txBody>
                  <a:tcPr marL="7620" marR="7620" marT="7620" marB="0" anchor="ctr"/>
                </a:tc>
                <a:tc>
                  <a:txBody>
                    <a:bodyPr/>
                    <a:lstStyle/>
                    <a:p>
                      <a:pPr algn="ctr" fontAlgn="t"/>
                      <a:r>
                        <a:rPr lang="en-US" sz="1100" b="0" i="0" u="none" strike="noStrike" dirty="0">
                          <a:solidFill>
                            <a:srgbClr val="000000"/>
                          </a:solidFill>
                          <a:effectLst/>
                          <a:latin typeface="+mn-lt"/>
                        </a:rPr>
                        <a:t>49%</a:t>
                      </a:r>
                    </a:p>
                  </a:txBody>
                  <a:tcPr marL="7620" marR="7620" marT="7620" marB="0" anchor="ctr"/>
                </a:tc>
                <a:tc>
                  <a:txBody>
                    <a:bodyPr/>
                    <a:lstStyle/>
                    <a:p>
                      <a:pPr algn="ctr" fontAlgn="t"/>
                      <a:r>
                        <a:rPr lang="en-US" sz="1100" b="0" i="0" u="none" strike="noStrike" dirty="0">
                          <a:solidFill>
                            <a:srgbClr val="000000"/>
                          </a:solidFill>
                          <a:effectLst/>
                          <a:latin typeface="+mn-lt"/>
                        </a:rPr>
                        <a:t>52%</a:t>
                      </a:r>
                    </a:p>
                  </a:txBody>
                  <a:tcPr marL="7620" marR="7620" marT="7620" marB="0" anchor="ctr"/>
                </a:tc>
                <a:tc>
                  <a:txBody>
                    <a:bodyPr/>
                    <a:lstStyle/>
                    <a:p>
                      <a:pPr algn="ctr" fontAlgn="t"/>
                      <a:r>
                        <a:rPr lang="en-US" sz="1100" b="0" i="0" u="none" strike="noStrike" dirty="0">
                          <a:solidFill>
                            <a:srgbClr val="000000"/>
                          </a:solidFill>
                          <a:effectLst/>
                          <a:latin typeface="+mn-lt"/>
                        </a:rPr>
                        <a:t>45%</a:t>
                      </a:r>
                    </a:p>
                  </a:txBody>
                  <a:tcPr marL="7620" marR="7620" marT="7620" marB="0" anchor="ctr"/>
                </a:tc>
                <a:tc>
                  <a:txBody>
                    <a:bodyPr/>
                    <a:lstStyle/>
                    <a:p>
                      <a:pPr algn="ctr" fontAlgn="t"/>
                      <a:r>
                        <a:rPr lang="en-US" sz="1100" b="0" i="0" u="none" strike="noStrike" dirty="0">
                          <a:solidFill>
                            <a:srgbClr val="000000"/>
                          </a:solidFill>
                          <a:effectLst/>
                          <a:latin typeface="+mn-lt"/>
                        </a:rPr>
                        <a:t>55%</a:t>
                      </a:r>
                    </a:p>
                  </a:txBody>
                  <a:tcPr marL="7620" marR="7620" marT="7620" marB="0" anchor="ctr"/>
                </a:tc>
                <a:tc>
                  <a:txBody>
                    <a:bodyPr/>
                    <a:lstStyle/>
                    <a:p>
                      <a:pPr algn="ctr" fontAlgn="t"/>
                      <a:r>
                        <a:rPr lang="en-US" sz="1100" b="0" i="0" u="none" strike="noStrike" dirty="0">
                          <a:solidFill>
                            <a:srgbClr val="000000"/>
                          </a:solidFill>
                          <a:effectLst/>
                          <a:latin typeface="+mn-lt"/>
                        </a:rPr>
                        <a:t>46%</a:t>
                      </a:r>
                    </a:p>
                  </a:txBody>
                  <a:tcPr marL="7620" marR="7620" marT="7620" marB="0" anchor="ctr"/>
                </a:tc>
                <a:tc>
                  <a:txBody>
                    <a:bodyPr/>
                    <a:lstStyle/>
                    <a:p>
                      <a:pPr algn="ctr" fontAlgn="t"/>
                      <a:r>
                        <a:rPr lang="en-US" sz="1100" b="0" i="0" u="none" strike="noStrike" dirty="0">
                          <a:solidFill>
                            <a:srgbClr val="000000"/>
                          </a:solidFill>
                          <a:effectLst/>
                          <a:latin typeface="+mn-lt"/>
                        </a:rPr>
                        <a:t>48%</a:t>
                      </a:r>
                    </a:p>
                  </a:txBody>
                  <a:tcPr marL="7620" marR="7620" marT="7620" marB="0" anchor="ctr"/>
                </a:tc>
                <a:tc>
                  <a:txBody>
                    <a:bodyPr/>
                    <a:lstStyle/>
                    <a:p>
                      <a:pPr algn="ctr" fontAlgn="t"/>
                      <a:r>
                        <a:rPr lang="en-US" sz="1100" b="0" i="0" u="none" strike="noStrike" dirty="0">
                          <a:solidFill>
                            <a:srgbClr val="000000"/>
                          </a:solidFill>
                          <a:effectLst/>
                          <a:latin typeface="+mn-lt"/>
                        </a:rPr>
                        <a:t>43%</a:t>
                      </a:r>
                    </a:p>
                  </a:txBody>
                  <a:tcPr marL="7620" marR="7620" marT="7620" marB="0" anchor="ctr"/>
                </a:tc>
                <a:extLst>
                  <a:ext uri="{0D108BD9-81ED-4DB2-BD59-A6C34878D82A}">
                    <a16:rowId xmlns:a16="http://schemas.microsoft.com/office/drawing/2014/main" val="3753608002"/>
                  </a:ext>
                </a:extLst>
              </a:tr>
              <a:tr h="301124">
                <a:tc>
                  <a:txBody>
                    <a:bodyPr/>
                    <a:lstStyle/>
                    <a:p>
                      <a:pPr algn="l" fontAlgn="t"/>
                      <a:r>
                        <a:rPr lang="en-US" sz="1100" b="0" i="0" u="none" strike="noStrike" dirty="0">
                          <a:solidFill>
                            <a:srgbClr val="000000"/>
                          </a:solidFill>
                          <a:effectLst/>
                          <a:latin typeface="+mn-lt"/>
                        </a:rPr>
                        <a:t>Past wk./mo.*</a:t>
                      </a:r>
                    </a:p>
                  </a:txBody>
                  <a:tcPr marL="182880" marR="7620" marT="7620" marB="0" anchor="ctr"/>
                </a:tc>
                <a:tc>
                  <a:txBody>
                    <a:bodyPr/>
                    <a:lstStyle/>
                    <a:p>
                      <a:pPr algn="ctr" fontAlgn="t"/>
                      <a:r>
                        <a:rPr lang="en-US" sz="1100" b="0" i="0" u="none" strike="noStrike" dirty="0">
                          <a:solidFill>
                            <a:srgbClr val="000000"/>
                          </a:solidFill>
                          <a:effectLst/>
                          <a:latin typeface="+mn-lt"/>
                        </a:rPr>
                        <a:t>40%</a:t>
                      </a:r>
                    </a:p>
                  </a:txBody>
                  <a:tcPr marL="7620" marR="7620" marT="7620" marB="0" anchor="ctr"/>
                </a:tc>
                <a:tc>
                  <a:txBody>
                    <a:bodyPr/>
                    <a:lstStyle/>
                    <a:p>
                      <a:pPr algn="ctr" fontAlgn="t"/>
                      <a:r>
                        <a:rPr lang="en-US" sz="1100" b="0" i="0" u="none" strike="noStrike" dirty="0">
                          <a:solidFill>
                            <a:srgbClr val="000000"/>
                          </a:solidFill>
                          <a:effectLst/>
                          <a:latin typeface="+mn-lt"/>
                        </a:rPr>
                        <a:t>36%</a:t>
                      </a:r>
                    </a:p>
                  </a:txBody>
                  <a:tcPr marL="7620" marR="7620" marT="7620" marB="0" anchor="ctr"/>
                </a:tc>
                <a:tc>
                  <a:txBody>
                    <a:bodyPr/>
                    <a:lstStyle/>
                    <a:p>
                      <a:pPr algn="ctr" fontAlgn="t"/>
                      <a:r>
                        <a:rPr lang="en-US" sz="1100" b="0" i="0" u="none" strike="noStrike" dirty="0">
                          <a:solidFill>
                            <a:srgbClr val="000000"/>
                          </a:solidFill>
                          <a:effectLst/>
                          <a:latin typeface="+mn-lt"/>
                        </a:rPr>
                        <a:t>32%</a:t>
                      </a:r>
                    </a:p>
                  </a:txBody>
                  <a:tcPr marL="7620" marR="7620" marT="7620" marB="0" anchor="ctr"/>
                </a:tc>
                <a:tc>
                  <a:txBody>
                    <a:bodyPr/>
                    <a:lstStyle/>
                    <a:p>
                      <a:pPr algn="ctr" fontAlgn="t"/>
                      <a:r>
                        <a:rPr lang="en-US" sz="1100" b="0" i="0" u="none" strike="noStrike" dirty="0">
                          <a:solidFill>
                            <a:srgbClr val="000000"/>
                          </a:solidFill>
                          <a:effectLst/>
                          <a:latin typeface="+mn-lt"/>
                        </a:rPr>
                        <a:t>30%</a:t>
                      </a:r>
                    </a:p>
                  </a:txBody>
                  <a:tcPr marL="7620" marR="7620" marT="7620" marB="0" anchor="ctr"/>
                </a:tc>
                <a:tc>
                  <a:txBody>
                    <a:bodyPr/>
                    <a:lstStyle/>
                    <a:p>
                      <a:pPr algn="ctr" fontAlgn="t"/>
                      <a:r>
                        <a:rPr lang="en-US" sz="1100" b="0" i="0" u="none" strike="noStrike" dirty="0">
                          <a:solidFill>
                            <a:srgbClr val="000000"/>
                          </a:solidFill>
                          <a:effectLst/>
                          <a:latin typeface="+mn-lt"/>
                        </a:rPr>
                        <a:t>39%</a:t>
                      </a:r>
                    </a:p>
                  </a:txBody>
                  <a:tcPr marL="7620" marR="7620" marT="7620" marB="0" anchor="ctr"/>
                </a:tc>
                <a:tc>
                  <a:txBody>
                    <a:bodyPr/>
                    <a:lstStyle/>
                    <a:p>
                      <a:pPr algn="ctr" fontAlgn="t"/>
                      <a:r>
                        <a:rPr lang="en-US" sz="1100" b="0" i="0" u="none" strike="noStrike" dirty="0">
                          <a:solidFill>
                            <a:srgbClr val="000000"/>
                          </a:solidFill>
                          <a:effectLst/>
                          <a:latin typeface="+mn-lt"/>
                        </a:rPr>
                        <a:t>34%</a:t>
                      </a:r>
                    </a:p>
                  </a:txBody>
                  <a:tcPr marL="7620" marR="7620" marT="7620" marB="0" anchor="ctr"/>
                </a:tc>
                <a:tc>
                  <a:txBody>
                    <a:bodyPr/>
                    <a:lstStyle/>
                    <a:p>
                      <a:pPr algn="ctr" fontAlgn="t"/>
                      <a:r>
                        <a:rPr lang="en-US" sz="1100" b="0" i="0" u="none" strike="noStrike" dirty="0">
                          <a:solidFill>
                            <a:srgbClr val="000000"/>
                          </a:solidFill>
                          <a:effectLst/>
                          <a:latin typeface="+mn-lt"/>
                        </a:rPr>
                        <a:t>36%</a:t>
                      </a:r>
                    </a:p>
                  </a:txBody>
                  <a:tcPr marL="7620" marR="7620" marT="7620" marB="0" anchor="ctr"/>
                </a:tc>
                <a:tc>
                  <a:txBody>
                    <a:bodyPr/>
                    <a:lstStyle/>
                    <a:p>
                      <a:pPr algn="ctr" fontAlgn="t"/>
                      <a:r>
                        <a:rPr lang="en-US" sz="1100" b="0" i="0" u="none" strike="noStrike" dirty="0">
                          <a:solidFill>
                            <a:srgbClr val="000000"/>
                          </a:solidFill>
                          <a:effectLst/>
                          <a:latin typeface="+mn-lt"/>
                        </a:rPr>
                        <a:t>30%</a:t>
                      </a:r>
                    </a:p>
                  </a:txBody>
                  <a:tcPr marL="7620" marR="7620" marT="7620" marB="0" anchor="ctr"/>
                </a:tc>
                <a:tc>
                  <a:txBody>
                    <a:bodyPr/>
                    <a:lstStyle/>
                    <a:p>
                      <a:pPr algn="ctr" fontAlgn="t"/>
                      <a:r>
                        <a:rPr lang="en-US" sz="1100" b="0" i="0" u="none" strike="noStrike" dirty="0">
                          <a:solidFill>
                            <a:srgbClr val="000000"/>
                          </a:solidFill>
                          <a:effectLst/>
                          <a:latin typeface="+mn-lt"/>
                        </a:rPr>
                        <a:t>42%</a:t>
                      </a:r>
                    </a:p>
                  </a:txBody>
                  <a:tcPr marL="7620" marR="7620" marT="7620" marB="0" anchor="ctr"/>
                </a:tc>
                <a:tc>
                  <a:txBody>
                    <a:bodyPr/>
                    <a:lstStyle/>
                    <a:p>
                      <a:pPr algn="ctr" fontAlgn="t"/>
                      <a:r>
                        <a:rPr lang="en-US" sz="1100" b="0" i="0" u="none" strike="noStrike" dirty="0">
                          <a:solidFill>
                            <a:srgbClr val="000000"/>
                          </a:solidFill>
                          <a:effectLst/>
                          <a:latin typeface="+mn-lt"/>
                        </a:rPr>
                        <a:t>38%</a:t>
                      </a:r>
                    </a:p>
                  </a:txBody>
                  <a:tcPr marL="7620" marR="7620" marT="7620" marB="0" anchor="ctr"/>
                </a:tc>
                <a:extLst>
                  <a:ext uri="{0D108BD9-81ED-4DB2-BD59-A6C34878D82A}">
                    <a16:rowId xmlns:a16="http://schemas.microsoft.com/office/drawing/2014/main" val="2031118996"/>
                  </a:ext>
                </a:extLst>
              </a:tr>
            </a:tbl>
          </a:graphicData>
        </a:graphic>
      </p:graphicFrame>
      <p:sp>
        <p:nvSpPr>
          <p:cNvPr id="9" name="TextBox 8">
            <a:extLst>
              <a:ext uri="{FF2B5EF4-FFF2-40B4-BE49-F238E27FC236}">
                <a16:creationId xmlns:a16="http://schemas.microsoft.com/office/drawing/2014/main" id="{00CD5E24-0307-4D49-A44D-0C121D4212EE}"/>
              </a:ext>
            </a:extLst>
          </p:cNvPr>
          <p:cNvSpPr txBox="1"/>
          <p:nvPr/>
        </p:nvSpPr>
        <p:spPr>
          <a:xfrm>
            <a:off x="552660" y="6010991"/>
            <a:ext cx="4705455" cy="600164"/>
          </a:xfrm>
          <a:prstGeom prst="rect">
            <a:avLst/>
          </a:prstGeom>
          <a:noFill/>
        </p:spPr>
        <p:txBody>
          <a:bodyPr wrap="none" lIns="182880" tIns="146304" rIns="182880" bIns="146304" rtlCol="0">
            <a:spAutoFit/>
          </a:bodyPr>
          <a:lstStyle/>
          <a:p>
            <a:pPr>
              <a:lnSpc>
                <a:spcPct val="90000"/>
              </a:lnSpc>
            </a:pPr>
            <a:r>
              <a:rPr lang="en-US" sz="1100" i="1" dirty="0">
                <a:solidFill>
                  <a:schemeClr val="bg1">
                    <a:lumMod val="50000"/>
                    <a:lumOff val="50000"/>
                  </a:schemeClr>
                </a:solidFill>
              </a:rPr>
              <a:t>* Worry – Extremely, very, somewhat worried the risk will happen again</a:t>
            </a:r>
          </a:p>
          <a:p>
            <a:pPr>
              <a:lnSpc>
                <a:spcPct val="90000"/>
              </a:lnSpc>
            </a:pPr>
            <a:r>
              <a:rPr lang="en-US" sz="1100" i="1" dirty="0">
                <a:solidFill>
                  <a:schemeClr val="bg1">
                    <a:lumMod val="50000"/>
                    <a:lumOff val="50000"/>
                  </a:schemeClr>
                </a:solidFill>
              </a:rPr>
              <a:t>Risk happened in the past week or month </a:t>
            </a:r>
          </a:p>
        </p:txBody>
      </p:sp>
    </p:spTree>
    <p:extLst>
      <p:ext uri="{BB962C8B-B14F-4D97-AF65-F5344CB8AC3E}">
        <p14:creationId xmlns:p14="http://schemas.microsoft.com/office/powerpoint/2010/main" val="217803652"/>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descr="level of pain versus incidence of risk (happened to me). Sextortion and damage to reputation were highest painful risks.">
            <a:extLst>
              <a:ext uri="{FF2B5EF4-FFF2-40B4-BE49-F238E27FC236}">
                <a16:creationId xmlns:a16="http://schemas.microsoft.com/office/drawing/2014/main" id="{FFC6CA7A-4821-4E35-BCCA-A70583C8D7D1}"/>
              </a:ext>
            </a:extLst>
          </p:cNvPr>
          <p:cNvSpPr/>
          <p:nvPr/>
        </p:nvSpPr>
        <p:spPr bwMode="auto">
          <a:xfrm>
            <a:off x="4929352" y="1868993"/>
            <a:ext cx="5202124" cy="2317160"/>
          </a:xfrm>
          <a:prstGeom prst="rect">
            <a:avLst/>
          </a:prstGeom>
          <a:solidFill>
            <a:srgbClr val="0072C6">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14" descr="Online harassment was above average level of pains, along with discrimination, doxing, and cyberbullying. ">
            <a:extLst>
              <a:ext uri="{FF2B5EF4-FFF2-40B4-BE49-F238E27FC236}">
                <a16:creationId xmlns:a16="http://schemas.microsoft.com/office/drawing/2014/main" id="{3FC3274E-9429-45B2-A5F5-6CFDB1752D30}"/>
              </a:ext>
            </a:extLst>
          </p:cNvPr>
          <p:cNvSpPr/>
          <p:nvPr/>
        </p:nvSpPr>
        <p:spPr bwMode="auto">
          <a:xfrm>
            <a:off x="4929352" y="4186153"/>
            <a:ext cx="5202124" cy="1708071"/>
          </a:xfrm>
          <a:prstGeom prst="rect">
            <a:avLst/>
          </a:prstGeom>
          <a:solidFill>
            <a:srgbClr val="009E49">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6" name="Rectangle 15" descr="Unwanted sexual attention was below average pain.">
            <a:extLst>
              <a:ext uri="{FF2B5EF4-FFF2-40B4-BE49-F238E27FC236}">
                <a16:creationId xmlns:a16="http://schemas.microsoft.com/office/drawing/2014/main" id="{B5F88C3D-6A46-40BF-BEFA-883A67D65EE5}"/>
              </a:ext>
            </a:extLst>
          </p:cNvPr>
          <p:cNvSpPr/>
          <p:nvPr/>
        </p:nvSpPr>
        <p:spPr bwMode="auto">
          <a:xfrm>
            <a:off x="2579927" y="1868993"/>
            <a:ext cx="2349425" cy="2324635"/>
          </a:xfrm>
          <a:prstGeom prst="rect">
            <a:avLst/>
          </a:prstGeom>
          <a:solidFill>
            <a:srgbClr val="00B294">
              <a:alpha val="75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4" name="Rectangle 13" descr="Microaggression and unwanted sexting sent were below average pain.">
            <a:extLst>
              <a:ext uri="{FF2B5EF4-FFF2-40B4-BE49-F238E27FC236}">
                <a16:creationId xmlns:a16="http://schemas.microsoft.com/office/drawing/2014/main" id="{2B9D42ED-E332-4276-988C-E8C776ADDE2A}"/>
              </a:ext>
            </a:extLst>
          </p:cNvPr>
          <p:cNvSpPr/>
          <p:nvPr/>
        </p:nvSpPr>
        <p:spPr bwMode="auto">
          <a:xfrm>
            <a:off x="2579927" y="4193628"/>
            <a:ext cx="2349425" cy="1704334"/>
          </a:xfrm>
          <a:prstGeom prst="rect">
            <a:avLst/>
          </a:prstGeom>
          <a:solidFill>
            <a:schemeClr val="accent1">
              <a:alpha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aphicFrame>
        <p:nvGraphicFramePr>
          <p:cNvPr id="5" name="Chart 4">
            <a:extLs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2512309901"/>
              </p:ext>
            </p:extLst>
          </p:nvPr>
        </p:nvGraphicFramePr>
        <p:xfrm>
          <a:off x="1698108" y="1393265"/>
          <a:ext cx="8842683" cy="512064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a:t>Highly painful risks had below average incidence</a:t>
            </a:r>
            <a:br>
              <a:rPr lang="en-US" dirty="0"/>
            </a:br>
            <a:r>
              <a:rPr lang="en-US" sz="2000" dirty="0"/>
              <a:t>Sextortion, Damage to personal or work reputation were the most painful risks</a:t>
            </a:r>
            <a:endParaRPr lang="en-US" dirty="0"/>
          </a:p>
        </p:txBody>
      </p:sp>
      <p:sp>
        <p:nvSpPr>
          <p:cNvPr id="3" name="Slide Number Placeholder 2"/>
          <p:cNvSpPr>
            <a:spLocks noGrp="1"/>
          </p:cNvSpPr>
          <p:nvPr>
            <p:ph type="sldNum" sz="quarter" idx="4"/>
          </p:nvPr>
        </p:nvSpPr>
        <p:spPr/>
        <p:txBody>
          <a:bodyPr/>
          <a:lstStyle/>
          <a:p>
            <a:fld id="{7EFC24D6-DB8F-6B44-BA5A-9BEC68C15CAA}" type="slidenum">
              <a:rPr lang="en-US" smtClean="0"/>
              <a:pPr/>
              <a:t>62</a:t>
            </a:fld>
            <a:endParaRPr lang="en-US" dirty="0"/>
          </a:p>
        </p:txBody>
      </p:sp>
      <p:sp>
        <p:nvSpPr>
          <p:cNvPr id="4" name="Rectangle 3"/>
          <p:cNvSpPr/>
          <p:nvPr/>
        </p:nvSpPr>
        <p:spPr>
          <a:xfrm>
            <a:off x="20097" y="6563734"/>
            <a:ext cx="6840429" cy="246221"/>
          </a:xfrm>
          <a:prstGeom prst="rect">
            <a:avLst/>
          </a:prstGeom>
        </p:spPr>
        <p:txBody>
          <a:bodyPr wrap="square">
            <a:spAutoFit/>
          </a:bodyPr>
          <a:lstStyle/>
          <a:p>
            <a:r>
              <a:rPr lang="en-US" sz="1000" i="1" dirty="0">
                <a:solidFill>
                  <a:schemeClr val="tx1">
                    <a:lumMod val="50000"/>
                  </a:schemeClr>
                </a:solidFill>
              </a:rPr>
              <a:t> 8a: In your opinion, which group or organization is most responsible for keeping individuals and families safer online? </a:t>
            </a:r>
          </a:p>
        </p:txBody>
      </p:sp>
      <p:sp>
        <p:nvSpPr>
          <p:cNvPr id="6" name="Rectangle 5"/>
          <p:cNvSpPr/>
          <p:nvPr/>
        </p:nvSpPr>
        <p:spPr>
          <a:xfrm>
            <a:off x="20096" y="6761859"/>
            <a:ext cx="6840429" cy="246221"/>
          </a:xfrm>
          <a:prstGeom prst="rect">
            <a:avLst/>
          </a:prstGeom>
        </p:spPr>
        <p:txBody>
          <a:bodyPr wrap="square">
            <a:spAutoFit/>
          </a:bodyPr>
          <a:lstStyle/>
          <a:p>
            <a:r>
              <a:rPr lang="en-US" sz="1000" i="1" dirty="0">
                <a:solidFill>
                  <a:schemeClr val="tx1">
                    <a:lumMod val="50000"/>
                  </a:schemeClr>
                </a:solidFill>
              </a:rPr>
              <a:t> 8b: In your opinion, which group or organization do you trust most to keep individuals and families safer online? </a:t>
            </a:r>
          </a:p>
        </p:txBody>
      </p:sp>
      <p:grpSp>
        <p:nvGrpSpPr>
          <p:cNvPr id="7" name="Group 6" descr="Global total"/>
          <p:cNvGrpSpPr/>
          <p:nvPr/>
        </p:nvGrpSpPr>
        <p:grpSpPr>
          <a:xfrm>
            <a:off x="11453820" y="-37541"/>
            <a:ext cx="915691" cy="489365"/>
            <a:chOff x="11453820" y="-37541"/>
            <a:chExt cx="915691" cy="489365"/>
          </a:xfrm>
        </p:grpSpPr>
        <p:sp>
          <p:nvSpPr>
            <p:cNvPr id="8" name="TextBox 7"/>
            <p:cNvSpPr txBox="1"/>
            <p:nvPr/>
          </p:nvSpPr>
          <p:spPr>
            <a:xfrm>
              <a:off x="11453820" y="-37541"/>
              <a:ext cx="746808" cy="489365"/>
            </a:xfrm>
            <a:prstGeom prst="rect">
              <a:avLst/>
            </a:prstGeom>
            <a:noFill/>
          </p:spPr>
          <p:txBody>
            <a:bodyPr wrap="none" lIns="182880" tIns="146304" rIns="182880" bIns="146304" rtlCol="0">
              <a:spAutoFit/>
            </a:bodyPr>
            <a:lstStyle/>
            <a:p>
              <a:pPr>
                <a:lnSpc>
                  <a:spcPct val="90000"/>
                </a:lnSpc>
              </a:pPr>
              <a:r>
                <a:rPr lang="en-US" sz="1400" u="sng" dirty="0">
                  <a:solidFill>
                    <a:schemeClr val="bg1">
                      <a:lumMod val="75000"/>
                      <a:lumOff val="25000"/>
                    </a:schemeClr>
                  </a:solidFill>
                </a:rPr>
                <a:t>Total</a:t>
              </a:r>
            </a:p>
          </p:txBody>
        </p:sp>
        <p:pic>
          <p:nvPicPr>
            <p:cNvPr id="9" name="Picture 2">
              <a:extLst>
                <a:ext uri="{C183D7F6-B498-43B3-948B-1728B52AA6E4}">
                  <adec:decorative xmlns:adec="http://schemas.microsoft.com/office/drawing/2017/decorative" val="1"/>
                </a:ext>
              </a:extLst>
            </p:cNvPr>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95191" y="49661"/>
              <a:ext cx="274320" cy="27432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descr="Arrow up with above average risk and arrow down with below average risk.">
            <a:extLst>
              <a:ext uri="{FF2B5EF4-FFF2-40B4-BE49-F238E27FC236}">
                <a16:creationId xmlns:a16="http://schemas.microsoft.com/office/drawing/2014/main" id="{5AD69C2E-4076-4D49-B600-EFD5DD2556F7}"/>
              </a:ext>
            </a:extLst>
          </p:cNvPr>
          <p:cNvGrpSpPr/>
          <p:nvPr/>
        </p:nvGrpSpPr>
        <p:grpSpPr>
          <a:xfrm>
            <a:off x="9993415" y="3346296"/>
            <a:ext cx="1441003" cy="1683453"/>
            <a:chOff x="10246499" y="3474001"/>
            <a:chExt cx="1441003" cy="1683453"/>
          </a:xfrm>
        </p:grpSpPr>
        <p:sp>
          <p:nvSpPr>
            <p:cNvPr id="17" name="Arrow: Up 16">
              <a:extLst>
                <a:ext uri="{FF2B5EF4-FFF2-40B4-BE49-F238E27FC236}">
                  <a16:creationId xmlns:a16="http://schemas.microsoft.com/office/drawing/2014/main" id="{E10A6224-843A-4D70-BB52-07A481DB3992}"/>
                </a:ext>
              </a:extLst>
            </p:cNvPr>
            <p:cNvSpPr/>
            <p:nvPr/>
          </p:nvSpPr>
          <p:spPr bwMode="auto">
            <a:xfrm>
              <a:off x="10568319" y="4037012"/>
              <a:ext cx="210026" cy="261140"/>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0" name="TextBox 19">
              <a:extLst>
                <a:ext uri="{FF2B5EF4-FFF2-40B4-BE49-F238E27FC236}">
                  <a16:creationId xmlns:a16="http://schemas.microsoft.com/office/drawing/2014/main" id="{B7A611C8-70E4-4F90-A048-FF386539EA9B}"/>
                </a:ext>
              </a:extLst>
            </p:cNvPr>
            <p:cNvSpPr txBox="1"/>
            <p:nvPr/>
          </p:nvSpPr>
          <p:spPr>
            <a:xfrm>
              <a:off x="10288934" y="4529590"/>
              <a:ext cx="1356528" cy="627864"/>
            </a:xfrm>
            <a:prstGeom prst="rect">
              <a:avLst/>
            </a:prstGeom>
            <a:noFill/>
          </p:spPr>
          <p:txBody>
            <a:bodyPr wrap="square" lIns="182880" tIns="146304" rIns="182880" bIns="146304" rtlCol="0">
              <a:spAutoFit/>
            </a:bodyPr>
            <a:lstStyle/>
            <a:p>
              <a:pPr algn="ctr">
                <a:lnSpc>
                  <a:spcPct val="90000"/>
                </a:lnSpc>
              </a:pPr>
              <a:r>
                <a:rPr lang="en-US" sz="1200" dirty="0">
                  <a:solidFill>
                    <a:schemeClr val="tx1">
                      <a:lumMod val="50000"/>
                    </a:schemeClr>
                  </a:solidFill>
                </a:rPr>
                <a:t>Below</a:t>
              </a:r>
            </a:p>
            <a:p>
              <a:pPr algn="ctr">
                <a:lnSpc>
                  <a:spcPct val="90000"/>
                </a:lnSpc>
              </a:pPr>
              <a:r>
                <a:rPr lang="en-US" sz="1200" dirty="0">
                  <a:solidFill>
                    <a:schemeClr val="tx1">
                      <a:lumMod val="50000"/>
                    </a:schemeClr>
                  </a:solidFill>
                </a:rPr>
                <a:t>Average risk</a:t>
              </a:r>
            </a:p>
          </p:txBody>
        </p:sp>
        <p:sp>
          <p:nvSpPr>
            <p:cNvPr id="21" name="TextBox 20">
              <a:extLst>
                <a:ext uri="{FF2B5EF4-FFF2-40B4-BE49-F238E27FC236}">
                  <a16:creationId xmlns:a16="http://schemas.microsoft.com/office/drawing/2014/main" id="{66B8522F-0E24-483B-AE09-BA0B04FCEC2A}"/>
                </a:ext>
              </a:extLst>
            </p:cNvPr>
            <p:cNvSpPr txBox="1"/>
            <p:nvPr/>
          </p:nvSpPr>
          <p:spPr>
            <a:xfrm>
              <a:off x="10246499" y="3474001"/>
              <a:ext cx="1441003" cy="627864"/>
            </a:xfrm>
            <a:prstGeom prst="rect">
              <a:avLst/>
            </a:prstGeom>
            <a:noFill/>
          </p:spPr>
          <p:txBody>
            <a:bodyPr wrap="square" lIns="182880" tIns="146304" rIns="182880" bIns="146304" rtlCol="0">
              <a:spAutoFit/>
            </a:bodyPr>
            <a:lstStyle/>
            <a:p>
              <a:pPr algn="ctr">
                <a:lnSpc>
                  <a:spcPct val="90000"/>
                </a:lnSpc>
              </a:pPr>
              <a:r>
                <a:rPr lang="en-US" sz="1200" dirty="0">
                  <a:solidFill>
                    <a:schemeClr val="tx1">
                      <a:lumMod val="50000"/>
                    </a:schemeClr>
                  </a:solidFill>
                </a:rPr>
                <a:t>Above </a:t>
              </a:r>
            </a:p>
            <a:p>
              <a:pPr algn="ctr">
                <a:lnSpc>
                  <a:spcPct val="90000"/>
                </a:lnSpc>
              </a:pPr>
              <a:r>
                <a:rPr lang="en-US" sz="1200" dirty="0">
                  <a:solidFill>
                    <a:schemeClr val="tx1">
                      <a:lumMod val="50000"/>
                    </a:schemeClr>
                  </a:solidFill>
                </a:rPr>
                <a:t>average risk</a:t>
              </a:r>
            </a:p>
          </p:txBody>
        </p:sp>
        <p:sp>
          <p:nvSpPr>
            <p:cNvPr id="23" name="Arrow: Up 22">
              <a:extLst>
                <a:ext uri="{FF2B5EF4-FFF2-40B4-BE49-F238E27FC236}">
                  <a16:creationId xmlns:a16="http://schemas.microsoft.com/office/drawing/2014/main" id="{0BFCAF76-1C51-46A8-BBA7-58CF3FD63DB5}"/>
                </a:ext>
              </a:extLst>
            </p:cNvPr>
            <p:cNvSpPr/>
            <p:nvPr/>
          </p:nvSpPr>
          <p:spPr bwMode="auto">
            <a:xfrm rot="10800000">
              <a:off x="10568319" y="4340604"/>
              <a:ext cx="210026" cy="261140"/>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grpSp>
      <p:sp>
        <p:nvSpPr>
          <p:cNvPr id="24" name="Arrow: Up 23">
            <a:extLst>
              <a:ext uri="{FF2B5EF4-FFF2-40B4-BE49-F238E27FC236}">
                <a16:creationId xmlns:a16="http://schemas.microsoft.com/office/drawing/2014/main" id="{3FD2FAB8-B92B-4961-A933-51CC0EF9C354}"/>
              </a:ext>
              <a:ext uri="{C183D7F6-B498-43B3-948B-1728B52AA6E4}">
                <adec:decorative xmlns:adec="http://schemas.microsoft.com/office/drawing/2017/decorative" val="1"/>
              </a:ext>
            </a:extLst>
          </p:cNvPr>
          <p:cNvSpPr/>
          <p:nvPr/>
        </p:nvSpPr>
        <p:spPr bwMode="auto">
          <a:xfrm rot="16200000">
            <a:off x="4639946" y="6082756"/>
            <a:ext cx="210026" cy="261140"/>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5" name="TextBox 24">
            <a:extLst>
              <a:ext uri="{FF2B5EF4-FFF2-40B4-BE49-F238E27FC236}">
                <a16:creationId xmlns:a16="http://schemas.microsoft.com/office/drawing/2014/main" id="{108E885A-0A1D-491B-A5C3-EDF4B2693CB6}"/>
              </a:ext>
            </a:extLst>
          </p:cNvPr>
          <p:cNvSpPr txBox="1"/>
          <p:nvPr/>
        </p:nvSpPr>
        <p:spPr>
          <a:xfrm>
            <a:off x="3369252" y="5961446"/>
            <a:ext cx="1356528" cy="627864"/>
          </a:xfrm>
          <a:prstGeom prst="rect">
            <a:avLst/>
          </a:prstGeom>
          <a:noFill/>
        </p:spPr>
        <p:txBody>
          <a:bodyPr wrap="square" lIns="182880" tIns="146304" rIns="182880" bIns="146304" rtlCol="0">
            <a:spAutoFit/>
          </a:bodyPr>
          <a:lstStyle/>
          <a:p>
            <a:pPr algn="ctr">
              <a:lnSpc>
                <a:spcPct val="90000"/>
              </a:lnSpc>
            </a:pPr>
            <a:r>
              <a:rPr lang="en-US" sz="1200" dirty="0">
                <a:solidFill>
                  <a:schemeClr val="tx1">
                    <a:lumMod val="50000"/>
                  </a:schemeClr>
                </a:solidFill>
              </a:rPr>
              <a:t>Below </a:t>
            </a:r>
          </a:p>
          <a:p>
            <a:pPr algn="ctr">
              <a:lnSpc>
                <a:spcPct val="90000"/>
              </a:lnSpc>
            </a:pPr>
            <a:r>
              <a:rPr lang="en-US" sz="1200" dirty="0">
                <a:solidFill>
                  <a:schemeClr val="tx1">
                    <a:lumMod val="50000"/>
                  </a:schemeClr>
                </a:solidFill>
              </a:rPr>
              <a:t>Average pain</a:t>
            </a:r>
          </a:p>
        </p:txBody>
      </p:sp>
      <p:sp>
        <p:nvSpPr>
          <p:cNvPr id="27" name="TextBox 26">
            <a:extLst>
              <a:ext uri="{FF2B5EF4-FFF2-40B4-BE49-F238E27FC236}">
                <a16:creationId xmlns:a16="http://schemas.microsoft.com/office/drawing/2014/main" id="{CC13DB03-2D35-4E3F-8579-C665A63D4EAC}"/>
              </a:ext>
            </a:extLst>
          </p:cNvPr>
          <p:cNvSpPr txBox="1"/>
          <p:nvPr/>
        </p:nvSpPr>
        <p:spPr>
          <a:xfrm>
            <a:off x="4988875" y="5961446"/>
            <a:ext cx="1356528" cy="627864"/>
          </a:xfrm>
          <a:prstGeom prst="rect">
            <a:avLst/>
          </a:prstGeom>
          <a:noFill/>
        </p:spPr>
        <p:txBody>
          <a:bodyPr wrap="square" lIns="182880" tIns="146304" rIns="182880" bIns="146304" rtlCol="0">
            <a:spAutoFit/>
          </a:bodyPr>
          <a:lstStyle/>
          <a:p>
            <a:pPr algn="ctr">
              <a:lnSpc>
                <a:spcPct val="90000"/>
              </a:lnSpc>
            </a:pPr>
            <a:r>
              <a:rPr lang="en-US" sz="1200" dirty="0">
                <a:solidFill>
                  <a:schemeClr val="tx1">
                    <a:lumMod val="50000"/>
                  </a:schemeClr>
                </a:solidFill>
              </a:rPr>
              <a:t>Above average pain</a:t>
            </a:r>
          </a:p>
        </p:txBody>
      </p:sp>
      <p:sp>
        <p:nvSpPr>
          <p:cNvPr id="28" name="Arrow: Up 27">
            <a:extLst>
              <a:ext uri="{FF2B5EF4-FFF2-40B4-BE49-F238E27FC236}">
                <a16:creationId xmlns:a16="http://schemas.microsoft.com/office/drawing/2014/main" id="{037F4A83-7FDD-4493-A524-296B287EB0CD}"/>
              </a:ext>
              <a:ext uri="{C183D7F6-B498-43B3-948B-1728B52AA6E4}">
                <adec:decorative xmlns:adec="http://schemas.microsoft.com/office/drawing/2017/decorative" val="1"/>
              </a:ext>
            </a:extLst>
          </p:cNvPr>
          <p:cNvSpPr/>
          <p:nvPr/>
        </p:nvSpPr>
        <p:spPr bwMode="auto">
          <a:xfrm rot="5400000">
            <a:off x="4975061" y="6082755"/>
            <a:ext cx="210026" cy="261140"/>
          </a:xfrm>
          <a:prstGeom prst="up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296681481"/>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C183D7F6-B498-43B3-948B-1728B52AA6E4}">
                <adec:decorative xmlns:adec="http://schemas.microsoft.com/office/drawing/2017/decorative" val="1"/>
              </a:ext>
            </a:extLst>
          </p:cNvPr>
          <p:cNvSpPr/>
          <p:nvPr/>
        </p:nvSpPr>
        <p:spPr>
          <a:xfrm>
            <a:off x="7208999" y="-1"/>
            <a:ext cx="5224976" cy="28094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pic>
        <p:nvPicPr>
          <p:cNvPr id="7" name="Picture 2" descr="Two students leaning against a wall."/>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502" y="0"/>
            <a:ext cx="7206497" cy="699452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descr="Internet explorer icon"/>
          <p:cNvGrpSpPr/>
          <p:nvPr/>
        </p:nvGrpSpPr>
        <p:grpSpPr>
          <a:xfrm>
            <a:off x="6205681" y="2809499"/>
            <a:ext cx="1003318" cy="1002116"/>
            <a:chOff x="6082101" y="2754661"/>
            <a:chExt cx="983734" cy="982556"/>
          </a:xfrm>
        </p:grpSpPr>
        <p:sp>
          <p:nvSpPr>
            <p:cNvPr id="14" name="Rectangle 13"/>
            <p:cNvSpPr/>
            <p:nvPr/>
          </p:nvSpPr>
          <p:spPr>
            <a:xfrm>
              <a:off x="6082101" y="2754661"/>
              <a:ext cx="983734" cy="98255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pic>
          <p:nvPicPr>
            <p:cNvPr id="1026" name="Picture 2">
              <a:extLst>
                <a:ext uri="{C183D7F6-B498-43B3-948B-1728B52AA6E4}">
                  <adec:decorative xmlns:adec="http://schemas.microsoft.com/office/drawing/2017/decorative" val="1"/>
                </a:ext>
              </a:extLst>
            </p:cNvPr>
            <p:cNvPicPr>
              <a:picLocks noChangeAspect="1" noChangeArrowheads="1"/>
            </p:cNvPicPr>
            <p:nvPr/>
          </p:nvPicPr>
          <p:blipFill>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298616" y="2955677"/>
              <a:ext cx="550703" cy="580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 name="Group 2" descr="facebook icon"/>
          <p:cNvGrpSpPr/>
          <p:nvPr/>
        </p:nvGrpSpPr>
        <p:grpSpPr>
          <a:xfrm>
            <a:off x="6205681" y="3870469"/>
            <a:ext cx="1003318" cy="1002116"/>
            <a:chOff x="6082101" y="3794922"/>
            <a:chExt cx="983734" cy="982556"/>
          </a:xfrm>
        </p:grpSpPr>
        <p:sp>
          <p:nvSpPr>
            <p:cNvPr id="23" name="Rectangle 22"/>
            <p:cNvSpPr/>
            <p:nvPr/>
          </p:nvSpPr>
          <p:spPr>
            <a:xfrm>
              <a:off x="6082101" y="3794922"/>
              <a:ext cx="983734" cy="98255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pic>
          <p:nvPicPr>
            <p:cNvPr id="1027" name="Picture 3">
              <a:extLst>
                <a:ext uri="{C183D7F6-B498-43B3-948B-1728B52AA6E4}">
                  <adec:decorative xmlns:adec="http://schemas.microsoft.com/office/drawing/2017/decorative" val="1"/>
                </a:ext>
              </a:extLst>
            </p:cNvPr>
            <p:cNvPicPr>
              <a:picLocks noChangeAspect="1" noChangeArrowheads="1"/>
            </p:cNvPicPr>
            <p:nvPr/>
          </p:nvPicPr>
          <p:blipFill>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296386" y="4000258"/>
              <a:ext cx="555163" cy="58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4" name="Group 3" descr="twitter bird icon"/>
          <p:cNvGrpSpPr/>
          <p:nvPr/>
        </p:nvGrpSpPr>
        <p:grpSpPr>
          <a:xfrm>
            <a:off x="6205681" y="4931439"/>
            <a:ext cx="1003318" cy="1002116"/>
            <a:chOff x="6082101" y="4835183"/>
            <a:chExt cx="983734" cy="982556"/>
          </a:xfrm>
        </p:grpSpPr>
        <p:sp>
          <p:nvSpPr>
            <p:cNvPr id="24" name="Rectangle 23"/>
            <p:cNvSpPr/>
            <p:nvPr/>
          </p:nvSpPr>
          <p:spPr>
            <a:xfrm>
              <a:off x="6082101" y="4835183"/>
              <a:ext cx="983734" cy="98255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pic>
          <p:nvPicPr>
            <p:cNvPr id="1028" name="Picture 4">
              <a:extLst>
                <a:ext uri="{C183D7F6-B498-43B3-948B-1728B52AA6E4}">
                  <adec:decorative xmlns:adec="http://schemas.microsoft.com/office/drawing/2017/decorative" val="1"/>
                </a:ext>
              </a:extLst>
            </p:cNvPr>
            <p:cNvPicPr>
              <a:picLocks noChangeAspect="1" noChangeArrowheads="1"/>
            </p:cNvPicPr>
            <p:nvPr/>
          </p:nvPicPr>
          <p:blipFill>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300180" y="5049541"/>
              <a:ext cx="547576" cy="56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 4" descr="Youtube icon"/>
          <p:cNvGrpSpPr/>
          <p:nvPr/>
        </p:nvGrpSpPr>
        <p:grpSpPr>
          <a:xfrm>
            <a:off x="6205681" y="5992408"/>
            <a:ext cx="1003318" cy="1002116"/>
            <a:chOff x="6082101" y="5875444"/>
            <a:chExt cx="983734" cy="982556"/>
          </a:xfrm>
        </p:grpSpPr>
        <p:sp>
          <p:nvSpPr>
            <p:cNvPr id="25" name="Rectangle 24"/>
            <p:cNvSpPr/>
            <p:nvPr/>
          </p:nvSpPr>
          <p:spPr>
            <a:xfrm>
              <a:off x="6082101" y="5875444"/>
              <a:ext cx="983734" cy="982556"/>
            </a:xfrm>
            <a:prstGeom prst="rect">
              <a:avLst/>
            </a:prstGeom>
            <a:solidFill>
              <a:schemeClr val="accent5">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solidFill>
                  <a:srgbClr val="FFFFFF"/>
                </a:solidFill>
              </a:endParaRPr>
            </a:p>
          </p:txBody>
        </p:sp>
        <p:pic>
          <p:nvPicPr>
            <p:cNvPr id="1029" name="Picture 5">
              <a:extLst>
                <a:ext uri="{C183D7F6-B498-43B3-948B-1728B52AA6E4}">
                  <adec:decorative xmlns:adec="http://schemas.microsoft.com/office/drawing/2017/decorative" val="1"/>
                </a:ext>
              </a:extLst>
            </p:cNvPr>
            <p:cNvPicPr>
              <a:picLocks noChangeAspect="1" noChangeArrowheads="1"/>
            </p:cNvPicPr>
            <p:nvPr/>
          </p:nvPicPr>
          <p:blipFill>
            <a:blip r:embed="rId10" cstate="email">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301002" y="6082917"/>
              <a:ext cx="545932" cy="567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 name="Rectangle 34"/>
          <p:cNvSpPr/>
          <p:nvPr/>
        </p:nvSpPr>
        <p:spPr bwMode="auto">
          <a:xfrm>
            <a:off x="7276823" y="3870469"/>
            <a:ext cx="5157152" cy="100211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46630" bIns="0" numCol="1" spcCol="0" rtlCol="0" fromWordArt="0" anchor="ctr" anchorCtr="0" forceAA="0" compatLnSpc="1">
            <a:prstTxWarp prst="textNoShape">
              <a:avLst/>
            </a:prstTxWarp>
            <a:noAutofit/>
          </a:bodyPr>
          <a:lstStyle/>
          <a:p>
            <a:r>
              <a:rPr lang="en-US" sz="2800" dirty="0">
                <a:solidFill>
                  <a:srgbClr val="FFFFFF">
                    <a:alpha val="99000"/>
                  </a:srgbClr>
                </a:solidFill>
                <a:latin typeface="Segoe UI Light"/>
              </a:rPr>
              <a:t>Facebook.com/SaferOnline</a:t>
            </a:r>
          </a:p>
        </p:txBody>
      </p:sp>
      <p:sp>
        <p:nvSpPr>
          <p:cNvPr id="36" name="Rectangle 35"/>
          <p:cNvSpPr/>
          <p:nvPr/>
        </p:nvSpPr>
        <p:spPr bwMode="auto">
          <a:xfrm>
            <a:off x="7276823" y="2809499"/>
            <a:ext cx="5157152" cy="100211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46630" bIns="0" numCol="1" spcCol="0" rtlCol="0" fromWordArt="0" anchor="ctr" anchorCtr="0" forceAA="0" compatLnSpc="1">
            <a:prstTxWarp prst="textNoShape">
              <a:avLst/>
            </a:prstTxWarp>
            <a:noAutofit/>
          </a:bodyPr>
          <a:lstStyle/>
          <a:p>
            <a:r>
              <a:rPr lang="en-US" sz="2800" dirty="0">
                <a:solidFill>
                  <a:srgbClr val="FFFFFF">
                    <a:alpha val="99000"/>
                  </a:srgbClr>
                </a:solidFill>
                <a:latin typeface="Segoe UI Light"/>
              </a:rPr>
              <a:t>Microsoft.com/SaferOnline</a:t>
            </a:r>
          </a:p>
        </p:txBody>
      </p:sp>
      <p:sp>
        <p:nvSpPr>
          <p:cNvPr id="37" name="Rectangle 36"/>
          <p:cNvSpPr/>
          <p:nvPr/>
        </p:nvSpPr>
        <p:spPr bwMode="auto">
          <a:xfrm>
            <a:off x="7276823" y="4931440"/>
            <a:ext cx="5157152" cy="100211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46630" bIns="0" numCol="1" spcCol="0" rtlCol="0" fromWordArt="0" anchor="ctr" anchorCtr="0" forceAA="0" compatLnSpc="1">
            <a:prstTxWarp prst="textNoShape">
              <a:avLst/>
            </a:prstTxWarp>
            <a:noAutofit/>
          </a:bodyPr>
          <a:lstStyle/>
          <a:p>
            <a:r>
              <a:rPr lang="en-US" sz="2800" dirty="0">
                <a:solidFill>
                  <a:srgbClr val="FFFFFF">
                    <a:alpha val="99000"/>
                  </a:srgbClr>
                </a:solidFill>
                <a:latin typeface="Segoe UI Light"/>
              </a:rPr>
              <a:t>Twitter.com/Safer_Online</a:t>
            </a:r>
          </a:p>
        </p:txBody>
      </p:sp>
      <p:sp>
        <p:nvSpPr>
          <p:cNvPr id="38" name="Rectangle 37"/>
          <p:cNvSpPr/>
          <p:nvPr/>
        </p:nvSpPr>
        <p:spPr bwMode="auto">
          <a:xfrm>
            <a:off x="7276823" y="5992409"/>
            <a:ext cx="5157152" cy="1002116"/>
          </a:xfrm>
          <a:prstGeom prst="rect">
            <a:avLst/>
          </a:prstGeom>
          <a:solidFill>
            <a:schemeClr val="tx1">
              <a:alpha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0" rIns="46630" bIns="0" numCol="1" spcCol="0" rtlCol="0" fromWordArt="0" anchor="ctr" anchorCtr="0" forceAA="0" compatLnSpc="1">
            <a:prstTxWarp prst="textNoShape">
              <a:avLst/>
            </a:prstTxWarp>
            <a:noAutofit/>
          </a:bodyPr>
          <a:lstStyle/>
          <a:p>
            <a:r>
              <a:rPr lang="en-US" sz="2800" dirty="0">
                <a:solidFill>
                  <a:srgbClr val="FFFFFF">
                    <a:alpha val="99000"/>
                  </a:srgbClr>
                </a:solidFill>
                <a:latin typeface="Segoe UI Light"/>
              </a:rPr>
              <a:t>Youtube.com/MSFTOnlineSafety </a:t>
            </a:r>
          </a:p>
        </p:txBody>
      </p:sp>
      <p:sp>
        <p:nvSpPr>
          <p:cNvPr id="6" name="Title 5">
            <a:extLst>
              <a:ext uri="{FF2B5EF4-FFF2-40B4-BE49-F238E27FC236}">
                <a16:creationId xmlns:a16="http://schemas.microsoft.com/office/drawing/2014/main" id="{A72678C1-783E-4678-8003-E73DF76969B7}"/>
              </a:ext>
            </a:extLst>
          </p:cNvPr>
          <p:cNvSpPr>
            <a:spLocks noGrp="1"/>
          </p:cNvSpPr>
          <p:nvPr>
            <p:ph type="title"/>
          </p:nvPr>
        </p:nvSpPr>
        <p:spPr>
          <a:xfrm>
            <a:off x="7332301" y="1309976"/>
            <a:ext cx="4590627" cy="917575"/>
          </a:xfrm>
        </p:spPr>
        <p:txBody>
          <a:bodyPr/>
          <a:lstStyle/>
          <a:p>
            <a:r>
              <a:rPr lang="en-US" sz="4690" dirty="0">
                <a:solidFill>
                  <a:srgbClr val="FFFFFF">
                    <a:alpha val="99000"/>
                  </a:srgbClr>
                </a:solidFill>
              </a:rPr>
              <a:t>Connect with </a:t>
            </a:r>
            <a:br>
              <a:rPr lang="en-US" sz="4690" dirty="0">
                <a:solidFill>
                  <a:srgbClr val="FFFFFF">
                    <a:alpha val="99000"/>
                  </a:srgbClr>
                </a:solidFill>
              </a:rPr>
            </a:br>
            <a:r>
              <a:rPr lang="en-US" sz="4690" dirty="0">
                <a:solidFill>
                  <a:srgbClr val="FFFFFF">
                    <a:alpha val="99000"/>
                  </a:srgbClr>
                </a:solidFill>
              </a:rPr>
              <a:t>us online!</a:t>
            </a:r>
            <a:br>
              <a:rPr lang="en-US" dirty="0">
                <a:solidFill>
                  <a:srgbClr val="FFFFFF">
                    <a:alpha val="99000"/>
                  </a:srgbClr>
                </a:solidFill>
              </a:rPr>
            </a:br>
            <a:endParaRPr lang="en-US" dirty="0"/>
          </a:p>
        </p:txBody>
      </p:sp>
    </p:spTree>
    <p:extLst>
      <p:ext uri="{BB962C8B-B14F-4D97-AF65-F5344CB8AC3E}">
        <p14:creationId xmlns:p14="http://schemas.microsoft.com/office/powerpoint/2010/main" val="3594815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750" fill="hold"/>
                                        <p:tgtEl>
                                          <p:spTgt spid="7"/>
                                        </p:tgtEl>
                                        <p:attrNameLst>
                                          <p:attrName>ppt_x</p:attrName>
                                        </p:attrNameLst>
                                      </p:cBhvr>
                                      <p:tavLst>
                                        <p:tav tm="0">
                                          <p:val>
                                            <p:strVal val="0-#ppt_w/2"/>
                                          </p:val>
                                        </p:tav>
                                        <p:tav tm="100000">
                                          <p:val>
                                            <p:strVal val="#ppt_x"/>
                                          </p:val>
                                        </p:tav>
                                      </p:tavLst>
                                    </p:anim>
                                    <p:anim calcmode="lin" valueType="num">
                                      <p:cBhvr additive="base">
                                        <p:cTn id="11" dur="750" fill="hold"/>
                                        <p:tgtEl>
                                          <p:spTgt spid="7"/>
                                        </p:tgtEl>
                                        <p:attrNameLst>
                                          <p:attrName>ppt_y</p:attrName>
                                        </p:attrNameLst>
                                      </p:cBhvr>
                                      <p:tavLst>
                                        <p:tav tm="0">
                                          <p:val>
                                            <p:strVal val="#ppt_y"/>
                                          </p:val>
                                        </p:tav>
                                        <p:tav tm="100000">
                                          <p:val>
                                            <p:strVal val="#ppt_y"/>
                                          </p:val>
                                        </p:tav>
                                      </p:tavLst>
                                    </p:anim>
                                  </p:childTnLst>
                                </p:cTn>
                              </p:par>
                            </p:childTnLst>
                          </p:cTn>
                        </p:par>
                        <p:par>
                          <p:cTn id="12" fill="hold">
                            <p:stCondLst>
                              <p:cond delay="75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1+#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42"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500" fill="hold"/>
                                        <p:tgtEl>
                                          <p:spTgt spid="3"/>
                                        </p:tgtEl>
                                        <p:attrNameLst>
                                          <p:attrName>ppt_y</p:attrName>
                                        </p:attrNameLst>
                                      </p:cBhvr>
                                      <p:tavLst>
                                        <p:tav tm="0">
                                          <p:val>
                                            <p:strVal val="#ppt_y+.1"/>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1+#ppt_w/2"/>
                                          </p:val>
                                        </p:tav>
                                        <p:tav tm="100000">
                                          <p:val>
                                            <p:strVal val="#ppt_x"/>
                                          </p:val>
                                        </p:tav>
                                      </p:tavLst>
                                    </p:anim>
                                    <p:anim calcmode="lin" valueType="num">
                                      <p:cBhvr additive="base">
                                        <p:cTn id="31" dur="500" fill="hold"/>
                                        <p:tgtEl>
                                          <p:spTgt spid="35"/>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anim calcmode="lin" valueType="num">
                                      <p:cBhvr>
                                        <p:cTn id="36" dur="500" fill="hold"/>
                                        <p:tgtEl>
                                          <p:spTgt spid="4"/>
                                        </p:tgtEl>
                                        <p:attrNameLst>
                                          <p:attrName>ppt_x</p:attrName>
                                        </p:attrNameLst>
                                      </p:cBhvr>
                                      <p:tavLst>
                                        <p:tav tm="0">
                                          <p:val>
                                            <p:strVal val="#ppt_x"/>
                                          </p:val>
                                        </p:tav>
                                        <p:tav tm="100000">
                                          <p:val>
                                            <p:strVal val="#ppt_x"/>
                                          </p:val>
                                        </p:tav>
                                      </p:tavLst>
                                    </p:anim>
                                    <p:anim calcmode="lin" valueType="num">
                                      <p:cBhvr>
                                        <p:cTn id="37" dur="500" fill="hold"/>
                                        <p:tgtEl>
                                          <p:spTgt spid="4"/>
                                        </p:tgtEl>
                                        <p:attrNameLst>
                                          <p:attrName>ppt_y</p:attrName>
                                        </p:attrNameLst>
                                      </p:cBhvr>
                                      <p:tavLst>
                                        <p:tav tm="0">
                                          <p:val>
                                            <p:strVal val="#ppt_y+.1"/>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1+#ppt_w/2"/>
                                          </p:val>
                                        </p:tav>
                                        <p:tav tm="100000">
                                          <p:val>
                                            <p:strVal val="#ppt_x"/>
                                          </p:val>
                                        </p:tav>
                                      </p:tavLst>
                                    </p:anim>
                                    <p:anim calcmode="lin" valueType="num">
                                      <p:cBhvr additive="base">
                                        <p:cTn id="41" dur="500" fill="hold"/>
                                        <p:tgtEl>
                                          <p:spTgt spid="37"/>
                                        </p:tgtEl>
                                        <p:attrNameLst>
                                          <p:attrName>ppt_y</p:attrName>
                                        </p:attrNameLst>
                                      </p:cBhvr>
                                      <p:tavLst>
                                        <p:tav tm="0">
                                          <p:val>
                                            <p:strVal val="#ppt_y"/>
                                          </p:val>
                                        </p:tav>
                                        <p:tav tm="100000">
                                          <p:val>
                                            <p:strVal val="#ppt_y"/>
                                          </p:val>
                                        </p:tav>
                                      </p:tavLst>
                                    </p:anim>
                                  </p:childTnLst>
                                </p:cTn>
                              </p:par>
                            </p:childTnLst>
                          </p:cTn>
                        </p:par>
                        <p:par>
                          <p:cTn id="42" fill="hold">
                            <p:stCondLst>
                              <p:cond delay="2250"/>
                            </p:stCondLst>
                            <p:childTnLst>
                              <p:par>
                                <p:cTn id="43" presetID="42"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anim calcmode="lin" valueType="num">
                                      <p:cBhvr>
                                        <p:cTn id="46" dur="500" fill="hold"/>
                                        <p:tgtEl>
                                          <p:spTgt spid="5"/>
                                        </p:tgtEl>
                                        <p:attrNameLst>
                                          <p:attrName>ppt_x</p:attrName>
                                        </p:attrNameLst>
                                      </p:cBhvr>
                                      <p:tavLst>
                                        <p:tav tm="0">
                                          <p:val>
                                            <p:strVal val="#ppt_x"/>
                                          </p:val>
                                        </p:tav>
                                        <p:tav tm="100000">
                                          <p:val>
                                            <p:strVal val="#ppt_x"/>
                                          </p:val>
                                        </p:tav>
                                      </p:tavLst>
                                    </p:anim>
                                    <p:anim calcmode="lin" valueType="num">
                                      <p:cBhvr>
                                        <p:cTn id="47" dur="500" fill="hold"/>
                                        <p:tgtEl>
                                          <p:spTgt spid="5"/>
                                        </p:tgtEl>
                                        <p:attrNameLst>
                                          <p:attrName>ppt_y</p:attrName>
                                        </p:attrNameLst>
                                      </p:cBhvr>
                                      <p:tavLst>
                                        <p:tav tm="0">
                                          <p:val>
                                            <p:strVal val="#ppt_y+.1"/>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1+#ppt_w/2"/>
                                          </p:val>
                                        </p:tav>
                                        <p:tav tm="100000">
                                          <p:val>
                                            <p:strVal val="#ppt_x"/>
                                          </p:val>
                                        </p:tav>
                                      </p:tavLst>
                                    </p:anim>
                                    <p:anim calcmode="lin" valueType="num">
                                      <p:cBhvr additive="base">
                                        <p:cTn id="51"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5" grpId="0" animBg="1"/>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descr="Risk exposure 2016-2018">
            <a:extLst>
              <a:ext uri="{FF2B5EF4-FFF2-40B4-BE49-F238E27FC236}">
                <a16:creationId xmlns:a16="http://schemas.microsoft.com/office/drawing/2014/main" id="{5DFF86B2-50D0-4D2D-91C6-1F5BF82FBEFF}"/>
              </a:ext>
            </a:extLst>
          </p:cNvPr>
          <p:cNvGraphicFramePr/>
          <p:nvPr>
            <p:extLst>
              <p:ext uri="{D42A27DB-BD31-4B8C-83A1-F6EECF244321}">
                <p14:modId xmlns:p14="http://schemas.microsoft.com/office/powerpoint/2010/main" val="841753028"/>
              </p:ext>
            </p:extLst>
          </p:nvPr>
        </p:nvGraphicFramePr>
        <p:xfrm>
          <a:off x="6739061" y="1586452"/>
          <a:ext cx="5029200"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2C80B345-054A-4BF5-B0F2-C7B1DC793BBC}"/>
              </a:ext>
            </a:extLst>
          </p:cNvPr>
          <p:cNvSpPr>
            <a:spLocks noGrp="1"/>
          </p:cNvSpPr>
          <p:nvPr>
            <p:ph type="sldNum" sz="quarter" idx="4"/>
          </p:nvPr>
        </p:nvSpPr>
        <p:spPr/>
        <p:txBody>
          <a:bodyPr/>
          <a:lstStyle/>
          <a:p>
            <a:fld id="{7EFC24D6-DB8F-6B44-BA5A-9BEC68C15CAA}" type="slidenum">
              <a:rPr lang="en-US" smtClean="0"/>
              <a:pPr/>
              <a:t>7</a:t>
            </a:fld>
            <a:endParaRPr lang="en-US" dirty="0"/>
          </a:p>
        </p:txBody>
      </p:sp>
      <p:sp>
        <p:nvSpPr>
          <p:cNvPr id="6" name="Title 5">
            <a:extLst>
              <a:ext uri="{FF2B5EF4-FFF2-40B4-BE49-F238E27FC236}">
                <a16:creationId xmlns:a16="http://schemas.microsoft.com/office/drawing/2014/main" id="{99A6C988-5E2D-4247-B5CA-CC325E32AC56}"/>
              </a:ext>
            </a:extLst>
          </p:cNvPr>
          <p:cNvSpPr>
            <a:spLocks noGrp="1"/>
          </p:cNvSpPr>
          <p:nvPr>
            <p:ph type="title"/>
          </p:nvPr>
        </p:nvSpPr>
        <p:spPr/>
        <p:txBody>
          <a:bodyPr/>
          <a:lstStyle/>
          <a:p>
            <a:r>
              <a:rPr lang="en-US" dirty="0">
                <a:solidFill>
                  <a:schemeClr val="tx1"/>
                </a:solidFill>
              </a:rPr>
              <a:t>There was a small improvement in the DCI</a:t>
            </a:r>
            <a:endParaRPr lang="en-US" dirty="0"/>
          </a:p>
        </p:txBody>
      </p:sp>
      <p:sp>
        <p:nvSpPr>
          <p:cNvPr id="3" name="Rectangle 2">
            <a:extLst>
              <a:ext uri="{FF2B5EF4-FFF2-40B4-BE49-F238E27FC236}">
                <a16:creationId xmlns:a16="http://schemas.microsoft.com/office/drawing/2014/main" id="{4DC7FBF3-1AB2-4296-89BC-80B3091D5BF2}"/>
              </a:ext>
            </a:extLst>
          </p:cNvPr>
          <p:cNvSpPr/>
          <p:nvPr/>
        </p:nvSpPr>
        <p:spPr>
          <a:xfrm>
            <a:off x="346239" y="1963816"/>
            <a:ext cx="5351176" cy="3624069"/>
          </a:xfrm>
          <a:prstGeom prst="rect">
            <a:avLst/>
          </a:prstGeom>
          <a:solidFill>
            <a:schemeClr val="accent4"/>
          </a:solidFill>
        </p:spPr>
        <p:txBody>
          <a:bodyPr wrap="square">
            <a:spAutoFit/>
          </a:bodyPr>
          <a:lstStyle/>
          <a:p>
            <a:pPr marL="342900" indent="-342900">
              <a:spcBef>
                <a:spcPts val="600"/>
              </a:spcBef>
              <a:spcAft>
                <a:spcPts val="100"/>
              </a:spcAft>
              <a:buClr>
                <a:srgbClr val="FFB900"/>
              </a:buClr>
              <a:buSzPct val="100000"/>
              <a:buFont typeface="Wingdings" panose="05000000000000000000" pitchFamily="2" charset="2"/>
              <a:buChar char=""/>
            </a:pPr>
            <a:r>
              <a:rPr lang="en-US" sz="2000" b="1" dirty="0"/>
              <a:t>DCI improved two points YOY to 66%*</a:t>
            </a:r>
          </a:p>
          <a:p>
            <a:pPr marL="809271" lvl="1" indent="-342900">
              <a:spcBef>
                <a:spcPts val="600"/>
              </a:spcBef>
              <a:spcAft>
                <a:spcPts val="100"/>
              </a:spcAft>
              <a:buSzPct val="80000"/>
              <a:buFont typeface="Wingdings 3" panose="05040102010807070707" pitchFamily="18" charset="2"/>
              <a:buChar char=""/>
            </a:pPr>
            <a:r>
              <a:rPr lang="en-US" sz="1600" dirty="0"/>
              <a:t>The improvement in the Microsoft Digital Civility Index (DCI) was due to a four-point drop in unwanted contact; other online risks essentially held steady from a year ago</a:t>
            </a:r>
          </a:p>
          <a:p>
            <a:pPr marL="809271" lvl="1" indent="-342900">
              <a:spcBef>
                <a:spcPts val="600"/>
              </a:spcBef>
              <a:spcAft>
                <a:spcPts val="100"/>
              </a:spcAft>
              <a:buSzPct val="100000"/>
              <a:buFont typeface="Wingdings 3" panose="05040102010807070707" pitchFamily="18" charset="2"/>
              <a:buChar char="}"/>
            </a:pPr>
            <a:r>
              <a:rPr lang="en-US" sz="1600" dirty="0"/>
              <a:t>The drop in unwanted contact was nearly universal across age, gender and geography  </a:t>
            </a:r>
          </a:p>
          <a:p>
            <a:pPr marL="809271" lvl="1" indent="-342900">
              <a:spcBef>
                <a:spcPts val="600"/>
              </a:spcBef>
              <a:spcAft>
                <a:spcPts val="100"/>
              </a:spcAft>
              <a:buSzPct val="100000"/>
              <a:buFont typeface="Wingdings 3" panose="05040102010807070707" pitchFamily="18" charset="2"/>
              <a:buChar char="}"/>
            </a:pPr>
            <a:r>
              <a:rPr lang="en-US" sz="1600" dirty="0"/>
              <a:t>Respondents reported that family and friends’ exposure to online risks was down significantly (-5 points YOY) to 63%; similar to unwanted contact, the downward movement for this metric was remarkably consistent across geographies and demographic groups</a:t>
            </a:r>
          </a:p>
        </p:txBody>
      </p:sp>
      <p:sp>
        <p:nvSpPr>
          <p:cNvPr id="10" name="Rectangle 9">
            <a:extLst>
              <a:ext uri="{FF2B5EF4-FFF2-40B4-BE49-F238E27FC236}">
                <a16:creationId xmlns:a16="http://schemas.microsoft.com/office/drawing/2014/main" id="{2A39BBA2-ECC3-4ED5-A912-275786763097}"/>
              </a:ext>
            </a:extLst>
          </p:cNvPr>
          <p:cNvSpPr/>
          <p:nvPr/>
        </p:nvSpPr>
        <p:spPr>
          <a:xfrm>
            <a:off x="21397" y="6714936"/>
            <a:ext cx="6216650" cy="246221"/>
          </a:xfrm>
          <a:prstGeom prst="rect">
            <a:avLst/>
          </a:prstGeom>
        </p:spPr>
        <p:txBody>
          <a:bodyPr>
            <a:spAutoFit/>
          </a:bodyPr>
          <a:lstStyle/>
          <a:p>
            <a:r>
              <a:rPr lang="en-US" sz="1000" i="1" dirty="0"/>
              <a:t>* Trend based on 20 countries common in 2017 &amp; 2018</a:t>
            </a:r>
          </a:p>
        </p:txBody>
      </p:sp>
      <p:sp>
        <p:nvSpPr>
          <p:cNvPr id="14" name="TextBox 13">
            <a:extLst>
              <a:ext uri="{FF2B5EF4-FFF2-40B4-BE49-F238E27FC236}">
                <a16:creationId xmlns:a16="http://schemas.microsoft.com/office/drawing/2014/main" id="{ABB2D9F4-9EBE-409D-AD80-3AACDA80E836}"/>
              </a:ext>
            </a:extLst>
          </p:cNvPr>
          <p:cNvSpPr txBox="1"/>
          <p:nvPr/>
        </p:nvSpPr>
        <p:spPr>
          <a:xfrm>
            <a:off x="8957037" y="2634551"/>
            <a:ext cx="800540" cy="572464"/>
          </a:xfrm>
          <a:prstGeom prst="rect">
            <a:avLst/>
          </a:prstGeom>
          <a:noFill/>
        </p:spPr>
        <p:txBody>
          <a:bodyPr wrap="none" lIns="182880" tIns="146304" rIns="182880" bIns="146304" rtlCol="0">
            <a:spAutoFit/>
          </a:bodyPr>
          <a:lstStyle/>
          <a:p>
            <a:pPr>
              <a:lnSpc>
                <a:spcPct val="90000"/>
              </a:lnSpc>
            </a:pPr>
            <a:r>
              <a:rPr lang="en-US" sz="2000" b="1" dirty="0"/>
              <a:t>DCI</a:t>
            </a:r>
          </a:p>
        </p:txBody>
      </p:sp>
    </p:spTree>
    <p:extLst>
      <p:ext uri="{BB962C8B-B14F-4D97-AF65-F5344CB8AC3E}">
        <p14:creationId xmlns:p14="http://schemas.microsoft.com/office/powerpoint/2010/main" val="21867972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80B345-054A-4BF5-B0F2-C7B1DC793BBC}"/>
              </a:ext>
            </a:extLst>
          </p:cNvPr>
          <p:cNvSpPr>
            <a:spLocks noGrp="1"/>
          </p:cNvSpPr>
          <p:nvPr>
            <p:ph type="sldNum" sz="quarter" idx="4"/>
          </p:nvPr>
        </p:nvSpPr>
        <p:spPr/>
        <p:txBody>
          <a:bodyPr/>
          <a:lstStyle/>
          <a:p>
            <a:fld id="{7EFC24D6-DB8F-6B44-BA5A-9BEC68C15CAA}" type="slidenum">
              <a:rPr lang="en-US" smtClean="0"/>
              <a:pPr/>
              <a:t>8</a:t>
            </a:fld>
            <a:endParaRPr lang="en-US" dirty="0"/>
          </a:p>
        </p:txBody>
      </p:sp>
      <p:sp>
        <p:nvSpPr>
          <p:cNvPr id="10" name="Title 9">
            <a:extLst>
              <a:ext uri="{FF2B5EF4-FFF2-40B4-BE49-F238E27FC236}">
                <a16:creationId xmlns:a16="http://schemas.microsoft.com/office/drawing/2014/main" id="{E8E8EF4F-BC15-4785-9B14-19ACC7CA6E64}"/>
              </a:ext>
            </a:extLst>
          </p:cNvPr>
          <p:cNvSpPr>
            <a:spLocks noGrp="1"/>
          </p:cNvSpPr>
          <p:nvPr>
            <p:ph type="title"/>
          </p:nvPr>
        </p:nvSpPr>
        <p:spPr/>
        <p:txBody>
          <a:bodyPr/>
          <a:lstStyle/>
          <a:p>
            <a:r>
              <a:rPr lang="en-US" dirty="0">
                <a:solidFill>
                  <a:schemeClr val="tx1"/>
                </a:solidFill>
              </a:rPr>
              <a:t>The nature of online risk types</a:t>
            </a:r>
            <a:endParaRPr lang="en-US" dirty="0"/>
          </a:p>
        </p:txBody>
      </p:sp>
      <p:sp>
        <p:nvSpPr>
          <p:cNvPr id="3" name="Rectangle 2">
            <a:extLst>
              <a:ext uri="{FF2B5EF4-FFF2-40B4-BE49-F238E27FC236}">
                <a16:creationId xmlns:a16="http://schemas.microsoft.com/office/drawing/2014/main" id="{4DC7FBF3-1AB2-4296-89BC-80B3091D5BF2}"/>
              </a:ext>
            </a:extLst>
          </p:cNvPr>
          <p:cNvSpPr/>
          <p:nvPr/>
        </p:nvSpPr>
        <p:spPr>
          <a:xfrm>
            <a:off x="316097" y="1346673"/>
            <a:ext cx="6545964" cy="5337359"/>
          </a:xfrm>
          <a:prstGeom prst="rect">
            <a:avLst/>
          </a:prstGeom>
          <a:solidFill>
            <a:schemeClr val="accent4"/>
          </a:solidFill>
        </p:spPr>
        <p:txBody>
          <a:bodyPr wrap="square">
            <a:spAutoFit/>
          </a:bodyPr>
          <a:lstStyle/>
          <a:p>
            <a:pPr marL="342900" indent="-342900">
              <a:spcBef>
                <a:spcPts val="600"/>
              </a:spcBef>
              <a:spcAft>
                <a:spcPts val="100"/>
              </a:spcAft>
              <a:buClr>
                <a:srgbClr val="FFB900"/>
              </a:buClr>
              <a:buSzPct val="100000"/>
              <a:buFont typeface="Wingdings" panose="05000000000000000000" pitchFamily="2" charset="2"/>
              <a:buChar char=""/>
            </a:pPr>
            <a:r>
              <a:rPr lang="en-US" sz="2000" b="1" dirty="0"/>
              <a:t>Behavioral risk types were defined by bullying</a:t>
            </a:r>
          </a:p>
          <a:p>
            <a:pPr marL="809271" lvl="1" indent="-342900">
              <a:spcBef>
                <a:spcPts val="600"/>
              </a:spcBef>
              <a:spcAft>
                <a:spcPts val="100"/>
              </a:spcAft>
              <a:buSzPct val="100000"/>
              <a:buFont typeface="Wingdings 3" panose="05040102010807070707" pitchFamily="18" charset="2"/>
              <a:buChar char="}"/>
            </a:pPr>
            <a:r>
              <a:rPr lang="en-US" sz="1600" dirty="0"/>
              <a:t>Nearly everyone in this category experienced name-calling, purposeful embarrassment or other types of bullying </a:t>
            </a:r>
          </a:p>
          <a:p>
            <a:pPr marL="342900" indent="-342900">
              <a:spcBef>
                <a:spcPts val="600"/>
              </a:spcBef>
              <a:spcAft>
                <a:spcPts val="100"/>
              </a:spcAft>
              <a:buClr>
                <a:srgbClr val="FFB900"/>
              </a:buClr>
              <a:buSzPct val="100000"/>
              <a:buFont typeface="Wingdings" panose="05000000000000000000" pitchFamily="2" charset="2"/>
              <a:buChar char=""/>
            </a:pPr>
            <a:r>
              <a:rPr lang="en-US" sz="2000" b="1" dirty="0"/>
              <a:t>Unwanted contact was characterized by repeated attempts to make contact</a:t>
            </a:r>
          </a:p>
          <a:p>
            <a:pPr marL="809271" lvl="1" indent="-342900">
              <a:spcBef>
                <a:spcPts val="600"/>
              </a:spcBef>
              <a:spcAft>
                <a:spcPts val="100"/>
              </a:spcAft>
              <a:buSzPct val="100000"/>
              <a:buFont typeface="Wingdings 3" panose="05040102010807070707" pitchFamily="18" charset="2"/>
              <a:buChar char="}"/>
            </a:pPr>
            <a:r>
              <a:rPr lang="en-US" sz="1600" dirty="0"/>
              <a:t>More than four-in-10 people reported at least one form of unwanted contact that was repeated</a:t>
            </a:r>
            <a:endParaRPr lang="en-US" sz="2000" b="1" dirty="0"/>
          </a:p>
          <a:p>
            <a:pPr marL="342900" indent="-342900">
              <a:spcBef>
                <a:spcPts val="600"/>
              </a:spcBef>
              <a:spcAft>
                <a:spcPts val="100"/>
              </a:spcAft>
              <a:buClr>
                <a:srgbClr val="FFB900"/>
              </a:buClr>
              <a:buSzPct val="100000"/>
              <a:buFont typeface="Wingdings" panose="05000000000000000000" pitchFamily="2" charset="2"/>
              <a:buChar char=""/>
            </a:pPr>
            <a:r>
              <a:rPr lang="en-US" sz="2000" b="1" dirty="0"/>
              <a:t>Sexual risk types were driven by unwelcomed sexual imagery and messages </a:t>
            </a:r>
          </a:p>
          <a:p>
            <a:pPr marL="809271" lvl="1" indent="-342900">
              <a:spcBef>
                <a:spcPts val="600"/>
              </a:spcBef>
              <a:spcAft>
                <a:spcPts val="100"/>
              </a:spcAft>
              <a:buSzPct val="100000"/>
              <a:buFont typeface="Wingdings 3" panose="05040102010807070707" pitchFamily="18" charset="2"/>
              <a:buChar char="}"/>
            </a:pPr>
            <a:r>
              <a:rPr lang="en-US" sz="1600" dirty="0"/>
              <a:t>Receipt of unwanted sexual imagery or messages dominated this category; nearly four-in-10 had repeated unwanted attempts to start a romantic relationship - this behavior also featured prominently in the unwanted contact category</a:t>
            </a:r>
            <a:endParaRPr lang="en-US" sz="2000" b="1" dirty="0"/>
          </a:p>
          <a:p>
            <a:pPr marL="342900" indent="-342900">
              <a:spcBef>
                <a:spcPts val="600"/>
              </a:spcBef>
              <a:spcAft>
                <a:spcPts val="100"/>
              </a:spcAft>
              <a:buClr>
                <a:srgbClr val="FFC000"/>
              </a:buClr>
              <a:buSzPct val="100000"/>
              <a:buFont typeface="Wingdings" panose="05000000000000000000" pitchFamily="2" charset="2"/>
              <a:buChar char="l"/>
            </a:pPr>
            <a:r>
              <a:rPr lang="en-US" sz="2000" b="1" dirty="0"/>
              <a:t>Hoaxes, scams or frauds types were led by false or misleading information</a:t>
            </a:r>
          </a:p>
          <a:p>
            <a:pPr marL="809271" lvl="1" indent="-342900">
              <a:spcBef>
                <a:spcPts val="600"/>
              </a:spcBef>
              <a:spcAft>
                <a:spcPts val="100"/>
              </a:spcAft>
              <a:buSzPct val="100000"/>
              <a:buFont typeface="Wingdings 3" panose="05040102010807070707" pitchFamily="18" charset="2"/>
              <a:buChar char="}"/>
            </a:pPr>
            <a:r>
              <a:rPr lang="en-US" sz="1600" dirty="0"/>
              <a:t>Fake news and internet hoaxes were the most common types of hoaxes, scams &amp; frauds, far outpacing fake anti-virus scams </a:t>
            </a:r>
          </a:p>
        </p:txBody>
      </p:sp>
      <p:grpSp>
        <p:nvGrpSpPr>
          <p:cNvPr id="12" name="Group 11" descr="Incidence of risks 2018">
            <a:extLst>
              <a:ext uri="{FF2B5EF4-FFF2-40B4-BE49-F238E27FC236}">
                <a16:creationId xmlns:a16="http://schemas.microsoft.com/office/drawing/2014/main" id="{19DE1CB5-FD08-4E80-997D-3AE373F5F827}"/>
              </a:ext>
            </a:extLst>
          </p:cNvPr>
          <p:cNvGrpSpPr/>
          <p:nvPr/>
        </p:nvGrpSpPr>
        <p:grpSpPr>
          <a:xfrm>
            <a:off x="7094139" y="1567693"/>
            <a:ext cx="4930067" cy="4867248"/>
            <a:chOff x="7094139" y="1477267"/>
            <a:chExt cx="4930067" cy="4867248"/>
          </a:xfrm>
        </p:grpSpPr>
        <p:sp>
          <p:nvSpPr>
            <p:cNvPr id="18" name="TextBox 17">
              <a:extLst>
                <a:ext uri="{FF2B5EF4-FFF2-40B4-BE49-F238E27FC236}">
                  <a16:creationId xmlns:a16="http://schemas.microsoft.com/office/drawing/2014/main" id="{A3BCBF76-0354-44D9-AA5F-29A3E2F80297}"/>
                </a:ext>
              </a:extLst>
            </p:cNvPr>
            <p:cNvSpPr txBox="1"/>
            <p:nvPr/>
          </p:nvSpPr>
          <p:spPr>
            <a:xfrm>
              <a:off x="8217648" y="1487154"/>
              <a:ext cx="2798844" cy="517065"/>
            </a:xfrm>
            <a:prstGeom prst="rect">
              <a:avLst/>
            </a:prstGeom>
            <a:noFill/>
            <a:ln w="19050">
              <a:noFill/>
            </a:ln>
          </p:spPr>
          <p:txBody>
            <a:bodyPr wrap="none" lIns="182880" tIns="146304" rIns="182880" bIns="146304" rtlCol="0">
              <a:spAutoFit/>
            </a:bodyPr>
            <a:lstStyle/>
            <a:p>
              <a:pPr algn="ctr">
                <a:lnSpc>
                  <a:spcPct val="90000"/>
                </a:lnSpc>
              </a:pPr>
              <a:r>
                <a:rPr lang="en-US" sz="1600" b="1" dirty="0"/>
                <a:t>Incidence of risks in 2018</a:t>
              </a:r>
            </a:p>
          </p:txBody>
        </p:sp>
        <p:grpSp>
          <p:nvGrpSpPr>
            <p:cNvPr id="11" name="Group 10">
              <a:extLst>
                <a:ext uri="{FF2B5EF4-FFF2-40B4-BE49-F238E27FC236}">
                  <a16:creationId xmlns:a16="http://schemas.microsoft.com/office/drawing/2014/main" id="{BCDFFC31-F4BA-4284-BB58-E751B41B4A48}"/>
                </a:ext>
              </a:extLst>
            </p:cNvPr>
            <p:cNvGrpSpPr/>
            <p:nvPr/>
          </p:nvGrpSpPr>
          <p:grpSpPr>
            <a:xfrm>
              <a:off x="7094139" y="1477267"/>
              <a:ext cx="4930067" cy="4867248"/>
              <a:chOff x="7094139" y="1547603"/>
              <a:chExt cx="4930067" cy="4867248"/>
            </a:xfrm>
          </p:grpSpPr>
          <p:graphicFrame>
            <p:nvGraphicFramePr>
              <p:cNvPr id="17" name="Chart 16">
                <a:extLst>
                  <a:ext uri="{FF2B5EF4-FFF2-40B4-BE49-F238E27FC236}">
                    <a16:creationId xmlns:a16="http://schemas.microsoft.com/office/drawing/2014/main" id="{58F7A887-C41B-484B-A158-4E13E77BDEB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04719616"/>
                  </p:ext>
                </p:extLst>
              </p:nvPr>
            </p:nvGraphicFramePr>
            <p:xfrm>
              <a:off x="7385721" y="1985527"/>
              <a:ext cx="4462685" cy="442932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229E2F8F-B028-4C79-918F-74D39F07EAE0}"/>
                  </a:ext>
                  <a:ext uri="{C183D7F6-B498-43B3-948B-1728B52AA6E4}">
                    <adec:decorative xmlns:adec="http://schemas.microsoft.com/office/drawing/2017/decorative" val="1"/>
                  </a:ext>
                </a:extLst>
              </p:cNvPr>
              <p:cNvSpPr>
                <a:spLocks noChangeAspect="1"/>
              </p:cNvSpPr>
              <p:nvPr/>
            </p:nvSpPr>
            <p:spPr bwMode="auto">
              <a:xfrm>
                <a:off x="11010960" y="3019966"/>
                <a:ext cx="457200" cy="457200"/>
              </a:xfrm>
              <a:prstGeom prst="rect">
                <a:avLst/>
              </a:prstGeom>
              <a:blipFill>
                <a:blip r:embed="rId4"/>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a:extLst>
                  <a:ext uri="{FF2B5EF4-FFF2-40B4-BE49-F238E27FC236}">
                    <a16:creationId xmlns:a16="http://schemas.microsoft.com/office/drawing/2014/main" id="{6EA38D7D-4667-4D80-82E0-117B9435DFD7}"/>
                  </a:ext>
                  <a:ext uri="{C183D7F6-B498-43B3-948B-1728B52AA6E4}">
                    <adec:decorative xmlns:adec="http://schemas.microsoft.com/office/drawing/2017/decorative" val="1"/>
                  </a:ext>
                </a:extLst>
              </p:cNvPr>
              <p:cNvSpPr>
                <a:spLocks noChangeAspect="1"/>
              </p:cNvSpPr>
              <p:nvPr/>
            </p:nvSpPr>
            <p:spPr bwMode="auto">
              <a:xfrm>
                <a:off x="9946192" y="2647375"/>
                <a:ext cx="457200" cy="457200"/>
              </a:xfrm>
              <a:prstGeom prst="rect">
                <a:avLst/>
              </a:prstGeom>
              <a:blipFill>
                <a:blip r:embed="rId5"/>
                <a:stretch>
                  <a:fillRect/>
                </a:stretch>
              </a:bli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descr="A close up of a logo&#10;&#10;Description generated with very high confidence">
                <a:extLst>
                  <a:ext uri="{FF2B5EF4-FFF2-40B4-BE49-F238E27FC236}">
                    <a16:creationId xmlns:a16="http://schemas.microsoft.com/office/drawing/2014/main" id="{A1850AD0-8B3F-4472-A22B-2E33759A464C}"/>
                  </a:ext>
                </a:extLst>
              </p:cNvPr>
              <p:cNvPicPr>
                <a:picLocks noChangeAspect="1"/>
              </p:cNvPicPr>
              <p:nvPr/>
            </p:nvPicPr>
            <p:blipFill>
              <a:blip r:embed="rId6"/>
              <a:stretch>
                <a:fillRect/>
              </a:stretch>
            </p:blipFill>
            <p:spPr>
              <a:xfrm>
                <a:off x="7757876" y="2243222"/>
                <a:ext cx="640080" cy="640080"/>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D100F3C4-0727-40E8-B66F-5A759A0DD287}"/>
                  </a:ext>
                </a:extLst>
              </p:cNvPr>
              <p:cNvPicPr>
                <a:picLocks noChangeAspect="1"/>
              </p:cNvPicPr>
              <p:nvPr/>
            </p:nvPicPr>
            <p:blipFill>
              <a:blip r:embed="rId7">
                <a:duotone>
                  <a:prstClr val="black"/>
                  <a:schemeClr val="tx2">
                    <a:tint val="45000"/>
                    <a:satMod val="400000"/>
                  </a:schemeClr>
                </a:duotone>
              </a:blip>
              <a:stretch>
                <a:fillRect/>
              </a:stretch>
            </p:blipFill>
            <p:spPr>
              <a:xfrm>
                <a:off x="8911568" y="2359069"/>
                <a:ext cx="457200" cy="457200"/>
              </a:xfrm>
              <a:prstGeom prst="rect">
                <a:avLst/>
              </a:prstGeom>
            </p:spPr>
          </p:pic>
          <p:sp>
            <p:nvSpPr>
              <p:cNvPr id="19" name="Rectangle 18">
                <a:extLst>
                  <a:ext uri="{FF2B5EF4-FFF2-40B4-BE49-F238E27FC236}">
                    <a16:creationId xmlns:a16="http://schemas.microsoft.com/office/drawing/2014/main" id="{D2CCFFBB-1155-428A-A54F-2835EAC840E4}"/>
                  </a:ext>
                </a:extLst>
              </p:cNvPr>
              <p:cNvSpPr/>
              <p:nvPr/>
            </p:nvSpPr>
            <p:spPr bwMode="auto">
              <a:xfrm>
                <a:off x="7094139" y="1547603"/>
                <a:ext cx="4923961" cy="4429324"/>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Box 4">
                <a:extLst>
                  <a:ext uri="{FF2B5EF4-FFF2-40B4-BE49-F238E27FC236}">
                    <a16:creationId xmlns:a16="http://schemas.microsoft.com/office/drawing/2014/main" id="{D16C4B5A-6E51-4AB9-A347-90D4B3C96437}"/>
                  </a:ext>
                </a:extLst>
              </p:cNvPr>
              <p:cNvSpPr txBox="1"/>
              <p:nvPr/>
            </p:nvSpPr>
            <p:spPr>
              <a:xfrm>
                <a:off x="8600645" y="5265771"/>
                <a:ext cx="1060611" cy="627864"/>
              </a:xfrm>
              <a:prstGeom prst="rect">
                <a:avLst/>
              </a:prstGeom>
              <a:noFill/>
            </p:spPr>
            <p:txBody>
              <a:bodyPr wrap="none" lIns="182880" tIns="146304" rIns="182880" bIns="146304" rtlCol="0">
                <a:spAutoFit/>
              </a:bodyPr>
              <a:lstStyle/>
              <a:p>
                <a:pPr algn="ctr">
                  <a:lnSpc>
                    <a:spcPct val="90000"/>
                  </a:lnSpc>
                </a:pPr>
                <a:r>
                  <a:rPr lang="en-US" sz="1200" dirty="0">
                    <a:gradFill>
                      <a:gsLst>
                        <a:gs pos="2917">
                          <a:schemeClr val="tx1"/>
                        </a:gs>
                        <a:gs pos="30000">
                          <a:schemeClr val="tx1"/>
                        </a:gs>
                      </a:gsLst>
                      <a:lin ang="5400000" scaled="0"/>
                    </a:gradFill>
                  </a:rPr>
                  <a:t>Unwanted</a:t>
                </a:r>
              </a:p>
              <a:p>
                <a:pPr algn="ctr">
                  <a:lnSpc>
                    <a:spcPct val="90000"/>
                  </a:lnSpc>
                </a:pPr>
                <a:r>
                  <a:rPr lang="en-US" sz="1200" dirty="0">
                    <a:gradFill>
                      <a:gsLst>
                        <a:gs pos="2917">
                          <a:schemeClr val="tx1"/>
                        </a:gs>
                        <a:gs pos="30000">
                          <a:schemeClr val="tx1"/>
                        </a:gs>
                      </a:gsLst>
                      <a:lin ang="5400000" scaled="0"/>
                    </a:gradFill>
                  </a:rPr>
                  <a:t>contact</a:t>
                </a:r>
              </a:p>
            </p:txBody>
          </p:sp>
          <p:sp>
            <p:nvSpPr>
              <p:cNvPr id="20" name="TextBox 19">
                <a:extLst>
                  <a:ext uri="{FF2B5EF4-FFF2-40B4-BE49-F238E27FC236}">
                    <a16:creationId xmlns:a16="http://schemas.microsoft.com/office/drawing/2014/main" id="{7850E1A0-56CC-44A6-B09F-683116152C12}"/>
                  </a:ext>
                </a:extLst>
              </p:cNvPr>
              <p:cNvSpPr txBox="1"/>
              <p:nvPr/>
            </p:nvSpPr>
            <p:spPr>
              <a:xfrm>
                <a:off x="7519490" y="5264339"/>
                <a:ext cx="1071447" cy="461665"/>
              </a:xfrm>
              <a:prstGeom prst="rect">
                <a:avLst/>
              </a:prstGeom>
              <a:noFill/>
            </p:spPr>
            <p:txBody>
              <a:bodyPr wrap="none" lIns="182880" tIns="146304" rIns="182880" bIns="146304" rtlCol="0">
                <a:spAutoFit/>
              </a:bodyPr>
              <a:lstStyle/>
              <a:p>
                <a:pPr algn="ctr">
                  <a:lnSpc>
                    <a:spcPct val="90000"/>
                  </a:lnSpc>
                </a:pPr>
                <a:r>
                  <a:rPr lang="en-US" sz="1200" dirty="0">
                    <a:gradFill>
                      <a:gsLst>
                        <a:gs pos="2917">
                          <a:schemeClr val="tx1"/>
                        </a:gs>
                        <a:gs pos="30000">
                          <a:schemeClr val="tx1"/>
                        </a:gs>
                      </a:gsLst>
                      <a:lin ang="5400000" scaled="0"/>
                    </a:gradFill>
                  </a:rPr>
                  <a:t>Behavioral</a:t>
                </a:r>
              </a:p>
            </p:txBody>
          </p:sp>
          <p:sp>
            <p:nvSpPr>
              <p:cNvPr id="21" name="TextBox 20">
                <a:extLst>
                  <a:ext uri="{FF2B5EF4-FFF2-40B4-BE49-F238E27FC236}">
                    <a16:creationId xmlns:a16="http://schemas.microsoft.com/office/drawing/2014/main" id="{543DE019-A8F6-4AA3-AA20-28EA5FFC3E19}"/>
                  </a:ext>
                </a:extLst>
              </p:cNvPr>
              <p:cNvSpPr txBox="1"/>
              <p:nvPr/>
            </p:nvSpPr>
            <p:spPr>
              <a:xfrm>
                <a:off x="9792340" y="5259881"/>
                <a:ext cx="803746" cy="461665"/>
              </a:xfrm>
              <a:prstGeom prst="rect">
                <a:avLst/>
              </a:prstGeom>
              <a:noFill/>
            </p:spPr>
            <p:txBody>
              <a:bodyPr wrap="none" lIns="182880" tIns="146304" rIns="182880" bIns="146304" rtlCol="0">
                <a:spAutoFit/>
              </a:bodyPr>
              <a:lstStyle/>
              <a:p>
                <a:pPr algn="ctr">
                  <a:lnSpc>
                    <a:spcPct val="90000"/>
                  </a:lnSpc>
                </a:pPr>
                <a:r>
                  <a:rPr lang="en-US" sz="1200" dirty="0">
                    <a:gradFill>
                      <a:gsLst>
                        <a:gs pos="2917">
                          <a:schemeClr val="tx1"/>
                        </a:gs>
                        <a:gs pos="30000">
                          <a:schemeClr val="tx1"/>
                        </a:gs>
                      </a:gsLst>
                      <a:lin ang="5400000" scaled="0"/>
                    </a:gradFill>
                  </a:rPr>
                  <a:t>Sexual</a:t>
                </a:r>
              </a:p>
            </p:txBody>
          </p:sp>
          <p:sp>
            <p:nvSpPr>
              <p:cNvPr id="22" name="TextBox 21">
                <a:extLst>
                  <a:ext uri="{FF2B5EF4-FFF2-40B4-BE49-F238E27FC236}">
                    <a16:creationId xmlns:a16="http://schemas.microsoft.com/office/drawing/2014/main" id="{D099AB4F-6EB7-4F6C-A362-7422119B8079}"/>
                  </a:ext>
                </a:extLst>
              </p:cNvPr>
              <p:cNvSpPr txBox="1"/>
              <p:nvPr/>
            </p:nvSpPr>
            <p:spPr>
              <a:xfrm>
                <a:off x="10611319" y="5259881"/>
                <a:ext cx="1412887" cy="627864"/>
              </a:xfrm>
              <a:prstGeom prst="rect">
                <a:avLst/>
              </a:prstGeom>
              <a:noFill/>
            </p:spPr>
            <p:txBody>
              <a:bodyPr wrap="none" lIns="182880" tIns="146304" rIns="182880" bIns="146304" rtlCol="0">
                <a:spAutoFit/>
              </a:bodyPr>
              <a:lstStyle/>
              <a:p>
                <a:pPr algn="ctr">
                  <a:lnSpc>
                    <a:spcPct val="90000"/>
                  </a:lnSpc>
                </a:pPr>
                <a:r>
                  <a:rPr lang="en-US" sz="1200" dirty="0">
                    <a:gradFill>
                      <a:gsLst>
                        <a:gs pos="2917">
                          <a:schemeClr val="tx1"/>
                        </a:gs>
                        <a:gs pos="30000">
                          <a:schemeClr val="tx1"/>
                        </a:gs>
                      </a:gsLst>
                      <a:lin ang="5400000" scaled="0"/>
                    </a:gradFill>
                  </a:rPr>
                  <a:t>Hoaxes,</a:t>
                </a:r>
              </a:p>
              <a:p>
                <a:pPr algn="ctr">
                  <a:lnSpc>
                    <a:spcPct val="90000"/>
                  </a:lnSpc>
                </a:pPr>
                <a:r>
                  <a:rPr lang="en-US" sz="1200" dirty="0">
                    <a:gradFill>
                      <a:gsLst>
                        <a:gs pos="2917">
                          <a:schemeClr val="tx1"/>
                        </a:gs>
                        <a:gs pos="30000">
                          <a:schemeClr val="tx1"/>
                        </a:gs>
                      </a:gsLst>
                      <a:lin ang="5400000" scaled="0"/>
                    </a:gradFill>
                  </a:rPr>
                  <a:t>scams &amp; frauds</a:t>
                </a:r>
              </a:p>
            </p:txBody>
          </p:sp>
        </p:grpSp>
      </p:grpSp>
    </p:spTree>
    <p:extLst>
      <p:ext uri="{BB962C8B-B14F-4D97-AF65-F5344CB8AC3E}">
        <p14:creationId xmlns:p14="http://schemas.microsoft.com/office/powerpoint/2010/main" val="426026616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80B345-054A-4BF5-B0F2-C7B1DC793BBC}"/>
              </a:ext>
            </a:extLst>
          </p:cNvPr>
          <p:cNvSpPr>
            <a:spLocks noGrp="1"/>
          </p:cNvSpPr>
          <p:nvPr>
            <p:ph type="sldNum" sz="quarter" idx="4"/>
          </p:nvPr>
        </p:nvSpPr>
        <p:spPr/>
        <p:txBody>
          <a:bodyPr/>
          <a:lstStyle/>
          <a:p>
            <a:fld id="{7EFC24D6-DB8F-6B44-BA5A-9BEC68C15CAA}" type="slidenum">
              <a:rPr lang="en-US" smtClean="0"/>
              <a:pPr/>
              <a:t>9</a:t>
            </a:fld>
            <a:endParaRPr lang="en-US" dirty="0"/>
          </a:p>
        </p:txBody>
      </p:sp>
      <p:sp>
        <p:nvSpPr>
          <p:cNvPr id="6" name="Title 5">
            <a:extLst>
              <a:ext uri="{FF2B5EF4-FFF2-40B4-BE49-F238E27FC236}">
                <a16:creationId xmlns:a16="http://schemas.microsoft.com/office/drawing/2014/main" id="{AEDEB8A1-DB8A-4A15-BA49-1A060BDA1619}"/>
              </a:ext>
            </a:extLst>
          </p:cNvPr>
          <p:cNvSpPr>
            <a:spLocks noGrp="1"/>
          </p:cNvSpPr>
          <p:nvPr>
            <p:ph type="title"/>
          </p:nvPr>
        </p:nvSpPr>
        <p:spPr/>
        <p:txBody>
          <a:bodyPr/>
          <a:lstStyle/>
          <a:p>
            <a:r>
              <a:rPr lang="en-US" dirty="0">
                <a:solidFill>
                  <a:srgbClr val="FFFFFF"/>
                </a:solidFill>
              </a:rPr>
              <a:t>Our social circles became more risky</a:t>
            </a:r>
            <a:br>
              <a:rPr lang="en-US" dirty="0">
                <a:solidFill>
                  <a:srgbClr val="FFFFFF"/>
                </a:solidFill>
              </a:rPr>
            </a:br>
            <a:r>
              <a:rPr lang="en-US" sz="2000" dirty="0">
                <a:solidFill>
                  <a:srgbClr val="FFFFFF"/>
                </a:solidFill>
              </a:rPr>
              <a:t>However, most risk exposure came from strangers and people we are less familiar with </a:t>
            </a:r>
            <a:br>
              <a:rPr lang="en-US" sz="2400" dirty="0">
                <a:solidFill>
                  <a:srgbClr val="FFFFFF"/>
                </a:solidFill>
              </a:rPr>
            </a:br>
            <a:endParaRPr lang="en-US" dirty="0"/>
          </a:p>
        </p:txBody>
      </p:sp>
      <p:sp>
        <p:nvSpPr>
          <p:cNvPr id="3" name="Rectangle 2">
            <a:extLst>
              <a:ext uri="{FF2B5EF4-FFF2-40B4-BE49-F238E27FC236}">
                <a16:creationId xmlns:a16="http://schemas.microsoft.com/office/drawing/2014/main" id="{4DC7FBF3-1AB2-4296-89BC-80B3091D5BF2}"/>
              </a:ext>
            </a:extLst>
          </p:cNvPr>
          <p:cNvSpPr/>
          <p:nvPr/>
        </p:nvSpPr>
        <p:spPr>
          <a:xfrm>
            <a:off x="390826" y="1432754"/>
            <a:ext cx="6055138" cy="4955203"/>
          </a:xfrm>
          <a:prstGeom prst="rect">
            <a:avLst/>
          </a:prstGeom>
          <a:solidFill>
            <a:schemeClr val="accent4"/>
          </a:solidFill>
        </p:spPr>
        <p:txBody>
          <a:bodyPr wrap="square">
            <a:spAutoFit/>
          </a:bodyPr>
          <a:lstStyle/>
          <a:p>
            <a:pPr marL="342900" indent="-342900">
              <a:spcBef>
                <a:spcPts val="600"/>
              </a:spcBef>
              <a:spcAft>
                <a:spcPts val="100"/>
              </a:spcAft>
              <a:buClr>
                <a:srgbClr val="FFB900"/>
              </a:buClr>
              <a:buSzPct val="100000"/>
              <a:buFont typeface="Wingdings" panose="05000000000000000000" pitchFamily="2" charset="2"/>
              <a:buChar char="l"/>
            </a:pPr>
            <a:r>
              <a:rPr lang="en-US" sz="2000" b="1" dirty="0"/>
              <a:t>Most perpetrators of risks were anonymous</a:t>
            </a:r>
          </a:p>
          <a:p>
            <a:pPr marL="809271" lvl="1" indent="-342900">
              <a:spcBef>
                <a:spcPts val="600"/>
              </a:spcBef>
              <a:spcAft>
                <a:spcPts val="100"/>
              </a:spcAft>
              <a:buFont typeface="Wingdings 3" panose="05040102010807070707" pitchFamily="18" charset="2"/>
              <a:buChar char=""/>
            </a:pPr>
            <a:r>
              <a:rPr lang="en-US" sz="1600" dirty="0"/>
              <a:t>62% of online risks were sourced from strangers and people known online only - about the same as the previous year </a:t>
            </a:r>
          </a:p>
          <a:p>
            <a:pPr marL="342900" indent="-342900">
              <a:spcBef>
                <a:spcPts val="800"/>
              </a:spcBef>
              <a:spcAft>
                <a:spcPts val="100"/>
              </a:spcAft>
              <a:buClr>
                <a:srgbClr val="FFB900"/>
              </a:buClr>
              <a:buSzPct val="100000"/>
              <a:buFont typeface="Wingdings" panose="05000000000000000000" pitchFamily="2" charset="2"/>
              <a:buChar char="l"/>
            </a:pPr>
            <a:r>
              <a:rPr lang="en-US" sz="2000" b="1" dirty="0"/>
              <a:t>Uncivil behaviors increasingly unfolded within our inner social networks</a:t>
            </a:r>
          </a:p>
          <a:p>
            <a:pPr marL="809271" lvl="1" indent="-342900">
              <a:spcBef>
                <a:spcPts val="600"/>
              </a:spcBef>
              <a:spcAft>
                <a:spcPts val="100"/>
              </a:spcAft>
              <a:buFont typeface="Wingdings 3" panose="05040102010807070707" pitchFamily="18" charset="2"/>
              <a:buChar char=""/>
            </a:pPr>
            <a:r>
              <a:rPr lang="en-US" sz="1600" dirty="0"/>
              <a:t>Family and friends accounted for 28% of online risks, up 11 points YOY </a:t>
            </a:r>
          </a:p>
          <a:p>
            <a:pPr marL="809271" lvl="1" indent="-342900">
              <a:spcBef>
                <a:spcPts val="600"/>
              </a:spcBef>
              <a:spcAft>
                <a:spcPts val="100"/>
              </a:spcAft>
              <a:buFont typeface="Wingdings 3" panose="05040102010807070707" pitchFamily="18" charset="2"/>
              <a:buChar char=""/>
            </a:pPr>
            <a:r>
              <a:rPr lang="en-US" sz="1600" dirty="0"/>
              <a:t>There was a positive relationship between risk exposure and familiarity with the perpetrator; respondents who had met the perpetrator in real life were almost twice as likely to experience a risk</a:t>
            </a:r>
            <a:endParaRPr lang="en-US" sz="2200" b="1" dirty="0"/>
          </a:p>
          <a:p>
            <a:pPr marL="342900" indent="-342900">
              <a:spcBef>
                <a:spcPts val="800"/>
              </a:spcBef>
              <a:spcAft>
                <a:spcPts val="100"/>
              </a:spcAft>
              <a:buClr>
                <a:srgbClr val="FFB900"/>
              </a:buClr>
              <a:buSzPct val="100000"/>
              <a:buFont typeface="Wingdings" panose="05000000000000000000" pitchFamily="2" charset="2"/>
              <a:buChar char="l"/>
            </a:pPr>
            <a:r>
              <a:rPr lang="en-US" sz="2000" b="1" dirty="0"/>
              <a:t>People were targeted based on their personal characteristics</a:t>
            </a:r>
          </a:p>
          <a:p>
            <a:pPr marL="809271" lvl="1" indent="-342900">
              <a:spcBef>
                <a:spcPts val="800"/>
              </a:spcBef>
              <a:spcAft>
                <a:spcPts val="100"/>
              </a:spcAft>
              <a:buSzPct val="80000"/>
              <a:buFont typeface="Wingdings 3" panose="05040102010807070707" pitchFamily="18" charset="2"/>
              <a:buChar char="}"/>
            </a:pPr>
            <a:r>
              <a:rPr lang="en-US" sz="1600" dirty="0"/>
              <a:t>People were targeted most often based on their gender, age or physical appearance </a:t>
            </a:r>
          </a:p>
        </p:txBody>
      </p:sp>
      <p:grpSp>
        <p:nvGrpSpPr>
          <p:cNvPr id="21" name="Group 20" descr="Sources of online risks">
            <a:extLst>
              <a:ext uri="{FF2B5EF4-FFF2-40B4-BE49-F238E27FC236}">
                <a16:creationId xmlns:a16="http://schemas.microsoft.com/office/drawing/2014/main" id="{E4F652A4-EF11-42FD-97DD-C7F87A4C12E0}"/>
              </a:ext>
            </a:extLst>
          </p:cNvPr>
          <p:cNvGrpSpPr/>
          <p:nvPr/>
        </p:nvGrpSpPr>
        <p:grpSpPr>
          <a:xfrm>
            <a:off x="6967042" y="1577746"/>
            <a:ext cx="5253280" cy="4754880"/>
            <a:chOff x="6591100" y="1625084"/>
            <a:chExt cx="5239178" cy="5029200"/>
          </a:xfrm>
          <a:solidFill>
            <a:schemeClr val="tx1">
              <a:lumMod val="95000"/>
            </a:schemeClr>
          </a:solidFill>
        </p:grpSpPr>
        <p:grpSp>
          <p:nvGrpSpPr>
            <p:cNvPr id="22" name="Group 21">
              <a:extLst>
                <a:ext uri="{FF2B5EF4-FFF2-40B4-BE49-F238E27FC236}">
                  <a16:creationId xmlns:a16="http://schemas.microsoft.com/office/drawing/2014/main" id="{64F499FA-624F-451A-98A7-2CFA5C05099C}"/>
                </a:ext>
              </a:extLst>
            </p:cNvPr>
            <p:cNvGrpSpPr/>
            <p:nvPr/>
          </p:nvGrpSpPr>
          <p:grpSpPr>
            <a:xfrm>
              <a:off x="6591100" y="1625084"/>
              <a:ext cx="5239178" cy="5029200"/>
              <a:chOff x="6591100" y="1625084"/>
              <a:chExt cx="5239178" cy="5029200"/>
            </a:xfrm>
            <a:grpFill/>
          </p:grpSpPr>
          <p:graphicFrame>
            <p:nvGraphicFramePr>
              <p:cNvPr id="24" name="Chart 23">
                <a:extLst>
                  <a:ext uri="{FF2B5EF4-FFF2-40B4-BE49-F238E27FC236}">
                    <a16:creationId xmlns:a16="http://schemas.microsoft.com/office/drawing/2014/main" id="{94C67D20-614D-4DFC-AB05-60AA6836FD64}"/>
                  </a:ext>
                </a:extLst>
              </p:cNvPr>
              <p:cNvGraphicFramePr/>
              <p:nvPr>
                <p:extLst/>
              </p:nvPr>
            </p:nvGraphicFramePr>
            <p:xfrm>
              <a:off x="6591100" y="1625084"/>
              <a:ext cx="4321273" cy="5029200"/>
            </p:xfrm>
            <a:graphic>
              <a:graphicData uri="http://schemas.openxmlformats.org/drawingml/2006/chart">
                <c:chart xmlns:c="http://schemas.openxmlformats.org/drawingml/2006/chart" xmlns:r="http://schemas.openxmlformats.org/officeDocument/2006/relationships" r:id="rId3"/>
              </a:graphicData>
            </a:graphic>
          </p:graphicFrame>
          <p:grpSp>
            <p:nvGrpSpPr>
              <p:cNvPr id="25" name="Group 24">
                <a:extLst>
                  <a:ext uri="{FF2B5EF4-FFF2-40B4-BE49-F238E27FC236}">
                    <a16:creationId xmlns:a16="http://schemas.microsoft.com/office/drawing/2014/main" id="{79DF11A0-0864-4ED3-BFC6-42D1363C1F95}"/>
                  </a:ext>
                </a:extLst>
              </p:cNvPr>
              <p:cNvGrpSpPr/>
              <p:nvPr/>
            </p:nvGrpSpPr>
            <p:grpSpPr>
              <a:xfrm>
                <a:off x="10233039" y="2921831"/>
                <a:ext cx="1597239" cy="3512631"/>
                <a:chOff x="10233039" y="2921831"/>
                <a:chExt cx="1597239" cy="3512631"/>
              </a:xfrm>
              <a:grpFill/>
            </p:grpSpPr>
            <p:sp>
              <p:nvSpPr>
                <p:cNvPr id="26" name="TextBox 25">
                  <a:extLst>
                    <a:ext uri="{FF2B5EF4-FFF2-40B4-BE49-F238E27FC236}">
                      <a16:creationId xmlns:a16="http://schemas.microsoft.com/office/drawing/2014/main" id="{4C8FC974-A4FA-4DEC-B20D-78FD6E2FE831}"/>
                    </a:ext>
                  </a:extLst>
                </p:cNvPr>
                <p:cNvSpPr txBox="1"/>
                <p:nvPr/>
              </p:nvSpPr>
              <p:spPr>
                <a:xfrm>
                  <a:off x="10233045" y="5916864"/>
                  <a:ext cx="914584" cy="517598"/>
                </a:xfrm>
                <a:prstGeom prst="rect">
                  <a:avLst/>
                </a:prstGeom>
                <a:noFill/>
              </p:spPr>
              <p:txBody>
                <a:bodyPr wrap="none" lIns="182880" tIns="146304" rIns="182880" bIns="146304" rtlCol="0">
                  <a:spAutoFit/>
                </a:bodyPr>
                <a:lstStyle/>
                <a:p>
                  <a:pPr>
                    <a:lnSpc>
                      <a:spcPct val="90000"/>
                    </a:lnSpc>
                  </a:pPr>
                  <a:r>
                    <a:rPr lang="en-US" sz="1400" b="1" dirty="0"/>
                    <a:t>Family</a:t>
                  </a:r>
                </a:p>
              </p:txBody>
            </p:sp>
            <p:sp>
              <p:nvSpPr>
                <p:cNvPr id="27" name="TextBox 26">
                  <a:extLst>
                    <a:ext uri="{FF2B5EF4-FFF2-40B4-BE49-F238E27FC236}">
                      <a16:creationId xmlns:a16="http://schemas.microsoft.com/office/drawing/2014/main" id="{5501D824-2FC7-453F-86DB-9CABCC7041C2}"/>
                    </a:ext>
                  </a:extLst>
                </p:cNvPr>
                <p:cNvSpPr txBox="1"/>
                <p:nvPr/>
              </p:nvSpPr>
              <p:spPr>
                <a:xfrm>
                  <a:off x="10233045" y="5504629"/>
                  <a:ext cx="979748" cy="517598"/>
                </a:xfrm>
                <a:prstGeom prst="rect">
                  <a:avLst/>
                </a:prstGeom>
                <a:noFill/>
              </p:spPr>
              <p:txBody>
                <a:bodyPr wrap="none" lIns="182880" tIns="146304" rIns="182880" bIns="146304" rtlCol="0">
                  <a:spAutoFit/>
                </a:bodyPr>
                <a:lstStyle/>
                <a:p>
                  <a:pPr>
                    <a:lnSpc>
                      <a:spcPct val="90000"/>
                    </a:lnSpc>
                  </a:pPr>
                  <a:r>
                    <a:rPr lang="en-US" sz="1400" b="1" dirty="0"/>
                    <a:t>Friends</a:t>
                  </a:r>
                </a:p>
              </p:txBody>
            </p:sp>
            <p:sp>
              <p:nvSpPr>
                <p:cNvPr id="28" name="TextBox 27">
                  <a:extLst>
                    <a:ext uri="{FF2B5EF4-FFF2-40B4-BE49-F238E27FC236}">
                      <a16:creationId xmlns:a16="http://schemas.microsoft.com/office/drawing/2014/main" id="{D525227B-7950-4FD5-B9A3-CE2C0954C59C}"/>
                    </a:ext>
                  </a:extLst>
                </p:cNvPr>
                <p:cNvSpPr txBox="1"/>
                <p:nvPr/>
              </p:nvSpPr>
              <p:spPr>
                <a:xfrm>
                  <a:off x="10233045" y="4907091"/>
                  <a:ext cx="1597233" cy="517598"/>
                </a:xfrm>
                <a:prstGeom prst="rect">
                  <a:avLst/>
                </a:prstGeom>
                <a:noFill/>
              </p:spPr>
              <p:txBody>
                <a:bodyPr wrap="square" lIns="182880" tIns="146304" rIns="182880" bIns="146304" rtlCol="0">
                  <a:spAutoFit/>
                </a:bodyPr>
                <a:lstStyle/>
                <a:p>
                  <a:pPr>
                    <a:lnSpc>
                      <a:spcPct val="90000"/>
                    </a:lnSpc>
                  </a:pPr>
                  <a:r>
                    <a:rPr lang="en-US" sz="1400" b="1" dirty="0"/>
                    <a:t>Acquaintances</a:t>
                  </a:r>
                </a:p>
              </p:txBody>
            </p:sp>
            <p:sp>
              <p:nvSpPr>
                <p:cNvPr id="29" name="TextBox 28">
                  <a:extLst>
                    <a:ext uri="{FF2B5EF4-FFF2-40B4-BE49-F238E27FC236}">
                      <a16:creationId xmlns:a16="http://schemas.microsoft.com/office/drawing/2014/main" id="{461F8F38-9C29-4B0B-ACE6-05EED14AE418}"/>
                    </a:ext>
                  </a:extLst>
                </p:cNvPr>
                <p:cNvSpPr txBox="1"/>
                <p:nvPr/>
              </p:nvSpPr>
              <p:spPr>
                <a:xfrm>
                  <a:off x="10233045" y="2921831"/>
                  <a:ext cx="1202414" cy="517598"/>
                </a:xfrm>
                <a:prstGeom prst="rect">
                  <a:avLst/>
                </a:prstGeom>
                <a:noFill/>
              </p:spPr>
              <p:txBody>
                <a:bodyPr wrap="square" lIns="182880" tIns="146304" rIns="182880" bIns="146304" rtlCol="0">
                  <a:spAutoFit/>
                </a:bodyPr>
                <a:lstStyle/>
                <a:p>
                  <a:pPr>
                    <a:lnSpc>
                      <a:spcPct val="90000"/>
                    </a:lnSpc>
                  </a:pPr>
                  <a:r>
                    <a:rPr lang="en-US" sz="1400" b="1" dirty="0"/>
                    <a:t>Strangers</a:t>
                  </a:r>
                </a:p>
              </p:txBody>
            </p:sp>
            <p:sp>
              <p:nvSpPr>
                <p:cNvPr id="30" name="TextBox 29">
                  <a:extLst>
                    <a:ext uri="{FF2B5EF4-FFF2-40B4-BE49-F238E27FC236}">
                      <a16:creationId xmlns:a16="http://schemas.microsoft.com/office/drawing/2014/main" id="{E5F99F85-BA2C-4B9D-AA70-3082D47637AC}"/>
                    </a:ext>
                  </a:extLst>
                </p:cNvPr>
                <p:cNvSpPr txBox="1"/>
                <p:nvPr/>
              </p:nvSpPr>
              <p:spPr>
                <a:xfrm>
                  <a:off x="10233039" y="3712585"/>
                  <a:ext cx="1385185" cy="722683"/>
                </a:xfrm>
                <a:prstGeom prst="rect">
                  <a:avLst/>
                </a:prstGeom>
                <a:noFill/>
              </p:spPr>
              <p:txBody>
                <a:bodyPr wrap="square" lIns="182880" tIns="146304" rIns="182880" bIns="146304" rtlCol="0">
                  <a:spAutoFit/>
                </a:bodyPr>
                <a:lstStyle/>
                <a:p>
                  <a:pPr>
                    <a:lnSpc>
                      <a:spcPct val="90000"/>
                    </a:lnSpc>
                  </a:pPr>
                  <a:r>
                    <a:rPr lang="en-US" sz="1400" b="1" dirty="0"/>
                    <a:t>Know online only</a:t>
                  </a:r>
                </a:p>
              </p:txBody>
            </p:sp>
            <p:sp>
              <p:nvSpPr>
                <p:cNvPr id="31" name="TextBox 30">
                  <a:extLst>
                    <a:ext uri="{FF2B5EF4-FFF2-40B4-BE49-F238E27FC236}">
                      <a16:creationId xmlns:a16="http://schemas.microsoft.com/office/drawing/2014/main" id="{0907D6BD-8702-45D8-92BC-3B468C41A598}"/>
                    </a:ext>
                  </a:extLst>
                </p:cNvPr>
                <p:cNvSpPr txBox="1"/>
                <p:nvPr/>
              </p:nvSpPr>
              <p:spPr>
                <a:xfrm>
                  <a:off x="10233045" y="4346490"/>
                  <a:ext cx="1491469" cy="722683"/>
                </a:xfrm>
                <a:prstGeom prst="rect">
                  <a:avLst/>
                </a:prstGeom>
                <a:noFill/>
              </p:spPr>
              <p:txBody>
                <a:bodyPr wrap="square" lIns="182880" tIns="146304" rIns="182880" bIns="146304" rtlCol="0">
                  <a:spAutoFit/>
                </a:bodyPr>
                <a:lstStyle/>
                <a:p>
                  <a:pPr>
                    <a:lnSpc>
                      <a:spcPct val="90000"/>
                    </a:lnSpc>
                  </a:pPr>
                  <a:r>
                    <a:rPr lang="en-US" sz="1400" b="1" dirty="0"/>
                    <a:t>Co-workers, colleagues</a:t>
                  </a:r>
                </a:p>
              </p:txBody>
            </p:sp>
          </p:grpSp>
        </p:grpSp>
        <p:cxnSp>
          <p:nvCxnSpPr>
            <p:cNvPr id="23" name="Straight Connector 22">
              <a:extLst>
                <a:ext uri="{FF2B5EF4-FFF2-40B4-BE49-F238E27FC236}">
                  <a16:creationId xmlns:a16="http://schemas.microsoft.com/office/drawing/2014/main" id="{FC8E2DE1-2E2E-48AD-876A-AAAF58A3E14F}"/>
                </a:ext>
              </a:extLst>
            </p:cNvPr>
            <p:cNvCxnSpPr>
              <a:cxnSpLocks/>
            </p:cNvCxnSpPr>
            <p:nvPr/>
          </p:nvCxnSpPr>
          <p:spPr>
            <a:xfrm flipV="1">
              <a:off x="8059059" y="5473099"/>
              <a:ext cx="1311740" cy="306250"/>
            </a:xfrm>
            <a:prstGeom prst="line">
              <a:avLst/>
            </a:prstGeom>
            <a:grpFill/>
            <a:ln>
              <a:solidFill>
                <a:schemeClr val="tx1"/>
              </a:solidFill>
              <a:prstDash val="sysDash"/>
              <a:headEnd type="none"/>
              <a:tailEnd type="none"/>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120AB563-F72A-4E0C-B810-10D9398EBF3A}"/>
              </a:ext>
              <a:ext uri="{C183D7F6-B498-43B3-948B-1728B52AA6E4}">
                <adec:decorative xmlns:adec="http://schemas.microsoft.com/office/drawing/2017/decorative" val="1"/>
              </a:ext>
            </a:extLst>
          </p:cNvPr>
          <p:cNvSpPr/>
          <p:nvPr/>
        </p:nvSpPr>
        <p:spPr bwMode="auto">
          <a:xfrm>
            <a:off x="7194622" y="1557651"/>
            <a:ext cx="4923961" cy="4885504"/>
          </a:xfrm>
          <a:prstGeom prst="rect">
            <a:avLst/>
          </a:prstGeom>
          <a:no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19" name="TextBox 18">
            <a:extLst>
              <a:ext uri="{FF2B5EF4-FFF2-40B4-BE49-F238E27FC236}">
                <a16:creationId xmlns:a16="http://schemas.microsoft.com/office/drawing/2014/main" id="{7B3CC157-9FA6-4141-B9F2-69FDBEB8726C}"/>
              </a:ext>
            </a:extLst>
          </p:cNvPr>
          <p:cNvSpPr txBox="1"/>
          <p:nvPr/>
        </p:nvSpPr>
        <p:spPr>
          <a:xfrm>
            <a:off x="10805889" y="6085406"/>
            <a:ext cx="1400192" cy="461665"/>
          </a:xfrm>
          <a:prstGeom prst="rect">
            <a:avLst/>
          </a:prstGeom>
          <a:noFill/>
        </p:spPr>
        <p:txBody>
          <a:bodyPr wrap="none" lIns="182880" tIns="146304" rIns="182880" bIns="146304" rtlCol="0">
            <a:spAutoFit/>
          </a:bodyPr>
          <a:lstStyle/>
          <a:p>
            <a:pPr>
              <a:lnSpc>
                <a:spcPct val="90000"/>
              </a:lnSpc>
            </a:pPr>
            <a:r>
              <a:rPr lang="en-US" sz="1200" i="1" dirty="0">
                <a:gradFill>
                  <a:gsLst>
                    <a:gs pos="2917">
                      <a:schemeClr val="tx1"/>
                    </a:gs>
                    <a:gs pos="30000">
                      <a:schemeClr val="tx1"/>
                    </a:gs>
                  </a:gsLst>
                  <a:lin ang="5400000" scaled="0"/>
                </a:gradFill>
              </a:rPr>
              <a:t>*Added in 2018</a:t>
            </a:r>
          </a:p>
        </p:txBody>
      </p:sp>
      <p:sp>
        <p:nvSpPr>
          <p:cNvPr id="20" name="Speech Bubble: Rectangle with Corners Rounded 19">
            <a:extLst>
              <a:ext uri="{FF2B5EF4-FFF2-40B4-BE49-F238E27FC236}">
                <a16:creationId xmlns:a16="http://schemas.microsoft.com/office/drawing/2014/main" id="{CCCF9702-278D-4BD2-9472-8FB26C60FCCF}"/>
              </a:ext>
            </a:extLst>
          </p:cNvPr>
          <p:cNvSpPr/>
          <p:nvPr/>
        </p:nvSpPr>
        <p:spPr bwMode="auto">
          <a:xfrm>
            <a:off x="8581818" y="4551196"/>
            <a:ext cx="1108429" cy="473760"/>
          </a:xfrm>
          <a:prstGeom prst="wedgeRoundRectCallout">
            <a:avLst>
              <a:gd name="adj1" fmla="val 52384"/>
              <a:gd name="adj2" fmla="val 82303"/>
              <a:gd name="adj3" fmla="val 16667"/>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1400" dirty="0">
                <a:gradFill>
                  <a:gsLst>
                    <a:gs pos="0">
                      <a:srgbClr val="FFFFFF"/>
                    </a:gs>
                    <a:gs pos="100000">
                      <a:srgbClr val="FFFFFF"/>
                    </a:gs>
                  </a:gsLst>
                  <a:lin ang="5400000" scaled="0"/>
                </a:gradFill>
                <a:ea typeface="Segoe UI" pitchFamily="34" charset="0"/>
                <a:cs typeface="Segoe UI" pitchFamily="34" charset="0"/>
              </a:rPr>
              <a:t>11-point increase</a:t>
            </a:r>
          </a:p>
        </p:txBody>
      </p:sp>
    </p:spTree>
    <p:extLst>
      <p:ext uri="{BB962C8B-B14F-4D97-AF65-F5344CB8AC3E}">
        <p14:creationId xmlns:p14="http://schemas.microsoft.com/office/powerpoint/2010/main" val="2583692278"/>
      </p:ext>
    </p:extLst>
  </p:cSld>
  <p:clrMapOvr>
    <a:masterClrMapping/>
  </p:clrMapOvr>
  <p:transition>
    <p:fade/>
  </p:transition>
</p:sld>
</file>

<file path=ppt/theme/theme1.xml><?xml version="1.0" encoding="utf-8"?>
<a:theme xmlns:a="http://schemas.openxmlformats.org/drawingml/2006/main" name="MSVID_Purple269_16x9_2012-08-18">
  <a:themeElements>
    <a:clrScheme name="Custom 89">
      <a:dk1>
        <a:srgbClr val="000000"/>
      </a:dk1>
      <a:lt1>
        <a:srgbClr val="FFFFFF"/>
      </a:lt1>
      <a:dk2>
        <a:srgbClr val="505050"/>
      </a:dk2>
      <a:lt2>
        <a:srgbClr val="00BCF2"/>
      </a:lt2>
      <a:accent1>
        <a:srgbClr val="002050"/>
      </a:accent1>
      <a:accent2>
        <a:srgbClr val="009E49"/>
      </a:accent2>
      <a:accent3>
        <a:srgbClr val="00B294"/>
      </a:accent3>
      <a:accent4>
        <a:srgbClr val="0072C6"/>
      </a:accent4>
      <a:accent5>
        <a:srgbClr val="4668C5"/>
      </a:accent5>
      <a:accent6>
        <a:srgbClr val="00D8CC"/>
      </a:accent6>
      <a:hlink>
        <a:srgbClr val="00B294"/>
      </a:hlink>
      <a:folHlink>
        <a:srgbClr val="00D8CC"/>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Notes0 xmlns="e8df3db0-9164-4153-b116-15b48c547070" xsi:nil="true"/>
    <_ip_UnifiedCompliancePolicyProperties xmlns="http://schemas.microsoft.com/sharepoint/v3" xsi:nil="true"/>
    <MediaServiceKeyPoints xmlns="e8df3db0-9164-4153-b116-15b48c54707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E3CAC8DEED5644AAE8B4A2DB68BF41F" ma:contentTypeVersion="17" ma:contentTypeDescription="Create a new document." ma:contentTypeScope="" ma:versionID="daa5d6614da588a5bbdcbbfd5ed96a7b">
  <xsd:schema xmlns:xsd="http://www.w3.org/2001/XMLSchema" xmlns:xs="http://www.w3.org/2001/XMLSchema" xmlns:p="http://schemas.microsoft.com/office/2006/metadata/properties" xmlns:ns1="http://schemas.microsoft.com/sharepoint/v3" xmlns:ns2="267b04ac-9b2d-4d02-8871-d86a5c3508e4" xmlns:ns3="e8df3db0-9164-4153-b116-15b48c547070" targetNamespace="http://schemas.microsoft.com/office/2006/metadata/properties" ma:root="true" ma:fieldsID="1c3a12f178ccb8211343b8961a6a5d2a" ns1:_="" ns2:_="" ns3:_="">
    <xsd:import namespace="http://schemas.microsoft.com/sharepoint/v3"/>
    <xsd:import namespace="267b04ac-9b2d-4d02-8871-d86a5c3508e4"/>
    <xsd:import namespace="e8df3db0-9164-4153-b116-15b48c54707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1:_ip_UnifiedCompliancePolicyProperties" minOccurs="0"/>
                <xsd:element ref="ns1:_ip_UnifiedCompliancePolicyUIAction" minOccurs="0"/>
                <xsd:element ref="ns3:MediaServiceDateTaken" minOccurs="0"/>
                <xsd:element ref="ns3:MediaServiceAutoTags" minOccurs="0"/>
                <xsd:element ref="ns3:MediaServiceOCR" minOccurs="0"/>
                <xsd:element ref="ns3:Notes0"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description="" ma:hidden="true" ma:internalName="_ip_UnifiedCompliancePolicyProperties">
      <xsd:simpleType>
        <xsd:restriction base="dms:Note"/>
      </xsd:simpleType>
    </xsd:element>
    <xsd:element name="_ip_UnifiedCompliancePolicyUIAction" ma:index="15"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7b04ac-9b2d-4d02-8871-d86a5c3508e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e8df3db0-9164-4153-b116-15b48c547070"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6" nillable="true" ma:displayName="MediaServiceDateTaken" ma:description="" ma:hidden="true" ma:internalName="MediaServiceDateTaken" ma:readOnly="true">
      <xsd:simpleType>
        <xsd:restriction base="dms:Text"/>
      </xsd:simpleType>
    </xsd:element>
    <xsd:element name="MediaServiceAutoTags" ma:index="17" nillable="true" ma:displayName="MediaServiceAutoTags" ma:description="" ma:internalName="MediaServiceAutoTags" ma:readOnly="true">
      <xsd:simpleType>
        <xsd:restriction base="dms:Text"/>
      </xsd:simpleType>
    </xsd:element>
    <xsd:element name="MediaServiceOCR" ma:index="18" nillable="true" ma:displayName="MediaServiceOCR" ma:description="" ma:internalName="MediaServiceOCR" ma:readOnly="true">
      <xsd:simpleType>
        <xsd:restriction base="dms:Note">
          <xsd:maxLength value="255"/>
        </xsd:restriction>
      </xsd:simpleType>
    </xsd:element>
    <xsd:element name="Notes0" ma:index="19" nillable="true" ma:displayName="Notes" ma:internalName="Notes0">
      <xsd:simpleType>
        <xsd:restriction base="dms:Text">
          <xsd:maxLength value="255"/>
        </xsd:restriction>
      </xsd:simpleType>
    </xsd:element>
    <xsd:element name="MediaServiceLocation" ma:index="20" nillable="true" ma:displayName="MediaServiceLocation" ma:internalName="MediaServiceLocation"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fals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230e9df3-be65-4c73-a93b-d1236ebd67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BD15EB5-AE78-4E38-9F01-B44B7FEEBCD1}"/>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Microsoft_TWC_PresExternalLight</Template>
  <TotalTime>151</TotalTime>
  <Words>11839</Words>
  <Application>Microsoft Office PowerPoint</Application>
  <PresentationFormat>Custom</PresentationFormat>
  <Paragraphs>2657</Paragraphs>
  <Slides>63</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Segoe UI</vt:lpstr>
      <vt:lpstr>Segoe UI Light</vt:lpstr>
      <vt:lpstr>Wingdings</vt:lpstr>
      <vt:lpstr>Wingdings 3</vt:lpstr>
      <vt:lpstr>MSVID_Purple269_16x9_2012-08-18</vt:lpstr>
      <vt:lpstr>Civility, Safety &amp; Interaction Online</vt:lpstr>
      <vt:lpstr>Agenda</vt:lpstr>
      <vt:lpstr>Study overview</vt:lpstr>
      <vt:lpstr>Key research questions</vt:lpstr>
      <vt:lpstr>Themes for 2018 </vt:lpstr>
      <vt:lpstr>The State of Digital Civility in 2018 </vt:lpstr>
      <vt:lpstr>There was a small improvement in the DCI</vt:lpstr>
      <vt:lpstr>The nature of online risk types</vt:lpstr>
      <vt:lpstr>Our social circles became more risky However, most risk exposure came from strangers and people we are less familiar with  </vt:lpstr>
      <vt:lpstr>The pain of online risks was widespread </vt:lpstr>
      <vt:lpstr>Consequences were up; positive actions were down</vt:lpstr>
      <vt:lpstr>Millennials experienced the most risks</vt:lpstr>
      <vt:lpstr>Risks were harder on girls than boys</vt:lpstr>
      <vt:lpstr>Most improved DCI:  U.S., DE, BE &amp; FR  </vt:lpstr>
      <vt:lpstr>Evolution of the 2018 Study</vt:lpstr>
      <vt:lpstr>Changes to the survey in 2018</vt:lpstr>
      <vt:lpstr>The effect of changes in 2018 on DCI trends were small</vt:lpstr>
      <vt:lpstr>The Risk Landscape in 2018</vt:lpstr>
      <vt:lpstr>Countries ranked by DCI: 1-11 </vt:lpstr>
      <vt:lpstr>Countries ranked by DCI: 12-22 </vt:lpstr>
      <vt:lpstr>Who was more likely to experience online risks?</vt:lpstr>
      <vt:lpstr>Lifetime exposure to risks fell two-points</vt:lpstr>
      <vt:lpstr>Unwanted contact declined</vt:lpstr>
      <vt:lpstr>Unwanted sexual attention added 3 points to the category  </vt:lpstr>
      <vt:lpstr>Drilling down on risks</vt:lpstr>
      <vt:lpstr>The repeat nature of unwanted contact</vt:lpstr>
      <vt:lpstr>Profile of unwanted contact</vt:lpstr>
      <vt:lpstr>Unwanted contact was higher for females &amp; teens Exception: contact for the purposes of collecting personal information </vt:lpstr>
      <vt:lpstr>Unwanted contact  All Latam countries scored above the global average</vt:lpstr>
      <vt:lpstr>Bad information was the most common type of hoaxes, scams &amp; frauds</vt:lpstr>
      <vt:lpstr>Profile of hoaxes, scams &amp; frauds</vt:lpstr>
      <vt:lpstr>Fake news was higher among teens vs. adults Males reported greater exposure to hoaxes, scams &amp; frauds than females </vt:lpstr>
      <vt:lpstr>Hoaxes, scams &amp; frauds Phishing and identify theft were significantly higher in Vietnam</vt:lpstr>
      <vt:lpstr>Bullying typified the most common behavioral risks </vt:lpstr>
      <vt:lpstr>Profile of behavioral risks</vt:lpstr>
      <vt:lpstr>Bullying was higher among teens vs. adults Attempts to embarrass another person and stalking were more common among females</vt:lpstr>
      <vt:lpstr>Behavioral risks Offensive name calling was significantly higher in Russia and Ireland  Vietnam suffered from high levels of posting false information and unauthorized electronic surveillance</vt:lpstr>
      <vt:lpstr>Unwanted sexual messages &amp; images were most problematic</vt:lpstr>
      <vt:lpstr>Profile of sexual risks</vt:lpstr>
      <vt:lpstr>Unwelcomed sexual advances were more common among females</vt:lpstr>
      <vt:lpstr>Sexual risks Latam countries ranked in five of the top six places</vt:lpstr>
      <vt:lpstr>Anonymity &amp; Familiarity of Perpetrators </vt:lpstr>
      <vt:lpstr>Anonymity increased as fewer people had met their perpetrator Average number of risks was higher among those who had met the perpetrator in the real world </vt:lpstr>
      <vt:lpstr>Family &amp; friends became a much bigger source of online risks  Strangers continued to be the number one source of risks</vt:lpstr>
      <vt:lpstr>If someone met the perpetrator, it was most likely before the risk occurred Unwanted sexting sent and “Revenge porn” had the largest increases</vt:lpstr>
      <vt:lpstr>Reasons for being a target</vt:lpstr>
      <vt:lpstr>The consequences from online risks increased Seven in ten suffered at least one consequence</vt:lpstr>
      <vt:lpstr>Fewer people took positive actions in response to online risks</vt:lpstr>
      <vt:lpstr>There was a dramatic increase in teens seeking help</vt:lpstr>
      <vt:lpstr>Respondents were more knowledgeable about where to find help</vt:lpstr>
      <vt:lpstr>The Pain of Online Risks </vt:lpstr>
      <vt:lpstr>Risks produced pain for over eight-in-ten respondents Nearly three-in-ten suffered severe or unbearable pain</vt:lpstr>
      <vt:lpstr>The most and least painful risks </vt:lpstr>
      <vt:lpstr>Pain was prolonged for extended periods of time</vt:lpstr>
      <vt:lpstr>Many were worried the risk would happen again Anger was the most common emotion evoked </vt:lpstr>
      <vt:lpstr>Parents ranked highest on keeping people safer online</vt:lpstr>
      <vt:lpstr>Appendices  </vt:lpstr>
      <vt:lpstr>Online risk definitions</vt:lpstr>
      <vt:lpstr>DCI trends by country 2016-2018</vt:lpstr>
      <vt:lpstr>Selected metrics by Country</vt:lpstr>
      <vt:lpstr>Selected metrics by Age &amp; Gender</vt:lpstr>
      <vt:lpstr>Highly painful risks had below average incidence Sextortion, Damage to personal or work reputation were the most painful risks</vt:lpstr>
      <vt:lpstr>Connect with  us online! </vt:lpstr>
    </vt:vector>
  </TitlesOfParts>
  <Company>tns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Thomas Wong</dc:creator>
  <cp:lastModifiedBy>David J. Dzumba</cp:lastModifiedBy>
  <cp:revision>18</cp:revision>
  <cp:lastPrinted>2014-01-24T18:55:15Z</cp:lastPrinted>
  <dcterms:created xsi:type="dcterms:W3CDTF">2013-07-29T23:33:21Z</dcterms:created>
  <dcterms:modified xsi:type="dcterms:W3CDTF">2019-01-10T21:16:33Z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0x0101004E3CAC8DEED5644AAE8B4A2DB68BF41F</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axKeyword">
    <vt:lpwstr/>
  </property>
  <property fmtid="{D5CDD505-2E9C-101B-9397-08002B2CF9AE}" pid="7" name="MSIP_Label_f42aa342-8706-4288-bd11-ebb85995028c_Enabled">
    <vt:lpwstr>True</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Owner">
    <vt:lpwstr>jbeau@microsoft.com</vt:lpwstr>
  </property>
  <property fmtid="{D5CDD505-2E9C-101B-9397-08002B2CF9AE}" pid="10" name="MSIP_Label_f42aa342-8706-4288-bd11-ebb85995028c_SetDate">
    <vt:lpwstr>2018-09-24T21:25:35.1052970Z</vt:lpwstr>
  </property>
  <property fmtid="{D5CDD505-2E9C-101B-9397-08002B2CF9AE}" pid="11" name="MSIP_Label_f42aa342-8706-4288-bd11-ebb85995028c_Name">
    <vt:lpwstr>General</vt:lpwstr>
  </property>
  <property fmtid="{D5CDD505-2E9C-101B-9397-08002B2CF9AE}" pid="12" name="MSIP_Label_f42aa342-8706-4288-bd11-ebb85995028c_Application">
    <vt:lpwstr>Microsoft Azure Information Protection</vt:lpwstr>
  </property>
  <property fmtid="{D5CDD505-2E9C-101B-9397-08002B2CF9AE}" pid="13" name="MSIP_Label_f42aa342-8706-4288-bd11-ebb85995028c_Extended_MSFT_Method">
    <vt:lpwstr>Automatic</vt:lpwstr>
  </property>
  <property fmtid="{D5CDD505-2E9C-101B-9397-08002B2CF9AE}" pid="14" name="Sensitivity">
    <vt:lpwstr>General</vt:lpwstr>
  </property>
</Properties>
</file>