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14"/>
  </p:notesMasterIdLst>
  <p:handoutMasterIdLst>
    <p:handoutMasterId r:id="rId15"/>
  </p:handoutMasterIdLst>
  <p:sldIdLst>
    <p:sldId id="1161" r:id="rId5"/>
    <p:sldId id="1687" r:id="rId6"/>
    <p:sldId id="1681" r:id="rId7"/>
    <p:sldId id="1689" r:id="rId8"/>
    <p:sldId id="1683" r:id="rId9"/>
    <p:sldId id="1684" r:id="rId10"/>
    <p:sldId id="1685" r:id="rId11"/>
    <p:sldId id="1690" r:id="rId12"/>
    <p:sldId id="1686" r:id="rId13"/>
  </p:sldIdLst>
  <p:sldSz cx="12436475" cy="6994525"/>
  <p:notesSz cx="6858000" cy="9313863"/>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3813502-2D1A-4D85-B4F1-5589B3288DD5}">
          <p14:sldIdLst>
            <p14:sldId id="1161"/>
            <p14:sldId id="1687"/>
            <p14:sldId id="1681"/>
            <p14:sldId id="1689"/>
            <p14:sldId id="1683"/>
            <p14:sldId id="1684"/>
            <p14:sldId id="1685"/>
            <p14:sldId id="1690"/>
            <p14:sldId id="1686"/>
          </p14:sldIdLst>
        </p14:section>
      </p14:sectionLst>
    </p:ext>
    <p:ext uri="{EFAFB233-063F-42B5-8137-9DF3F51BA10A}">
      <p15:sldGuideLst xmlns:p15="http://schemas.microsoft.com/office/powerpoint/2012/main">
        <p15:guide id="3" orient="horz" pos="931" userDrawn="1">
          <p15:clr>
            <a:srgbClr val="A4A3A4"/>
          </p15:clr>
        </p15:guide>
        <p15:guide id="5" orient="horz" pos="4123" userDrawn="1">
          <p15:clr>
            <a:srgbClr val="A4A3A4"/>
          </p15:clr>
        </p15:guide>
        <p15:guide id="7" orient="horz" pos="3067" userDrawn="1">
          <p15:clr>
            <a:srgbClr val="A4A3A4"/>
          </p15:clr>
        </p15:guide>
        <p15:guide id="8" orient="horz" pos="1987" userDrawn="1">
          <p15:clr>
            <a:srgbClr val="A4A3A4"/>
          </p15:clr>
        </p15:guide>
        <p15:guide id="9" pos="557" userDrawn="1">
          <p15:clr>
            <a:srgbClr val="A4A3A4"/>
          </p15:clr>
        </p15:guide>
        <p15:guide id="10" pos="1325">
          <p15:clr>
            <a:srgbClr val="A4A3A4"/>
          </p15:clr>
        </p15:guide>
        <p15:guide id="12" pos="749">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7181" userDrawn="1">
          <p15:clr>
            <a:srgbClr val="A4A3A4"/>
          </p15:clr>
        </p15:guide>
        <p15:guide id="22" pos="3053">
          <p15:clr>
            <a:srgbClr val="A4A3A4"/>
          </p15:clr>
        </p15:guide>
      </p15:sldGuideLst>
    </p:ext>
    <p:ext uri="{2D200454-40CA-4A62-9FC3-DE9A4176ACB9}">
      <p15:notesGuideLst xmlns:p15="http://schemas.microsoft.com/office/powerpoint/2012/main">
        <p15:guide id="1" orient="horz" pos="2865" userDrawn="1">
          <p15:clr>
            <a:srgbClr val="A4A3A4"/>
          </p15:clr>
        </p15:guide>
        <p15:guide id="2" pos="2093" userDrawn="1">
          <p15:clr>
            <a:srgbClr val="A4A3A4"/>
          </p15:clr>
        </p15:guide>
        <p15:guide id="3" orient="horz" pos="2934" userDrawn="1">
          <p15:clr>
            <a:srgbClr val="A4A3A4"/>
          </p15:clr>
        </p15:guide>
        <p15:guide id="4"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7" name="Tom Wong" initials="TW" lastIdx="11" clrIdx="7">
    <p:extLst>
      <p:ext uri="{19B8F6BF-5375-455C-9EA6-DF929625EA0E}">
        <p15:presenceInfo xmlns:p15="http://schemas.microsoft.com/office/powerpoint/2012/main" userId="7ee3688e7d498933" providerId="Windows Live"/>
      </p:ext>
    </p:extLst>
  </p:cmAuthor>
  <p:cmAuthor id="1" name="Mary Feil-Jacobs" initials="MFJ" lastIdx="42" clrIdx="1"/>
  <p:cmAuthor id="2" name="Carol Brown" initials="CB" lastIdx="4" clrIdx="2"/>
  <p:cmAuthor id="3" name="Tiffany Teichrow" initials="TT" lastIdx="2" clrIdx="3">
    <p:extLst/>
  </p:cmAuthor>
  <p:cmAuthor id="4" name="Cynthia Sandvick (LCA)" initials="CS(" lastIdx="3" clrIdx="4">
    <p:extLst/>
  </p:cmAuthor>
  <p:cmAuthor id="5" name="Kim Sanchez" initials="KS" lastIdx="7" clrIdx="5">
    <p:extLst/>
  </p:cmAuthor>
  <p:cmAuthor id="6" name="John Ruchinskas" initials="JR" lastIdx="106" clrIdx="6">
    <p:extLst>
      <p:ext uri="{19B8F6BF-5375-455C-9EA6-DF929625EA0E}">
        <p15:presenceInfo xmlns:p15="http://schemas.microsoft.com/office/powerpoint/2012/main" userId="8b520dd3a2a299f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C6"/>
    <a:srgbClr val="E7E7E7"/>
    <a:srgbClr val="FFB900"/>
    <a:srgbClr val="CCCCFF"/>
    <a:srgbClr val="002050"/>
    <a:srgbClr val="00B294"/>
    <a:srgbClr val="339933"/>
    <a:srgbClr val="A71201"/>
    <a:srgbClr val="00994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E3CACB-82EC-4E18-B9FF-D34227BC4FF3}" v="14" dt="2019-01-10T19:52:50.6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59" autoAdjust="0"/>
    <p:restoredTop sz="93657" autoAdjust="0"/>
  </p:normalViewPr>
  <p:slideViewPr>
    <p:cSldViewPr snapToGrid="0">
      <p:cViewPr varScale="1">
        <p:scale>
          <a:sx n="78" d="100"/>
          <a:sy n="78" d="100"/>
        </p:scale>
        <p:origin x="948" y="22"/>
      </p:cViewPr>
      <p:guideLst>
        <p:guide orient="horz" pos="931"/>
        <p:guide orient="horz" pos="4123"/>
        <p:guide orient="horz" pos="3067"/>
        <p:guide orient="horz" pos="1987"/>
        <p:guide pos="557"/>
        <p:guide pos="1325"/>
        <p:guide pos="749"/>
        <p:guide pos="3629"/>
        <p:guide pos="1901"/>
        <p:guide pos="2477"/>
        <p:guide pos="4205"/>
        <p:guide pos="7181"/>
        <p:guide pos="3053"/>
      </p:guideLst>
    </p:cSldViewPr>
  </p:slideViewPr>
  <p:outlineViewPr>
    <p:cViewPr>
      <p:scale>
        <a:sx n="33" d="100"/>
        <a:sy n="33" d="100"/>
      </p:scale>
      <p:origin x="0" y="-1882"/>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p:scale>
          <a:sx n="268" d="100"/>
          <a:sy n="268" d="100"/>
        </p:scale>
        <p:origin x="-2333" y="-6019"/>
      </p:cViewPr>
      <p:guideLst>
        <p:guide orient="horz" pos="2865"/>
        <p:guide pos="2093"/>
        <p:guide orient="horz" pos="2934"/>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cqueline Beauchere (CELA)" userId="S::jbeau@microsoft.com::5feabd0e-7554-4158-8393-9ced612cedf9" providerId="AD" clId="Web-{4CE3CACB-82EC-4E18-B9FF-D34227BC4FF3}"/>
    <pc:docChg chg="modSld">
      <pc:chgData name="Jacqueline Beauchere (CELA)" userId="S::jbeau@microsoft.com::5feabd0e-7554-4158-8393-9ced612cedf9" providerId="AD" clId="Web-{4CE3CACB-82EC-4E18-B9FF-D34227BC4FF3}" dt="2019-01-10T19:52:50.633" v="13" actId="20577"/>
      <pc:docMkLst>
        <pc:docMk/>
      </pc:docMkLst>
      <pc:sldChg chg="modSp">
        <pc:chgData name="Jacqueline Beauchere (CELA)" userId="S::jbeau@microsoft.com::5feabd0e-7554-4158-8393-9ced612cedf9" providerId="AD" clId="Web-{4CE3CACB-82EC-4E18-B9FF-D34227BC4FF3}" dt="2019-01-10T19:52:50.633" v="13" actId="20577"/>
        <pc:sldMkLst>
          <pc:docMk/>
          <pc:sldMk cId="2086727468" sldId="1687"/>
        </pc:sldMkLst>
        <pc:spChg chg="mod">
          <ac:chgData name="Jacqueline Beauchere (CELA)" userId="S::jbeau@microsoft.com::5feabd0e-7554-4158-8393-9ced612cedf9" providerId="AD" clId="Web-{4CE3CACB-82EC-4E18-B9FF-D34227BC4FF3}" dt="2019-01-10T19:52:50.633" v="13" actId="20577"/>
          <ac:spMkLst>
            <pc:docMk/>
            <pc:sldMk cId="2086727468" sldId="1687"/>
            <ac:spMk id="4" creationId="{609B48BA-DB7A-48DD-BE6F-AD45CC026935}"/>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v-mecout\Documents\Jacqueline%20Beauchere\Digital%20Civility%20Research\Copy%20of%20Wave%203%20Country%20report%20slide%20data%20vFINAL_Sep_12.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v-mecout\Documents\Jacqueline%20Beauchere\Digital%20Civility%20Research\Copy%20of%20Wave%203%20Country%20report%20slide%20data%20vFINAL_Sep_1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v-mecout\Documents\Jacqueline%20Beauchere\Digital%20Civility%20Research\Copy%20of%20Wave%203%20Country%20report%20slide%20data%20vFINAL_Sep_12.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v-mecout\Documents\Jacqueline%20Beauchere\Digital%20Civility%20Research\Copy%20of%20Wave%203%20Country%20report%20slide%20data%20vFINAL_Sep_12.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v-mecout\Documents\Jacqueline%20Beauchere\Digital%20Civility%20Research\Copy%20of%20Wave%203%20Country%20report%20slide%20data%20vFINAL_Sep_12.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50000"/>
                  </a:schemeClr>
                </a:solidFill>
                <a:latin typeface="+mn-lt"/>
                <a:ea typeface="+mn-ea"/>
                <a:cs typeface="+mn-cs"/>
              </a:defRPr>
            </a:pPr>
            <a:r>
              <a:rPr lang="en-US" b="1" dirty="0">
                <a:solidFill>
                  <a:schemeClr val="tx1">
                    <a:lumMod val="50000"/>
                  </a:schemeClr>
                </a:solidFill>
              </a:rPr>
              <a:t>DCI</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50000"/>
                </a:schemeClr>
              </a:solidFill>
              <a:latin typeface="+mn-lt"/>
              <a:ea typeface="+mn-ea"/>
              <a:cs typeface="+mn-cs"/>
            </a:defRPr>
          </a:pPr>
          <a:endParaRPr lang="en-US"/>
        </a:p>
      </c:txPr>
    </c:title>
    <c:autoTitleDeleted val="0"/>
    <c:plotArea>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Sheet6!$A$2:$A$7</c:f>
              <c:strCache>
                <c:ptCount val="6"/>
                <c:pt idx="0">
                  <c:v>Teens</c:v>
                </c:pt>
                <c:pt idx="1">
                  <c:v>Millennials</c:v>
                </c:pt>
                <c:pt idx="2">
                  <c:v>Gen X</c:v>
                </c:pt>
                <c:pt idx="3">
                  <c:v>Boomers</c:v>
                </c:pt>
                <c:pt idx="4">
                  <c:v>Teen boys</c:v>
                </c:pt>
                <c:pt idx="5">
                  <c:v>Teen girls</c:v>
                </c:pt>
              </c:strCache>
            </c:strRef>
          </c:cat>
          <c:val>
            <c:numRef>
              <c:f>Sheet6!$B$2:$B$7</c:f>
              <c:numCache>
                <c:formatCode>0%</c:formatCode>
                <c:ptCount val="6"/>
                <c:pt idx="0">
                  <c:v>0.56000000000000005</c:v>
                </c:pt>
                <c:pt idx="1">
                  <c:v>0.72</c:v>
                </c:pt>
                <c:pt idx="2">
                  <c:v>0.68</c:v>
                </c:pt>
                <c:pt idx="3">
                  <c:v>0.62</c:v>
                </c:pt>
                <c:pt idx="4">
                  <c:v>0.54</c:v>
                </c:pt>
                <c:pt idx="5">
                  <c:v>0.56999999999999995</c:v>
                </c:pt>
              </c:numCache>
            </c:numRef>
          </c:val>
          <c:extLst>
            <c:ext xmlns:c16="http://schemas.microsoft.com/office/drawing/2014/chart" uri="{C3380CC4-5D6E-409C-BE32-E72D297353CC}">
              <c16:uniqueId val="{00000000-E510-4A18-8D69-570F188DB0AD}"/>
            </c:ext>
          </c:extLst>
        </c:ser>
        <c:dLbls>
          <c:dLblPos val="outEnd"/>
          <c:showLegendKey val="0"/>
          <c:showVal val="1"/>
          <c:showCatName val="0"/>
          <c:showSerName val="0"/>
          <c:showPercent val="0"/>
          <c:showBubbleSize val="0"/>
        </c:dLbls>
        <c:gapWidth val="182"/>
        <c:axId val="746987768"/>
        <c:axId val="746989080"/>
      </c:barChart>
      <c:catAx>
        <c:axId val="74698776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50000"/>
                  </a:schemeClr>
                </a:solidFill>
                <a:latin typeface="+mn-lt"/>
                <a:ea typeface="+mn-ea"/>
                <a:cs typeface="+mn-cs"/>
              </a:defRPr>
            </a:pPr>
            <a:endParaRPr lang="en-US"/>
          </a:p>
        </c:txPr>
        <c:crossAx val="746989080"/>
        <c:crosses val="autoZero"/>
        <c:auto val="1"/>
        <c:lblAlgn val="ctr"/>
        <c:lblOffset val="100"/>
        <c:noMultiLvlLbl val="0"/>
      </c:catAx>
      <c:valAx>
        <c:axId val="746989080"/>
        <c:scaling>
          <c:orientation val="minMax"/>
        </c:scaling>
        <c:delete val="1"/>
        <c:axPos val="b"/>
        <c:numFmt formatCode="0%" sourceLinked="1"/>
        <c:majorTickMark val="none"/>
        <c:minorTickMark val="none"/>
        <c:tickLblPos val="nextTo"/>
        <c:crossAx val="74698776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50000"/>
                  </a:schemeClr>
                </a:solidFill>
                <a:latin typeface="+mn-lt"/>
                <a:ea typeface="+mn-ea"/>
                <a:cs typeface="+mn-cs"/>
              </a:defRPr>
            </a:pPr>
            <a:r>
              <a:rPr lang="en-US" b="1" dirty="0">
                <a:solidFill>
                  <a:schemeClr val="tx1">
                    <a:lumMod val="50000"/>
                  </a:schemeClr>
                </a:solidFill>
              </a:rPr>
              <a:t>Average number of risks</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50000"/>
                </a:schemeClr>
              </a:solidFill>
              <a:latin typeface="+mn-lt"/>
              <a:ea typeface="+mn-ea"/>
              <a:cs typeface="+mn-cs"/>
            </a:defRPr>
          </a:pPr>
          <a:endParaRPr lang="en-US"/>
        </a:p>
      </c:txPr>
    </c:title>
    <c:autoTitleDeleted val="0"/>
    <c:plotArea>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Sheet6!$A$10:$A$15</c:f>
              <c:strCache>
                <c:ptCount val="6"/>
                <c:pt idx="0">
                  <c:v>Teens</c:v>
                </c:pt>
                <c:pt idx="1">
                  <c:v>Millennials</c:v>
                </c:pt>
                <c:pt idx="2">
                  <c:v>Gen X</c:v>
                </c:pt>
                <c:pt idx="3">
                  <c:v>Boomers</c:v>
                </c:pt>
                <c:pt idx="4">
                  <c:v>Teen boys</c:v>
                </c:pt>
                <c:pt idx="5">
                  <c:v>Teen girls</c:v>
                </c:pt>
              </c:strCache>
            </c:strRef>
          </c:cat>
          <c:val>
            <c:numRef>
              <c:f>Sheet6!$B$10:$B$15</c:f>
              <c:numCache>
                <c:formatCode>General</c:formatCode>
                <c:ptCount val="6"/>
                <c:pt idx="0">
                  <c:v>1.8</c:v>
                </c:pt>
                <c:pt idx="1">
                  <c:v>3</c:v>
                </c:pt>
                <c:pt idx="2">
                  <c:v>2.6</c:v>
                </c:pt>
                <c:pt idx="3">
                  <c:v>1.9</c:v>
                </c:pt>
                <c:pt idx="4">
                  <c:v>1.7</c:v>
                </c:pt>
                <c:pt idx="5">
                  <c:v>1.8</c:v>
                </c:pt>
              </c:numCache>
            </c:numRef>
          </c:val>
          <c:extLst>
            <c:ext xmlns:c16="http://schemas.microsoft.com/office/drawing/2014/chart" uri="{C3380CC4-5D6E-409C-BE32-E72D297353CC}">
              <c16:uniqueId val="{00000000-2DB2-4451-B768-D1D6F22C8F19}"/>
            </c:ext>
          </c:extLst>
        </c:ser>
        <c:dLbls>
          <c:dLblPos val="outEnd"/>
          <c:showLegendKey val="0"/>
          <c:showVal val="1"/>
          <c:showCatName val="0"/>
          <c:showSerName val="0"/>
          <c:showPercent val="0"/>
          <c:showBubbleSize val="0"/>
        </c:dLbls>
        <c:gapWidth val="182"/>
        <c:axId val="785110944"/>
        <c:axId val="785106024"/>
      </c:barChart>
      <c:catAx>
        <c:axId val="78511094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50000"/>
                  </a:schemeClr>
                </a:solidFill>
                <a:latin typeface="+mn-lt"/>
                <a:ea typeface="+mn-ea"/>
                <a:cs typeface="+mn-cs"/>
              </a:defRPr>
            </a:pPr>
            <a:endParaRPr lang="en-US"/>
          </a:p>
        </c:txPr>
        <c:crossAx val="785106024"/>
        <c:crosses val="autoZero"/>
        <c:auto val="1"/>
        <c:lblAlgn val="ctr"/>
        <c:lblOffset val="100"/>
        <c:noMultiLvlLbl val="0"/>
      </c:catAx>
      <c:valAx>
        <c:axId val="785106024"/>
        <c:scaling>
          <c:orientation val="minMax"/>
        </c:scaling>
        <c:delete val="1"/>
        <c:axPos val="b"/>
        <c:numFmt formatCode="General" sourceLinked="1"/>
        <c:majorTickMark val="none"/>
        <c:minorTickMark val="none"/>
        <c:tickLblPos val="nextTo"/>
        <c:crossAx val="7851109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50000"/>
                  </a:schemeClr>
                </a:solidFill>
                <a:latin typeface="+mn-lt"/>
                <a:ea typeface="+mn-ea"/>
                <a:cs typeface="+mn-cs"/>
              </a:defRPr>
            </a:pPr>
            <a:r>
              <a:rPr lang="en-US" b="1" dirty="0">
                <a:solidFill>
                  <a:schemeClr val="tx1">
                    <a:lumMod val="50000"/>
                  </a:schemeClr>
                </a:solidFill>
              </a:rPr>
              <a:t>Consequences (Any) </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50000"/>
                </a:schemeClr>
              </a:solidFill>
              <a:latin typeface="+mn-lt"/>
              <a:ea typeface="+mn-ea"/>
              <a:cs typeface="+mn-cs"/>
            </a:defRPr>
          </a:pPr>
          <a:endParaRPr lang="en-US"/>
        </a:p>
      </c:txPr>
    </c:title>
    <c:autoTitleDeleted val="0"/>
    <c:plotArea>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Sheet6!$A$18:$A$23</c:f>
              <c:strCache>
                <c:ptCount val="6"/>
                <c:pt idx="0">
                  <c:v>Teens</c:v>
                </c:pt>
                <c:pt idx="1">
                  <c:v>Millennials</c:v>
                </c:pt>
                <c:pt idx="2">
                  <c:v>Gen X</c:v>
                </c:pt>
                <c:pt idx="3">
                  <c:v>Boomers</c:v>
                </c:pt>
                <c:pt idx="4">
                  <c:v>Teen boys</c:v>
                </c:pt>
                <c:pt idx="5">
                  <c:v>Teen girls</c:v>
                </c:pt>
              </c:strCache>
            </c:strRef>
          </c:cat>
          <c:val>
            <c:numRef>
              <c:f>Sheet6!$B$18:$B$23</c:f>
              <c:numCache>
                <c:formatCode>0%</c:formatCode>
                <c:ptCount val="6"/>
                <c:pt idx="0">
                  <c:v>0.69</c:v>
                </c:pt>
                <c:pt idx="1">
                  <c:v>0.75</c:v>
                </c:pt>
                <c:pt idx="2">
                  <c:v>0.72</c:v>
                </c:pt>
                <c:pt idx="3">
                  <c:v>0.76</c:v>
                </c:pt>
                <c:pt idx="4">
                  <c:v>0.7</c:v>
                </c:pt>
                <c:pt idx="5">
                  <c:v>0.69</c:v>
                </c:pt>
              </c:numCache>
            </c:numRef>
          </c:val>
          <c:extLst>
            <c:ext xmlns:c16="http://schemas.microsoft.com/office/drawing/2014/chart" uri="{C3380CC4-5D6E-409C-BE32-E72D297353CC}">
              <c16:uniqueId val="{00000000-02A4-414A-84B4-32984856FEBA}"/>
            </c:ext>
          </c:extLst>
        </c:ser>
        <c:dLbls>
          <c:dLblPos val="outEnd"/>
          <c:showLegendKey val="0"/>
          <c:showVal val="1"/>
          <c:showCatName val="0"/>
          <c:showSerName val="0"/>
          <c:showPercent val="0"/>
          <c:showBubbleSize val="0"/>
        </c:dLbls>
        <c:gapWidth val="182"/>
        <c:axId val="345639936"/>
        <c:axId val="345640592"/>
      </c:barChart>
      <c:catAx>
        <c:axId val="3456399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50000"/>
                  </a:schemeClr>
                </a:solidFill>
                <a:latin typeface="+mn-lt"/>
                <a:ea typeface="+mn-ea"/>
                <a:cs typeface="+mn-cs"/>
              </a:defRPr>
            </a:pPr>
            <a:endParaRPr lang="en-US"/>
          </a:p>
        </c:txPr>
        <c:crossAx val="345640592"/>
        <c:crosses val="autoZero"/>
        <c:auto val="1"/>
        <c:lblAlgn val="ctr"/>
        <c:lblOffset val="100"/>
        <c:noMultiLvlLbl val="0"/>
      </c:catAx>
      <c:valAx>
        <c:axId val="345640592"/>
        <c:scaling>
          <c:orientation val="minMax"/>
        </c:scaling>
        <c:delete val="1"/>
        <c:axPos val="b"/>
        <c:numFmt formatCode="0%" sourceLinked="1"/>
        <c:majorTickMark val="none"/>
        <c:minorTickMark val="none"/>
        <c:tickLblPos val="nextTo"/>
        <c:crossAx val="34563993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50000"/>
                  </a:schemeClr>
                </a:solidFill>
                <a:latin typeface="+mn-lt"/>
                <a:ea typeface="+mn-ea"/>
                <a:cs typeface="+mn-cs"/>
              </a:defRPr>
            </a:pPr>
            <a:r>
              <a:rPr lang="en-US" b="1" dirty="0">
                <a:solidFill>
                  <a:schemeClr val="tx1">
                    <a:lumMod val="50000"/>
                  </a:schemeClr>
                </a:solidFill>
              </a:rPr>
              <a:t>Moderate</a:t>
            </a:r>
            <a:r>
              <a:rPr lang="en-US" b="1" baseline="0" dirty="0">
                <a:solidFill>
                  <a:schemeClr val="tx1">
                    <a:lumMod val="50000"/>
                  </a:schemeClr>
                </a:solidFill>
              </a:rPr>
              <a:t> to Severe pain</a:t>
            </a:r>
            <a:endParaRPr lang="en-US" b="1" dirty="0">
              <a:solidFill>
                <a:schemeClr val="tx1">
                  <a:lumMod val="50000"/>
                </a:schemeClr>
              </a:solidFill>
            </a:endParaRP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50000"/>
                </a:schemeClr>
              </a:solidFill>
              <a:latin typeface="+mn-lt"/>
              <a:ea typeface="+mn-ea"/>
              <a:cs typeface="+mn-cs"/>
            </a:defRPr>
          </a:pPr>
          <a:endParaRPr lang="en-US"/>
        </a:p>
      </c:txPr>
    </c:title>
    <c:autoTitleDeleted val="0"/>
    <c:plotArea>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Sheet6!$A$26:$A$31</c:f>
              <c:strCache>
                <c:ptCount val="6"/>
                <c:pt idx="0">
                  <c:v>Teens</c:v>
                </c:pt>
                <c:pt idx="1">
                  <c:v>Millennials</c:v>
                </c:pt>
                <c:pt idx="2">
                  <c:v>Gen X</c:v>
                </c:pt>
                <c:pt idx="3">
                  <c:v>Boomers</c:v>
                </c:pt>
                <c:pt idx="4">
                  <c:v>Teen boys</c:v>
                </c:pt>
                <c:pt idx="5">
                  <c:v>Teen girls</c:v>
                </c:pt>
              </c:strCache>
            </c:strRef>
          </c:cat>
          <c:val>
            <c:numRef>
              <c:f>Sheet6!$B$26:$B$31</c:f>
              <c:numCache>
                <c:formatCode>0%</c:formatCode>
                <c:ptCount val="6"/>
                <c:pt idx="0">
                  <c:v>0.62</c:v>
                </c:pt>
                <c:pt idx="1">
                  <c:v>0.69</c:v>
                </c:pt>
                <c:pt idx="2">
                  <c:v>0.59</c:v>
                </c:pt>
                <c:pt idx="3">
                  <c:v>0.35</c:v>
                </c:pt>
                <c:pt idx="4">
                  <c:v>0.54</c:v>
                </c:pt>
                <c:pt idx="5">
                  <c:v>0.69</c:v>
                </c:pt>
              </c:numCache>
            </c:numRef>
          </c:val>
          <c:extLst>
            <c:ext xmlns:c16="http://schemas.microsoft.com/office/drawing/2014/chart" uri="{C3380CC4-5D6E-409C-BE32-E72D297353CC}">
              <c16:uniqueId val="{00000000-D1EB-4BDD-BC97-214EE9AE395E}"/>
            </c:ext>
          </c:extLst>
        </c:ser>
        <c:dLbls>
          <c:dLblPos val="outEnd"/>
          <c:showLegendKey val="0"/>
          <c:showVal val="1"/>
          <c:showCatName val="0"/>
          <c:showSerName val="0"/>
          <c:showPercent val="0"/>
          <c:showBubbleSize val="0"/>
        </c:dLbls>
        <c:gapWidth val="182"/>
        <c:axId val="527398360"/>
        <c:axId val="527399344"/>
      </c:barChart>
      <c:catAx>
        <c:axId val="52739836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50000"/>
                  </a:schemeClr>
                </a:solidFill>
                <a:latin typeface="+mn-lt"/>
                <a:ea typeface="+mn-ea"/>
                <a:cs typeface="+mn-cs"/>
              </a:defRPr>
            </a:pPr>
            <a:endParaRPr lang="en-US"/>
          </a:p>
        </c:txPr>
        <c:crossAx val="527399344"/>
        <c:crosses val="autoZero"/>
        <c:auto val="1"/>
        <c:lblAlgn val="ctr"/>
        <c:lblOffset val="100"/>
        <c:noMultiLvlLbl val="0"/>
      </c:catAx>
      <c:valAx>
        <c:axId val="527399344"/>
        <c:scaling>
          <c:orientation val="minMax"/>
        </c:scaling>
        <c:delete val="1"/>
        <c:axPos val="b"/>
        <c:numFmt formatCode="0%" sourceLinked="1"/>
        <c:majorTickMark val="none"/>
        <c:minorTickMark val="none"/>
        <c:tickLblPos val="nextTo"/>
        <c:crossAx val="52739836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50000"/>
                  </a:schemeClr>
                </a:solidFill>
                <a:latin typeface="+mn-lt"/>
                <a:ea typeface="+mn-ea"/>
                <a:cs typeface="+mn-cs"/>
              </a:defRPr>
            </a:pPr>
            <a:r>
              <a:rPr lang="en-US" sz="2000" b="1" dirty="0">
                <a:solidFill>
                  <a:schemeClr val="tx1">
                    <a:lumMod val="50000"/>
                  </a:schemeClr>
                </a:solidFill>
              </a:rPr>
              <a:t>Positive Actions: Asked for help</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50000"/>
                </a:schemeClr>
              </a:solidFill>
              <a:latin typeface="+mn-lt"/>
              <a:ea typeface="+mn-ea"/>
              <a:cs typeface="+mn-cs"/>
            </a:defRPr>
          </a:pPr>
          <a:endParaRPr lang="en-US"/>
        </a:p>
      </c:txPr>
    </c:title>
    <c:autoTitleDeleted val="0"/>
    <c:plotArea>
      <c:layout>
        <c:manualLayout>
          <c:layoutTarget val="inner"/>
          <c:xMode val="edge"/>
          <c:yMode val="edge"/>
          <c:x val="2.1744500408040143E-2"/>
          <c:y val="0.12664104144816807"/>
          <c:w val="0.67466013456847529"/>
          <c:h val="0.71604481554440058"/>
        </c:manualLayout>
      </c:layout>
      <c:barChart>
        <c:barDir val="col"/>
        <c:grouping val="stacked"/>
        <c:varyColors val="0"/>
        <c:ser>
          <c:idx val="0"/>
          <c:order val="0"/>
          <c:tx>
            <c:strRef>
              <c:f>Sheet7!$B$1</c:f>
              <c:strCache>
                <c:ptCount val="1"/>
                <c:pt idx="0">
                  <c:v>Asked for help from an adult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Sheet7!$A$2:$A$4</c:f>
              <c:strCache>
                <c:ptCount val="3"/>
                <c:pt idx="0">
                  <c:v>Prior year</c:v>
                </c:pt>
                <c:pt idx="1">
                  <c:v>Latest research</c:v>
                </c:pt>
                <c:pt idx="2">
                  <c:v>Global average</c:v>
                </c:pt>
              </c:strCache>
            </c:strRef>
          </c:cat>
          <c:val>
            <c:numRef>
              <c:f>Sheet7!$B$2:$B$4</c:f>
              <c:numCache>
                <c:formatCode>0%</c:formatCode>
                <c:ptCount val="3"/>
                <c:pt idx="0">
                  <c:v>0.05</c:v>
                </c:pt>
                <c:pt idx="1">
                  <c:v>0.21</c:v>
                </c:pt>
                <c:pt idx="2">
                  <c:v>0.28000000000000003</c:v>
                </c:pt>
              </c:numCache>
            </c:numRef>
          </c:val>
          <c:extLst>
            <c:ext xmlns:c16="http://schemas.microsoft.com/office/drawing/2014/chart" uri="{C3380CC4-5D6E-409C-BE32-E72D297353CC}">
              <c16:uniqueId val="{00000000-C54C-4190-A783-706EB0462100}"/>
            </c:ext>
          </c:extLst>
        </c:ser>
        <c:ser>
          <c:idx val="1"/>
          <c:order val="1"/>
          <c:tx>
            <c:strRef>
              <c:f>Sheet7!$C$1</c:f>
              <c:strCache>
                <c:ptCount val="1"/>
                <c:pt idx="0">
                  <c:v>Asked my parents for help</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Sheet7!$A$2:$A$4</c:f>
              <c:strCache>
                <c:ptCount val="3"/>
                <c:pt idx="0">
                  <c:v>Prior year</c:v>
                </c:pt>
                <c:pt idx="1">
                  <c:v>Latest research</c:v>
                </c:pt>
                <c:pt idx="2">
                  <c:v>Global average</c:v>
                </c:pt>
              </c:strCache>
            </c:strRef>
          </c:cat>
          <c:val>
            <c:numRef>
              <c:f>Sheet7!$C$2:$C$4</c:f>
              <c:numCache>
                <c:formatCode>0%</c:formatCode>
                <c:ptCount val="3"/>
                <c:pt idx="0">
                  <c:v>0.05</c:v>
                </c:pt>
                <c:pt idx="1">
                  <c:v>0.44</c:v>
                </c:pt>
                <c:pt idx="2">
                  <c:v>0.42</c:v>
                </c:pt>
              </c:numCache>
            </c:numRef>
          </c:val>
          <c:extLst>
            <c:ext xmlns:c16="http://schemas.microsoft.com/office/drawing/2014/chart" uri="{C3380CC4-5D6E-409C-BE32-E72D297353CC}">
              <c16:uniqueId val="{00000001-C54C-4190-A783-706EB0462100}"/>
            </c:ext>
          </c:extLst>
        </c:ser>
        <c:dLbls>
          <c:dLblPos val="ctr"/>
          <c:showLegendKey val="0"/>
          <c:showVal val="1"/>
          <c:showCatName val="0"/>
          <c:showSerName val="0"/>
          <c:showPercent val="0"/>
          <c:showBubbleSize val="0"/>
        </c:dLbls>
        <c:gapWidth val="150"/>
        <c:overlap val="100"/>
        <c:axId val="789519704"/>
        <c:axId val="789522328"/>
      </c:barChart>
      <c:catAx>
        <c:axId val="7895197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50000"/>
                  </a:schemeClr>
                </a:solidFill>
                <a:latin typeface="+mn-lt"/>
                <a:ea typeface="+mn-ea"/>
                <a:cs typeface="+mn-cs"/>
              </a:defRPr>
            </a:pPr>
            <a:endParaRPr lang="en-US"/>
          </a:p>
        </c:txPr>
        <c:crossAx val="789522328"/>
        <c:crosses val="autoZero"/>
        <c:auto val="1"/>
        <c:lblAlgn val="ctr"/>
        <c:lblOffset val="100"/>
        <c:noMultiLvlLbl val="0"/>
      </c:catAx>
      <c:valAx>
        <c:axId val="789522328"/>
        <c:scaling>
          <c:orientation val="minMax"/>
        </c:scaling>
        <c:delete val="1"/>
        <c:axPos val="l"/>
        <c:numFmt formatCode="0%" sourceLinked="1"/>
        <c:majorTickMark val="none"/>
        <c:minorTickMark val="none"/>
        <c:tickLblPos val="nextTo"/>
        <c:crossAx val="789519704"/>
        <c:crosses val="autoZero"/>
        <c:crossBetween val="between"/>
      </c:valAx>
      <c:spPr>
        <a:noFill/>
        <a:ln>
          <a:noFill/>
        </a:ln>
        <a:effectLst/>
      </c:spPr>
    </c:plotArea>
    <c:legend>
      <c:legendPos val="b"/>
      <c:layout>
        <c:manualLayout>
          <c:xMode val="edge"/>
          <c:yMode val="edge"/>
          <c:x val="0.70909409493983833"/>
          <c:y val="0.40631639031673572"/>
          <c:w val="0.25971369793013216"/>
          <c:h val="0.20739025004768499"/>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50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1" y="0"/>
            <a:ext cx="2971800" cy="465693"/>
          </a:xfrm>
          <a:prstGeom prst="rect">
            <a:avLst/>
          </a:prstGeom>
        </p:spPr>
        <p:txBody>
          <a:bodyPr vert="horz" lIns="92395" tIns="46198" rIns="92395" bIns="46198"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4" y="0"/>
            <a:ext cx="2971800" cy="465693"/>
          </a:xfrm>
          <a:prstGeom prst="rect">
            <a:avLst/>
          </a:prstGeom>
        </p:spPr>
        <p:txBody>
          <a:bodyPr vert="horz" lIns="92395" tIns="46198" rIns="92395" bIns="46198" rtlCol="0"/>
          <a:lstStyle>
            <a:lvl1pPr algn="r">
              <a:defRPr sz="1200"/>
            </a:lvl1pPr>
          </a:lstStyle>
          <a:p>
            <a:fld id="{7CE70E58-7C41-4F7D-9599-EADE9710BA2F}" type="datetime1">
              <a:rPr lang="en-US" smtClean="0">
                <a:latin typeface="Segoe UI" pitchFamily="34" charset="0"/>
              </a:rPr>
              <a:t>1/10/2019</a:t>
            </a:fld>
            <a:endParaRPr lang="en-US" dirty="0">
              <a:latin typeface="Segoe UI" pitchFamily="34" charset="0"/>
            </a:endParaRPr>
          </a:p>
        </p:txBody>
      </p:sp>
      <p:sp>
        <p:nvSpPr>
          <p:cNvPr id="8" name="Footer Placeholder 7"/>
          <p:cNvSpPr>
            <a:spLocks noGrp="1"/>
          </p:cNvSpPr>
          <p:nvPr>
            <p:ph type="ftr" sz="quarter" idx="2"/>
          </p:nvPr>
        </p:nvSpPr>
        <p:spPr>
          <a:xfrm>
            <a:off x="0" y="8846554"/>
            <a:ext cx="5795010" cy="338610"/>
          </a:xfrm>
          <a:prstGeom prst="rect">
            <a:avLst/>
          </a:prstGeom>
        </p:spPr>
        <p:txBody>
          <a:bodyPr vert="horz" lIns="92395" tIns="46198" rIns="92395" bIns="46198" rtlCol="0" anchor="b"/>
          <a:lstStyle>
            <a:lvl1pPr algn="l">
              <a:defRPr sz="1200"/>
            </a:lvl1pPr>
          </a:lstStyle>
          <a:p>
            <a:pPr marL="402628" defTabSz="923654"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9" name="Slide Number Placeholder 8"/>
          <p:cNvSpPr>
            <a:spLocks noGrp="1"/>
          </p:cNvSpPr>
          <p:nvPr>
            <p:ph type="sldNum" sz="quarter" idx="3"/>
          </p:nvPr>
        </p:nvSpPr>
        <p:spPr>
          <a:xfrm>
            <a:off x="5783580" y="8846553"/>
            <a:ext cx="1072833" cy="465693"/>
          </a:xfrm>
          <a:prstGeom prst="rect">
            <a:avLst/>
          </a:prstGeom>
        </p:spPr>
        <p:txBody>
          <a:bodyPr vert="horz" lIns="92395" tIns="46198" rIns="92395" bIns="46198"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1" y="0"/>
            <a:ext cx="2971800" cy="465693"/>
          </a:xfrm>
          <a:prstGeom prst="rect">
            <a:avLst/>
          </a:prstGeom>
        </p:spPr>
        <p:txBody>
          <a:bodyPr vert="horz" lIns="92395" tIns="46198" rIns="92395" bIns="46198"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25438" y="698500"/>
            <a:ext cx="6207125" cy="3492500"/>
          </a:xfrm>
          <a:prstGeom prst="rect">
            <a:avLst/>
          </a:prstGeom>
          <a:noFill/>
          <a:ln w="12700">
            <a:solidFill>
              <a:prstClr val="black"/>
            </a:solidFill>
          </a:ln>
        </p:spPr>
        <p:txBody>
          <a:bodyPr vert="horz" lIns="92395" tIns="46198" rIns="92395" bIns="46198" rtlCol="0" anchor="ctr"/>
          <a:lstStyle/>
          <a:p>
            <a:endParaRPr lang="en-US" dirty="0"/>
          </a:p>
        </p:txBody>
      </p:sp>
      <p:sp>
        <p:nvSpPr>
          <p:cNvPr id="10" name="Footer Placeholder 9"/>
          <p:cNvSpPr>
            <a:spLocks noGrp="1"/>
          </p:cNvSpPr>
          <p:nvPr>
            <p:ph type="ftr" sz="quarter" idx="4"/>
          </p:nvPr>
        </p:nvSpPr>
        <p:spPr>
          <a:xfrm>
            <a:off x="1" y="8848170"/>
            <a:ext cx="5920740" cy="362576"/>
          </a:xfrm>
          <a:prstGeom prst="rect">
            <a:avLst/>
          </a:prstGeom>
        </p:spPr>
        <p:txBody>
          <a:bodyPr vert="horz" lIns="92395" tIns="46198" rIns="92395" bIns="46198" rtlCol="0" anchor="b"/>
          <a:lstStyle>
            <a:lvl1pPr marL="577474" indent="0" algn="l">
              <a:defRPr sz="1200"/>
            </a:lvl1p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11" name="Date Placeholder 10"/>
          <p:cNvSpPr>
            <a:spLocks noGrp="1"/>
          </p:cNvSpPr>
          <p:nvPr>
            <p:ph type="dt" idx="1"/>
          </p:nvPr>
        </p:nvSpPr>
        <p:spPr>
          <a:xfrm>
            <a:off x="3884614" y="0"/>
            <a:ext cx="2971800" cy="465693"/>
          </a:xfrm>
          <a:prstGeom prst="rect">
            <a:avLst/>
          </a:prstGeom>
        </p:spPr>
        <p:txBody>
          <a:bodyPr vert="horz" lIns="92395" tIns="46198" rIns="92395" bIns="46198" rtlCol="0"/>
          <a:lstStyle>
            <a:lvl1pPr algn="r">
              <a:defRPr sz="1200">
                <a:latin typeface="Segoe UI" pitchFamily="34" charset="0"/>
              </a:defRPr>
            </a:lvl1pPr>
          </a:lstStyle>
          <a:p>
            <a:fld id="{39ECCDAD-89B1-4858-8590-6A80AD1DF58E}" type="datetime1">
              <a:rPr lang="en-US" smtClean="0"/>
              <a:t>1/10/2019</a:t>
            </a:fld>
            <a:endParaRPr lang="en-US" dirty="0"/>
          </a:p>
        </p:txBody>
      </p:sp>
      <p:sp>
        <p:nvSpPr>
          <p:cNvPr id="12" name="Notes Placeholder 11"/>
          <p:cNvSpPr>
            <a:spLocks noGrp="1"/>
          </p:cNvSpPr>
          <p:nvPr>
            <p:ph type="body" sz="quarter" idx="3"/>
          </p:nvPr>
        </p:nvSpPr>
        <p:spPr>
          <a:xfrm>
            <a:off x="685800" y="4424085"/>
            <a:ext cx="5486400" cy="4191239"/>
          </a:xfrm>
          <a:prstGeom prst="rect">
            <a:avLst/>
          </a:prstGeom>
        </p:spPr>
        <p:txBody>
          <a:bodyPr vert="horz" lIns="92395" tIns="46198" rIns="92395" bIns="4619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10" y="8846553"/>
            <a:ext cx="947103" cy="465693"/>
          </a:xfrm>
          <a:prstGeom prst="rect">
            <a:avLst/>
          </a:prstGeom>
        </p:spPr>
        <p:txBody>
          <a:bodyPr vert="horz" lIns="92395" tIns="46198" rIns="92395" bIns="46198"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175477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4025586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JR add</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139681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4119407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464052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35865334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3041699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tif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702" y="1787545"/>
            <a:ext cx="9144000" cy="1828801"/>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chemeClr val="tx1"/>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chemeClr val="tx1"/>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pic>
        <p:nvPicPr>
          <p:cNvPr id="3" name="Picture 2" descr="A close up of a sign&#10;&#10;Description generated with high confidence">
            <a:extLst>
              <a:ext uri="{FF2B5EF4-FFF2-40B4-BE49-F238E27FC236}">
                <a16:creationId xmlns:a16="http://schemas.microsoft.com/office/drawing/2014/main" id="{707CF559-A3D7-4C0A-B824-E1E104BBBCF2}"/>
              </a:ext>
            </a:extLst>
          </p:cNvPr>
          <p:cNvPicPr>
            <a:picLocks noChangeAspect="1"/>
          </p:cNvPicPr>
          <p:nvPr userDrawn="1"/>
        </p:nvPicPr>
        <p:blipFill>
          <a:blip r:embed="rId3"/>
          <a:stretch>
            <a:fillRect/>
          </a:stretch>
        </p:blipFill>
        <p:spPr>
          <a:xfrm>
            <a:off x="10600029" y="6234663"/>
            <a:ext cx="1689100" cy="640080"/>
          </a:xfrm>
          <a:prstGeom prst="rect">
            <a:avLst/>
          </a:prstGeom>
        </p:spPr>
      </p:pic>
    </p:spTree>
    <p:extLst>
      <p:ext uri="{BB962C8B-B14F-4D97-AF65-F5344CB8AC3E}">
        <p14:creationId xmlns:p14="http://schemas.microsoft.com/office/powerpoint/2010/main" val="5414112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t="-496"/>
          <a:stretch/>
        </p:blipFill>
        <p:spPr>
          <a:xfrm flipH="1">
            <a:off x="-2" y="-34681"/>
            <a:ext cx="12436476" cy="7029206"/>
          </a:xfrm>
          <a:prstGeom prst="rect">
            <a:avLst/>
          </a:prstGeom>
        </p:spPr>
      </p:pic>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7"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3903359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570" y="-34681"/>
            <a:ext cx="12436474" cy="7029206"/>
          </a:xfrm>
          <a:prstGeom prst="rect">
            <a:avLst/>
          </a:prstGeom>
        </p:spPr>
      </p:pic>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37661963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8"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9"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8"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9"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Video title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164967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tx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chemeClr val="tx1"/>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07535725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638" y="2125663"/>
            <a:ext cx="9144000" cy="3657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rgbClr val="000000"/>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492899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chemeClr val="tx1"/>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45408720"/>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bg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4"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762536910"/>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bg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72271686"/>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bg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58031002"/>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rgbClr val="000000"/>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58031002"/>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Section Title Accent Color 3">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rgbClr val="000000"/>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58031002"/>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solidFill>
                  <a:schemeClr val="tx2"/>
                </a:soli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8"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17481685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8"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843985228"/>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lvl1pPr>
              <a:defRPr>
                <a:solidFill>
                  <a:schemeClr val="bg1">
                    <a:lumMod val="75000"/>
                    <a:lumOff val="25000"/>
                  </a:schemeClr>
                </a:solidFill>
              </a:defRPr>
            </a:lvl1pPr>
          </a:lstStyle>
          <a:p>
            <a:r>
              <a:rPr lang="en-US" dirty="0"/>
              <a:t>Click to edit Master title style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55319683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7497"/>
          </a:xfrm>
        </p:spPr>
        <p:txBody>
          <a:bodyPr>
            <a:spAutoFit/>
          </a:bodyPr>
          <a:lstStyle>
            <a:lvl1pPr>
              <a:defRPr>
                <a:solidFill>
                  <a:srgbClr val="00BCF2"/>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22994197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638" y="2125663"/>
            <a:ext cx="9144000" cy="36576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rgbClr val="000000"/>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492899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solidFill>
                  <a:srgbClr val="00BCF2"/>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solidFill>
                  <a:srgbClr val="00BCF2"/>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918839873"/>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solidFill>
                  <a:srgbClr val="00BCF2"/>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solidFill>
                  <a:srgbClr val="00BCF2"/>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solidFill>
                  <a:schemeClr val="bg1">
                    <a:lumMod val="75000"/>
                    <a:lumOff val="25000"/>
                  </a:schemeClr>
                </a:solidFill>
              </a:defRPr>
            </a:lvl1pPr>
          </a:lstStyle>
          <a:p>
            <a:r>
              <a:rPr lang="en-US" dirty="0"/>
              <a:t>Click to edit Master title style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6"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311135705"/>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17923720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chemeClr val="tx1"/>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189526804"/>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4"/>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878450787"/>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tx2"/>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859344578"/>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Blank Accent Color 2">
    <p:bg>
      <p:bgPr>
        <a:solidFill>
          <a:schemeClr val="accent5"/>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0994787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638" y="2125663"/>
            <a:ext cx="9144000" cy="3657600"/>
          </a:xfrm>
          <a:prstGeom prst="rect">
            <a:avLst/>
          </a:prstGeom>
          <a:solidFill>
            <a:srgbClr val="00D8C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rgbClr val="000000"/>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492899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Blank Accent Color 2">
    <p:bg>
      <p:bgPr>
        <a:solidFill>
          <a:schemeClr val="accent2"/>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09947871"/>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Blank Accent Color 2">
    <p:bg>
      <p:bgPr>
        <a:solidFill>
          <a:schemeClr val="accent3"/>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09947871"/>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6"/>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896928305"/>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53099696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7"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2" y="1"/>
            <a:ext cx="12436476" cy="6994524"/>
          </a:xfrm>
          <a:prstGeom prst="rect">
            <a:avLst/>
          </a:prstGeom>
        </p:spPr>
      </p:pic>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4681"/>
            <a:ext cx="12436475" cy="7029206"/>
          </a:xfrm>
          <a:prstGeom prst="rect">
            <a:avLst/>
          </a:prstGeom>
        </p:spPr>
      </p:pic>
      <p:sp>
        <p:nvSpPr>
          <p:cNvPr id="16" name="Rectangle 15"/>
          <p:cNvSpPr/>
          <p:nvPr userDrawn="1"/>
        </p:nvSpPr>
        <p:spPr>
          <a:xfrm rot="10800000" flipH="1">
            <a:off x="0" y="2125676"/>
            <a:ext cx="6766871" cy="4868847"/>
          </a:xfrm>
          <a:prstGeom prst="rect">
            <a:avLst/>
          </a:prstGeom>
          <a:gradFill flip="none" rotWithShape="1">
            <a:gsLst>
              <a:gs pos="0">
                <a:schemeClr val="tx1"/>
              </a:gs>
              <a:gs pos="28000">
                <a:schemeClr val="tx1">
                  <a:alpha val="0"/>
                </a:scheme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11148729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4681"/>
            <a:ext cx="12436475" cy="7029206"/>
          </a:xfrm>
          <a:prstGeom prst="rect">
            <a:avLst/>
          </a:prstGeom>
        </p:spPr>
      </p:pic>
      <p:sp>
        <p:nvSpPr>
          <p:cNvPr id="9" name="Rectangle 8"/>
          <p:cNvSpPr/>
          <p:nvPr userDrawn="1"/>
        </p:nvSpPr>
        <p:spPr>
          <a:xfrm rot="10800000" flipH="1" flipV="1">
            <a:off x="0" y="0"/>
            <a:ext cx="11887455" cy="7794895"/>
          </a:xfrm>
          <a:prstGeom prst="rect">
            <a:avLst/>
          </a:prstGeom>
          <a:gradFill flip="none" rotWithShape="1">
            <a:gsLst>
              <a:gs pos="0">
                <a:schemeClr val="bg1">
                  <a:alpha val="22000"/>
                </a:schemeClr>
              </a:gs>
              <a:gs pos="28000">
                <a:schemeClr val="tx1">
                  <a:alpha val="0"/>
                </a:scheme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34246368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34681"/>
            <a:ext cx="12436475" cy="7029206"/>
          </a:xfrm>
          <a:prstGeom prst="rect">
            <a:avLst/>
          </a:prstGeom>
        </p:spPr>
      </p:pic>
      <p:sp>
        <p:nvSpPr>
          <p:cNvPr id="20" name="Rectangle 19"/>
          <p:cNvSpPr/>
          <p:nvPr userDrawn="1"/>
        </p:nvSpPr>
        <p:spPr>
          <a:xfrm rot="10800000" flipH="1">
            <a:off x="0" y="2125676"/>
            <a:ext cx="6766871" cy="4868847"/>
          </a:xfrm>
          <a:prstGeom prst="rect">
            <a:avLst/>
          </a:prstGeom>
          <a:gradFill flip="none" rotWithShape="1">
            <a:gsLst>
              <a:gs pos="0">
                <a:schemeClr val="tx1"/>
              </a:gs>
              <a:gs pos="28000">
                <a:schemeClr val="tx1">
                  <a:alpha val="0"/>
                </a:scheme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1080971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34681"/>
            <a:ext cx="12436475" cy="7029206"/>
          </a:xfrm>
          <a:prstGeom prst="rect">
            <a:avLst/>
          </a:prstGeom>
        </p:spPr>
      </p:pic>
      <p:sp>
        <p:nvSpPr>
          <p:cNvPr id="12" name="Rectangle 11"/>
          <p:cNvSpPr/>
          <p:nvPr userDrawn="1"/>
        </p:nvSpPr>
        <p:spPr>
          <a:xfrm rot="10800000" flipH="1" flipV="1">
            <a:off x="0" y="0"/>
            <a:ext cx="13076162" cy="7794895"/>
          </a:xfrm>
          <a:prstGeom prst="rect">
            <a:avLst/>
          </a:prstGeom>
          <a:gradFill>
            <a:gsLst>
              <a:gs pos="0">
                <a:schemeClr val="tx1"/>
              </a:gs>
              <a:gs pos="28000">
                <a:schemeClr val="tx1">
                  <a:alpha val="0"/>
                </a:schemeClr>
              </a:gs>
            </a:gsLst>
            <a:lin ang="438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7"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3903359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6"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8" r:id="rId1"/>
    <p:sldLayoutId id="2147484196" r:id="rId2"/>
    <p:sldLayoutId id="2147484197" r:id="rId3"/>
    <p:sldLayoutId id="2147484198" r:id="rId4"/>
    <p:sldLayoutId id="2147484163" r:id="rId5"/>
    <p:sldLayoutId id="2147484184" r:id="rId6"/>
    <p:sldLayoutId id="2147484185" r:id="rId7"/>
    <p:sldLayoutId id="2147484187" r:id="rId8"/>
    <p:sldLayoutId id="2147484188" r:id="rId9"/>
    <p:sldLayoutId id="2147484189" r:id="rId10"/>
    <p:sldLayoutId id="2147484186" r:id="rId11"/>
    <p:sldLayoutId id="2147484105" r:id="rId12"/>
    <p:sldLayoutId id="2147484199" r:id="rId13"/>
    <p:sldLayoutId id="2147484200" r:id="rId14"/>
    <p:sldLayoutId id="2147484201" r:id="rId15"/>
    <p:sldLayoutId id="2147484202" r:id="rId16"/>
    <p:sldLayoutId id="2147484203" r:id="rId17"/>
    <p:sldLayoutId id="2147484182" r:id="rId18"/>
    <p:sldLayoutId id="2147484130" r:id="rId19"/>
    <p:sldLayoutId id="2147484204" r:id="rId20"/>
    <p:sldLayoutId id="2147484101" r:id="rId21"/>
    <p:sldLayoutId id="2147484102" r:id="rId22"/>
    <p:sldLayoutId id="2147484192" r:id="rId23"/>
    <p:sldLayoutId id="2147484190" r:id="rId24"/>
    <p:sldLayoutId id="2147484191" r:id="rId25"/>
    <p:sldLayoutId id="2147484087" r:id="rId26"/>
    <p:sldLayoutId id="2147484098" r:id="rId27"/>
    <p:sldLayoutId id="2147484086" r:id="rId28"/>
    <p:sldLayoutId id="2147484107" r:id="rId29"/>
    <p:sldLayoutId id="2147484099" r:id="rId30"/>
    <p:sldLayoutId id="2147484100" r:id="rId31"/>
    <p:sldLayoutId id="2147484089" r:id="rId32"/>
    <p:sldLayoutId id="2147484106" r:id="rId33"/>
    <p:sldLayoutId id="2147484092" r:id="rId34"/>
    <p:sldLayoutId id="2147484205" r:id="rId35"/>
    <p:sldLayoutId id="2147484093" r:id="rId36"/>
    <p:sldLayoutId id="2147484127" r:id="rId37"/>
    <p:sldLayoutId id="2147484128" r:id="rId38"/>
    <p:sldLayoutId id="2147484193" r:id="rId39"/>
    <p:sldLayoutId id="2147484194" r:id="rId40"/>
    <p:sldLayoutId id="2147484195" r:id="rId41"/>
    <p:sldLayoutId id="2147484129" r:id="rId42"/>
    <p:sldLayoutId id="2147484094" r:id="rId43"/>
    <p:sldLayoutId id="2147484096" r:id="rId44"/>
  </p:sldLayoutIdLst>
  <p:transition>
    <p:fade/>
  </p:transition>
  <p:hf hdr="0" ftr="0" dt="0"/>
  <p:txStyles>
    <p:titleStyle>
      <a:lvl1pPr algn="l" defTabSz="932742" rtl="0" eaLnBrk="1" latinLnBrk="0" hangingPunct="1">
        <a:lnSpc>
          <a:spcPct val="90000"/>
        </a:lnSpc>
        <a:spcBef>
          <a:spcPct val="0"/>
        </a:spcBef>
        <a:buNone/>
        <a:defRPr lang="en-US" sz="4400" b="0" kern="1200" cap="none" spc="-102" baseline="0" dirty="0" smtClean="0">
          <a:ln w="3175">
            <a:noFill/>
          </a:ln>
          <a:solidFill>
            <a:srgbClr val="000000"/>
          </a:soli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cyberlaw.stanford.edu/blog/2010/03/google-italy-privacy-not-what-you-might-think"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9.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9.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702" y="1794076"/>
            <a:ext cx="9144000" cy="1064871"/>
          </a:xfrm>
        </p:spPr>
        <p:txBody>
          <a:bodyPr/>
          <a:lstStyle/>
          <a:p>
            <a:r>
              <a:rPr lang="en-US" sz="4800" dirty="0"/>
              <a:t>Civility, Safety &amp; Interaction Online</a:t>
            </a:r>
          </a:p>
        </p:txBody>
      </p:sp>
      <p:sp>
        <p:nvSpPr>
          <p:cNvPr id="3" name="Text Placeholder 2"/>
          <p:cNvSpPr>
            <a:spLocks noGrp="1"/>
          </p:cNvSpPr>
          <p:nvPr>
            <p:ph type="body" sz="quarter" idx="12"/>
          </p:nvPr>
        </p:nvSpPr>
        <p:spPr>
          <a:xfrm>
            <a:off x="1147539" y="2803963"/>
            <a:ext cx="8271163" cy="1188581"/>
          </a:xfrm>
        </p:spPr>
        <p:txBody>
          <a:bodyPr/>
          <a:lstStyle/>
          <a:p>
            <a:r>
              <a:rPr lang="en-US" dirty="0"/>
              <a:t>Italy, January 2019</a:t>
            </a:r>
          </a:p>
        </p:txBody>
      </p:sp>
      <p:pic>
        <p:nvPicPr>
          <p:cNvPr id="6" name="Picture 5" descr="Flag of Italy">
            <a:extLst>
              <a:ext uri="{FF2B5EF4-FFF2-40B4-BE49-F238E27FC236}">
                <a16:creationId xmlns:a16="http://schemas.microsoft.com/office/drawing/2014/main" id="{1C2DB522-6B85-45A3-A54D-DD3C185FA98F}"/>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507776" y="2964055"/>
            <a:ext cx="639763" cy="426242"/>
          </a:xfrm>
          <a:prstGeom prst="rect">
            <a:avLst/>
          </a:prstGeom>
        </p:spPr>
      </p:pic>
    </p:spTree>
    <p:extLst>
      <p:ext uri="{BB962C8B-B14F-4D97-AF65-F5344CB8AC3E}">
        <p14:creationId xmlns:p14="http://schemas.microsoft.com/office/powerpoint/2010/main" val="12505169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EBC4A-1F59-4AE7-82D2-0BA81CBE6E9F}"/>
              </a:ext>
            </a:extLst>
          </p:cNvPr>
          <p:cNvSpPr>
            <a:spLocks noGrp="1"/>
          </p:cNvSpPr>
          <p:nvPr>
            <p:ph type="title"/>
          </p:nvPr>
        </p:nvSpPr>
        <p:spPr/>
        <p:txBody>
          <a:bodyPr/>
          <a:lstStyle/>
          <a:p>
            <a:r>
              <a:rPr lang="en-US" dirty="0"/>
              <a:t>Key Findings – Italy</a:t>
            </a:r>
          </a:p>
        </p:txBody>
      </p:sp>
      <p:sp>
        <p:nvSpPr>
          <p:cNvPr id="3" name="Slide Number Placeholder 2">
            <a:extLst>
              <a:ext uri="{FF2B5EF4-FFF2-40B4-BE49-F238E27FC236}">
                <a16:creationId xmlns:a16="http://schemas.microsoft.com/office/drawing/2014/main" id="{BB934BD0-FF56-43AB-B6B4-509AD469EAF2}"/>
              </a:ext>
            </a:extLst>
          </p:cNvPr>
          <p:cNvSpPr>
            <a:spLocks noGrp="1"/>
          </p:cNvSpPr>
          <p:nvPr>
            <p:ph type="sldNum" sz="quarter" idx="4"/>
          </p:nvPr>
        </p:nvSpPr>
        <p:spPr/>
        <p:txBody>
          <a:bodyPr/>
          <a:lstStyle/>
          <a:p>
            <a:fld id="{7EFC24D6-DB8F-6B44-BA5A-9BEC68C15CAA}" type="slidenum">
              <a:rPr lang="en-US" smtClean="0"/>
              <a:pPr/>
              <a:t>2</a:t>
            </a:fld>
            <a:endParaRPr lang="en-US" dirty="0"/>
          </a:p>
        </p:txBody>
      </p:sp>
      <p:sp>
        <p:nvSpPr>
          <p:cNvPr id="4" name="Text Placeholder 1">
            <a:extLst>
              <a:ext uri="{FF2B5EF4-FFF2-40B4-BE49-F238E27FC236}">
                <a16:creationId xmlns:a16="http://schemas.microsoft.com/office/drawing/2014/main" id="{609B48BA-DB7A-48DD-BE6F-AD45CC026935}"/>
              </a:ext>
            </a:extLst>
          </p:cNvPr>
          <p:cNvSpPr txBox="1">
            <a:spLocks/>
          </p:cNvSpPr>
          <p:nvPr/>
        </p:nvSpPr>
        <p:spPr>
          <a:xfrm>
            <a:off x="753626" y="1004835"/>
            <a:ext cx="11198888" cy="5795108"/>
          </a:xfrm>
          <a:prstGeom prst="rect">
            <a:avLst/>
          </a:prstGeom>
        </p:spPr>
        <p:txBody>
          <a:bodyPr anchor="t"/>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r>
              <a:rPr lang="en-US" sz="2400" dirty="0">
                <a:solidFill>
                  <a:schemeClr val="bg1"/>
                </a:solidFill>
                <a:latin typeface="+mn-lt"/>
              </a:rPr>
              <a:t>The nature of online risk types: </a:t>
            </a:r>
            <a:r>
              <a:rPr lang="en-US" sz="2000" dirty="0">
                <a:solidFill>
                  <a:schemeClr val="bg1"/>
                </a:solidFill>
              </a:rPr>
              <a:t>The types of risks that stood out for Italy compared to the global averages included: 1) receiving offensive or obscene content, 2) encountering fake news and 3) being called offensive names</a:t>
            </a:r>
            <a:endParaRPr lang="en-US" sz="2000" dirty="0">
              <a:solidFill>
                <a:schemeClr val="bg1"/>
              </a:solidFill>
              <a:latin typeface="+mn-lt"/>
            </a:endParaRPr>
          </a:p>
          <a:p>
            <a:pPr>
              <a:spcAft>
                <a:spcPts val="600"/>
              </a:spcAft>
            </a:pPr>
            <a:r>
              <a:rPr lang="en-US" sz="2400" dirty="0">
                <a:solidFill>
                  <a:schemeClr val="bg1"/>
                </a:solidFill>
                <a:latin typeface="+mn-lt"/>
              </a:rPr>
              <a:t>Our social circles became more risky: </a:t>
            </a:r>
            <a:r>
              <a:rPr lang="en-US" sz="2000" dirty="0">
                <a:solidFill>
                  <a:schemeClr val="bg1"/>
                </a:solidFill>
              </a:rPr>
              <a:t>In Italy, risks from family and friends also increased significantly to 26%, though the gain was not as pronounced as in other countries </a:t>
            </a:r>
          </a:p>
          <a:p>
            <a:pPr>
              <a:spcAft>
                <a:spcPts val="600"/>
              </a:spcAft>
            </a:pPr>
            <a:r>
              <a:rPr lang="en-US" sz="2400" dirty="0">
                <a:solidFill>
                  <a:schemeClr val="bg1"/>
                </a:solidFill>
                <a:latin typeface="+mn-lt"/>
              </a:rPr>
              <a:t>The pain from online risks was significant: </a:t>
            </a:r>
            <a:r>
              <a:rPr lang="en-US" sz="2000" dirty="0">
                <a:solidFill>
                  <a:schemeClr val="bg1"/>
                </a:solidFill>
              </a:rPr>
              <a:t>Within Italy, moderate to severe pain was experienced by 60% of consumers, 5 points above the global average</a:t>
            </a:r>
            <a:endParaRPr lang="en-US" sz="2000" dirty="0">
              <a:solidFill>
                <a:schemeClr val="bg1"/>
              </a:solidFill>
              <a:cs typeface="Segoe UI Light"/>
            </a:endParaRPr>
          </a:p>
          <a:p>
            <a:pPr>
              <a:spcAft>
                <a:spcPts val="600"/>
              </a:spcAft>
            </a:pPr>
            <a:r>
              <a:rPr lang="en-US" sz="2400" dirty="0">
                <a:solidFill>
                  <a:schemeClr val="bg1"/>
                </a:solidFill>
                <a:latin typeface="+mn-lt"/>
              </a:rPr>
              <a:t>Consequences were up; positive actions were down: </a:t>
            </a:r>
            <a:r>
              <a:rPr lang="en-US" sz="2000" dirty="0">
                <a:solidFill>
                  <a:schemeClr val="bg1"/>
                </a:solidFill>
              </a:rPr>
              <a:t>Italy followed the WW trend for consequences with respondents saying they had lost trust in others following online risk exposure  </a:t>
            </a:r>
          </a:p>
          <a:p>
            <a:pPr>
              <a:spcAft>
                <a:spcPts val="600"/>
              </a:spcAft>
            </a:pPr>
            <a:r>
              <a:rPr lang="en-US" sz="2400" dirty="0">
                <a:solidFill>
                  <a:schemeClr val="bg1"/>
                </a:solidFill>
                <a:latin typeface="+mn-lt"/>
              </a:rPr>
              <a:t>Millennials and teenage girls were hit hardest by risks: </a:t>
            </a:r>
            <a:r>
              <a:rPr lang="en-US" sz="2000" dirty="0">
                <a:solidFill>
                  <a:schemeClr val="bg1"/>
                </a:solidFill>
              </a:rPr>
              <a:t>Millennials and teenage girls suffered greater levels of moderate to severe pain from online risks compared to their global peers </a:t>
            </a:r>
          </a:p>
          <a:p>
            <a:pPr>
              <a:spcAft>
                <a:spcPts val="600"/>
              </a:spcAft>
            </a:pPr>
            <a:r>
              <a:rPr lang="en-US" sz="2400" dirty="0">
                <a:latin typeface="Segoe UI"/>
              </a:rPr>
              <a:t>There was a surge in teens asking for help. </a:t>
            </a:r>
            <a:r>
              <a:rPr lang="en-US" sz="2000" dirty="0">
                <a:solidFill>
                  <a:schemeClr val="bg1"/>
                </a:solidFill>
              </a:rPr>
              <a:t>In Italy, teens were slightly higher than the global average in asking for help from parents (44%) with an online risk, but reported a smaller percentage when asked about seeking help from other adults (28%)</a:t>
            </a:r>
          </a:p>
          <a:p>
            <a:pPr>
              <a:spcAft>
                <a:spcPts val="600"/>
              </a:spcAft>
            </a:pPr>
            <a:r>
              <a:rPr lang="en-US" sz="2400" dirty="0">
                <a:solidFill>
                  <a:schemeClr val="bg1"/>
                </a:solidFill>
                <a:latin typeface="+mn-lt"/>
              </a:rPr>
              <a:t>Small improvement in DCI: </a:t>
            </a:r>
            <a:r>
              <a:rPr lang="en-US" sz="2000" dirty="0">
                <a:solidFill>
                  <a:schemeClr val="bg1"/>
                </a:solidFill>
              </a:rPr>
              <a:t>Italy (-1) registered a small gain in DCI and ranks #9 of the 22 countries surveyed</a:t>
            </a:r>
          </a:p>
          <a:p>
            <a:pPr>
              <a:spcAft>
                <a:spcPts val="600"/>
              </a:spcAft>
            </a:pPr>
            <a:endParaRPr lang="en-US" sz="3200" b="1" dirty="0">
              <a:solidFill>
                <a:schemeClr val="bg1"/>
              </a:solidFill>
              <a:latin typeface="+mn-lt"/>
            </a:endParaRPr>
          </a:p>
          <a:p>
            <a:pPr>
              <a:spcAft>
                <a:spcPts val="600"/>
              </a:spcAft>
            </a:pPr>
            <a:endParaRPr lang="en-US" sz="3200" b="1" dirty="0">
              <a:solidFill>
                <a:schemeClr val="bg1"/>
              </a:solidFill>
              <a:latin typeface="+mn-lt"/>
            </a:endParaRPr>
          </a:p>
          <a:p>
            <a:pPr>
              <a:spcAft>
                <a:spcPts val="600"/>
              </a:spcAft>
            </a:pPr>
            <a:endParaRPr lang="en-US" sz="3200" b="1" dirty="0">
              <a:solidFill>
                <a:schemeClr val="bg1"/>
              </a:solidFill>
              <a:latin typeface="+mn-lt"/>
            </a:endParaRPr>
          </a:p>
          <a:p>
            <a:pPr>
              <a:spcAft>
                <a:spcPts val="600"/>
              </a:spcAft>
            </a:pPr>
            <a:endParaRPr lang="en-US" sz="3200" b="1" dirty="0">
              <a:solidFill>
                <a:schemeClr val="bg1"/>
              </a:solidFill>
              <a:latin typeface="+mn-lt"/>
            </a:endParaRPr>
          </a:p>
        </p:txBody>
      </p:sp>
    </p:spTree>
    <p:extLst>
      <p:ext uri="{BB962C8B-B14F-4D97-AF65-F5344CB8AC3E}">
        <p14:creationId xmlns:p14="http://schemas.microsoft.com/office/powerpoint/2010/main" val="208672746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31479"/>
            <a:ext cx="11889564" cy="917575"/>
          </a:xfrm>
        </p:spPr>
        <p:txBody>
          <a:bodyPr/>
          <a:lstStyle/>
          <a:p>
            <a:r>
              <a:rPr lang="en-US" sz="3200" dirty="0"/>
              <a:t>Nature of online risk types in Italy</a:t>
            </a:r>
          </a:p>
        </p:txBody>
      </p:sp>
      <p:sp>
        <p:nvSpPr>
          <p:cNvPr id="4" name="Slide Number Placeholder 3"/>
          <p:cNvSpPr>
            <a:spLocks noGrp="1"/>
          </p:cNvSpPr>
          <p:nvPr>
            <p:ph type="sldNum" sz="quarter" idx="4"/>
          </p:nvPr>
        </p:nvSpPr>
        <p:spPr>
          <a:xfrm>
            <a:off x="9362332" y="6391571"/>
            <a:ext cx="2901950" cy="371475"/>
          </a:xfrm>
        </p:spPr>
        <p:txBody>
          <a:bodyPr/>
          <a:lstStyle/>
          <a:p>
            <a:fld id="{7EFC24D6-DB8F-6B44-BA5A-9BEC68C15CAA}" type="slidenum">
              <a:rPr lang="en-US" smtClean="0"/>
              <a:pPr/>
              <a:t>3</a:t>
            </a:fld>
            <a:endParaRPr lang="en-US" dirty="0"/>
          </a:p>
        </p:txBody>
      </p:sp>
      <p:sp>
        <p:nvSpPr>
          <p:cNvPr id="16" name="Text Placeholder 1">
            <a:extLst>
              <a:ext uri="{FF2B5EF4-FFF2-40B4-BE49-F238E27FC236}">
                <a16:creationId xmlns:a16="http://schemas.microsoft.com/office/drawing/2014/main" id="{870823BF-150B-490B-85F8-3C7156744FA9}"/>
              </a:ext>
            </a:extLst>
          </p:cNvPr>
          <p:cNvSpPr>
            <a:spLocks noGrp="1"/>
          </p:cNvSpPr>
          <p:nvPr>
            <p:ph type="body" sz="quarter" idx="10"/>
          </p:nvPr>
        </p:nvSpPr>
        <p:spPr>
          <a:xfrm>
            <a:off x="351696" y="957392"/>
            <a:ext cx="6099345" cy="6555641"/>
          </a:xfrm>
        </p:spPr>
        <p:txBody>
          <a:bodyPr/>
          <a:lstStyle/>
          <a:p>
            <a:pPr>
              <a:spcAft>
                <a:spcPts val="600"/>
              </a:spcAft>
            </a:pPr>
            <a:r>
              <a:rPr lang="en-US" sz="2000" dirty="0">
                <a:solidFill>
                  <a:schemeClr val="bg1"/>
                </a:solidFill>
                <a:latin typeface="+mn-lt"/>
              </a:rPr>
              <a:t>The most common type of unwanted contact among Italians involved being asked repeatedly to socialize after the respondent indicated no interest; this percentage outpaced the global average by 12 points</a:t>
            </a:r>
          </a:p>
          <a:p>
            <a:pPr>
              <a:spcAft>
                <a:spcPts val="600"/>
              </a:spcAft>
            </a:pPr>
            <a:r>
              <a:rPr lang="en-US" sz="2000" dirty="0">
                <a:solidFill>
                  <a:schemeClr val="bg1"/>
                </a:solidFill>
                <a:latin typeface="+mn-lt"/>
              </a:rPr>
              <a:t>Italians were most likely to encounter fake news and internet hoaxes; encountering fake news was 5 points higher than the global average</a:t>
            </a:r>
          </a:p>
          <a:p>
            <a:pPr>
              <a:spcAft>
                <a:spcPts val="600"/>
              </a:spcAft>
            </a:pPr>
            <a:r>
              <a:rPr lang="en-US" sz="2000" dirty="0">
                <a:solidFill>
                  <a:schemeClr val="bg1"/>
                </a:solidFill>
                <a:latin typeface="+mn-lt"/>
              </a:rPr>
              <a:t>Various forms of bullying were the most typical behavioral risks experienced by respondents in Italy </a:t>
            </a:r>
          </a:p>
          <a:p>
            <a:pPr>
              <a:spcAft>
                <a:spcPts val="600"/>
              </a:spcAft>
            </a:pPr>
            <a:r>
              <a:rPr lang="en-US" sz="2000" dirty="0">
                <a:solidFill>
                  <a:schemeClr val="bg1"/>
                </a:solidFill>
                <a:latin typeface="+mn-lt"/>
              </a:rPr>
              <a:t>Receipt of unwanted sexual imagery or messages dominated this category both in Italy and globally; unwelcomed demands for a romantic or sexual relationship was the next highest sexual risk, with this category outpacing the rest of the world by 4 points  </a:t>
            </a: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p:txBody>
      </p:sp>
      <p:sp>
        <p:nvSpPr>
          <p:cNvPr id="27" name="TextBox 26">
            <a:extLst>
              <a:ext uri="{FF2B5EF4-FFF2-40B4-BE49-F238E27FC236}">
                <a16:creationId xmlns:a16="http://schemas.microsoft.com/office/drawing/2014/main" id="{28CF9B1A-FA7A-4D29-B4F5-B00FD7C7B1F5}"/>
              </a:ext>
            </a:extLst>
          </p:cNvPr>
          <p:cNvSpPr txBox="1"/>
          <p:nvPr/>
        </p:nvSpPr>
        <p:spPr>
          <a:xfrm>
            <a:off x="-90435" y="6526422"/>
            <a:ext cx="11734623" cy="572464"/>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Q2.01 Please choose which of the following TYPES of Unwanted Contact you have ever experienced. Q2.02 Please choose which of the following TYPES of Hoaxes, scams or, frauds you have ever experienced.</a:t>
            </a:r>
          </a:p>
          <a:p>
            <a:pPr>
              <a:lnSpc>
                <a:spcPct val="90000"/>
              </a:lnSpc>
            </a:pPr>
            <a:r>
              <a:rPr lang="en-US" sz="1000" i="1" dirty="0">
                <a:solidFill>
                  <a:schemeClr val="tx1">
                    <a:lumMod val="50000"/>
                  </a:schemeClr>
                </a:solidFill>
              </a:rPr>
              <a:t>Q2.03 Please choose which of the following TYPES of offensive behavior you have ever experienced. Q2.04. …Please choose which of the following TYPES of Sexual risks you have experienced ever.</a:t>
            </a:r>
          </a:p>
        </p:txBody>
      </p:sp>
      <p:pic>
        <p:nvPicPr>
          <p:cNvPr id="5" name="Picture 4" descr="Top 3 unwanted contact include being asked to socialize when not interested, contacted again and again when asked not to, and contacted by someone I didn't know.">
            <a:extLst>
              <a:ext uri="{FF2B5EF4-FFF2-40B4-BE49-F238E27FC236}">
                <a16:creationId xmlns:a16="http://schemas.microsoft.com/office/drawing/2014/main" id="{1C84D10D-69B0-48A8-A3C5-7C134BDFEC63}"/>
              </a:ext>
            </a:extLst>
          </p:cNvPr>
          <p:cNvPicPr>
            <a:picLocks noChangeAspect="1"/>
          </p:cNvPicPr>
          <p:nvPr/>
        </p:nvPicPr>
        <p:blipFill>
          <a:blip r:embed="rId3"/>
          <a:stretch>
            <a:fillRect/>
          </a:stretch>
        </p:blipFill>
        <p:spPr>
          <a:xfrm>
            <a:off x="6937827" y="690266"/>
            <a:ext cx="4219575" cy="5581650"/>
          </a:xfrm>
          <a:prstGeom prst="rect">
            <a:avLst/>
          </a:prstGeom>
        </p:spPr>
      </p:pic>
    </p:spTree>
    <p:extLst>
      <p:ext uri="{BB962C8B-B14F-4D97-AF65-F5344CB8AC3E}">
        <p14:creationId xmlns:p14="http://schemas.microsoft.com/office/powerpoint/2010/main" val="127912717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Social circles became riskier in Italy</a:t>
            </a:r>
          </a:p>
        </p:txBody>
      </p:sp>
      <p:sp>
        <p:nvSpPr>
          <p:cNvPr id="4" name="Slide Number Placeholder 3"/>
          <p:cNvSpPr>
            <a:spLocks noGrp="1"/>
          </p:cNvSpPr>
          <p:nvPr>
            <p:ph type="sldNum" sz="quarter" idx="4"/>
          </p:nvPr>
        </p:nvSpPr>
        <p:spPr/>
        <p:txBody>
          <a:bodyPr/>
          <a:lstStyle/>
          <a:p>
            <a:fld id="{7EFC24D6-DB8F-6B44-BA5A-9BEC68C15CAA}" type="slidenum">
              <a:rPr lang="en-US" smtClean="0"/>
              <a:pPr/>
              <a:t>4</a:t>
            </a:fld>
            <a:endParaRPr lang="en-US" dirty="0"/>
          </a:p>
        </p:txBody>
      </p:sp>
      <p:sp>
        <p:nvSpPr>
          <p:cNvPr id="9" name="Text Placeholder 1">
            <a:extLst>
              <a:ext uri="{FF2B5EF4-FFF2-40B4-BE49-F238E27FC236}">
                <a16:creationId xmlns:a16="http://schemas.microsoft.com/office/drawing/2014/main" id="{F5E5069B-D569-4CD2-A8C4-9191F66064D6}"/>
              </a:ext>
            </a:extLst>
          </p:cNvPr>
          <p:cNvSpPr>
            <a:spLocks noGrp="1"/>
          </p:cNvSpPr>
          <p:nvPr>
            <p:ph type="body" sz="quarter" idx="10"/>
          </p:nvPr>
        </p:nvSpPr>
        <p:spPr>
          <a:xfrm>
            <a:off x="333272" y="1397419"/>
            <a:ext cx="5154805" cy="5170646"/>
          </a:xfrm>
        </p:spPr>
        <p:txBody>
          <a:bodyPr/>
          <a:lstStyle/>
          <a:p>
            <a:pPr>
              <a:spcAft>
                <a:spcPts val="600"/>
              </a:spcAft>
            </a:pPr>
            <a:r>
              <a:rPr lang="en-US" sz="2000" dirty="0">
                <a:solidFill>
                  <a:schemeClr val="bg1"/>
                </a:solidFill>
                <a:latin typeface="+mn-lt"/>
              </a:rPr>
              <a:t>Worldwide, while 62% of online risks were sourced from strangers and people respondents knew online only, family and friends accounted for 28% of online risks, up 11 points YOY</a:t>
            </a:r>
          </a:p>
          <a:p>
            <a:pPr>
              <a:spcAft>
                <a:spcPts val="600"/>
              </a:spcAft>
            </a:pPr>
            <a:r>
              <a:rPr lang="en-US" sz="2000" dirty="0">
                <a:solidFill>
                  <a:schemeClr val="bg1"/>
                </a:solidFill>
                <a:latin typeface="+mn-lt"/>
              </a:rPr>
              <a:t>Within Italy, risks from family and friends also increased significantly to 26%, although the gain was not as pronounced as in other countries (+8% vs. the previous year)</a:t>
            </a:r>
          </a:p>
          <a:p>
            <a:pPr marL="0" indent="0">
              <a:spcAft>
                <a:spcPts val="600"/>
              </a:spcAft>
              <a:buNone/>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p:txBody>
      </p:sp>
      <p:sp>
        <p:nvSpPr>
          <p:cNvPr id="7" name="TextBox 6">
            <a:extLst>
              <a:ext uri="{FF2B5EF4-FFF2-40B4-BE49-F238E27FC236}">
                <a16:creationId xmlns:a16="http://schemas.microsoft.com/office/drawing/2014/main" id="{7A9C7EB9-AAB5-4FB2-BA6E-C377D16E6579}"/>
              </a:ext>
            </a:extLst>
          </p:cNvPr>
          <p:cNvSpPr txBox="1"/>
          <p:nvPr/>
        </p:nvSpPr>
        <p:spPr>
          <a:xfrm>
            <a:off x="10055813" y="5698713"/>
            <a:ext cx="1621278" cy="433965"/>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*Added in Latest Wave</a:t>
            </a:r>
          </a:p>
        </p:txBody>
      </p:sp>
      <p:sp>
        <p:nvSpPr>
          <p:cNvPr id="14" name="TextBox 13">
            <a:extLst>
              <a:ext uri="{FF2B5EF4-FFF2-40B4-BE49-F238E27FC236}">
                <a16:creationId xmlns:a16="http://schemas.microsoft.com/office/drawing/2014/main" id="{584C647E-A243-402E-B028-8FC9C87FCBFE}"/>
              </a:ext>
            </a:extLst>
          </p:cNvPr>
          <p:cNvSpPr txBox="1"/>
          <p:nvPr/>
        </p:nvSpPr>
        <p:spPr>
          <a:xfrm>
            <a:off x="-20095" y="6646400"/>
            <a:ext cx="5721759" cy="433965"/>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Q2a. Which types of people have, in the past treated you in an unsafe or uncivil manner online?</a:t>
            </a:r>
          </a:p>
        </p:txBody>
      </p:sp>
      <p:pic>
        <p:nvPicPr>
          <p:cNvPr id="2" name="Picture 1" descr="Who treated you susafe or uncivil?">
            <a:extLst>
              <a:ext uri="{FF2B5EF4-FFF2-40B4-BE49-F238E27FC236}">
                <a16:creationId xmlns:a16="http://schemas.microsoft.com/office/drawing/2014/main" id="{A250FF65-AFDB-4916-BBBF-270167139DCF}"/>
              </a:ext>
            </a:extLst>
          </p:cNvPr>
          <p:cNvPicPr>
            <a:picLocks noChangeAspect="1"/>
          </p:cNvPicPr>
          <p:nvPr/>
        </p:nvPicPr>
        <p:blipFill>
          <a:blip r:embed="rId3"/>
          <a:stretch>
            <a:fillRect/>
          </a:stretch>
        </p:blipFill>
        <p:spPr>
          <a:xfrm>
            <a:off x="6032499" y="1059739"/>
            <a:ext cx="5972175" cy="5248275"/>
          </a:xfrm>
          <a:prstGeom prst="rect">
            <a:avLst/>
          </a:prstGeom>
        </p:spPr>
      </p:pic>
      <p:sp>
        <p:nvSpPr>
          <p:cNvPr id="8" name="Speech Bubble: Rectangle with Corners Rounded 7">
            <a:extLst>
              <a:ext uri="{FF2B5EF4-FFF2-40B4-BE49-F238E27FC236}">
                <a16:creationId xmlns:a16="http://schemas.microsoft.com/office/drawing/2014/main" id="{C44D9BF8-FD55-4DEB-945B-42436DC995D7}"/>
              </a:ext>
            </a:extLst>
          </p:cNvPr>
          <p:cNvSpPr/>
          <p:nvPr/>
        </p:nvSpPr>
        <p:spPr bwMode="auto">
          <a:xfrm>
            <a:off x="6032499" y="5728826"/>
            <a:ext cx="1775923" cy="917574"/>
          </a:xfrm>
          <a:prstGeom prst="wedgeRoundRectCallout">
            <a:avLst>
              <a:gd name="adj1" fmla="val 42518"/>
              <a:gd name="adj2" fmla="val -109773"/>
              <a:gd name="adj3" fmla="val 16667"/>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Risks from family &amp; friends increased 8 points in Italy</a:t>
            </a:r>
          </a:p>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(11 points WW)</a:t>
            </a:r>
          </a:p>
        </p:txBody>
      </p:sp>
    </p:spTree>
    <p:extLst>
      <p:ext uri="{BB962C8B-B14F-4D97-AF65-F5344CB8AC3E}">
        <p14:creationId xmlns:p14="http://schemas.microsoft.com/office/powerpoint/2010/main" val="178742209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Severe pain from online risks was higher in Italy</a:t>
            </a:r>
          </a:p>
        </p:txBody>
      </p:sp>
      <p:sp>
        <p:nvSpPr>
          <p:cNvPr id="4" name="Slide Number Placeholder 3"/>
          <p:cNvSpPr>
            <a:spLocks noGrp="1"/>
          </p:cNvSpPr>
          <p:nvPr>
            <p:ph type="sldNum" sz="quarter" idx="4"/>
          </p:nvPr>
        </p:nvSpPr>
        <p:spPr/>
        <p:txBody>
          <a:bodyPr/>
          <a:lstStyle/>
          <a:p>
            <a:fld id="{7EFC24D6-DB8F-6B44-BA5A-9BEC68C15CAA}" type="slidenum">
              <a:rPr lang="en-US" smtClean="0"/>
              <a:pPr/>
              <a:t>5</a:t>
            </a:fld>
            <a:endParaRPr lang="en-US" dirty="0"/>
          </a:p>
        </p:txBody>
      </p:sp>
      <p:sp>
        <p:nvSpPr>
          <p:cNvPr id="9" name="Text Placeholder 1">
            <a:extLst>
              <a:ext uri="{FF2B5EF4-FFF2-40B4-BE49-F238E27FC236}">
                <a16:creationId xmlns:a16="http://schemas.microsoft.com/office/drawing/2014/main" id="{906D9CD0-B8A0-447F-936B-8578220DC757}"/>
              </a:ext>
            </a:extLst>
          </p:cNvPr>
          <p:cNvSpPr>
            <a:spLocks noGrp="1"/>
          </p:cNvSpPr>
          <p:nvPr>
            <p:ph type="body" sz="quarter" idx="10"/>
          </p:nvPr>
        </p:nvSpPr>
        <p:spPr>
          <a:xfrm>
            <a:off x="333272" y="1397419"/>
            <a:ext cx="5154805" cy="5170646"/>
          </a:xfrm>
        </p:spPr>
        <p:txBody>
          <a:bodyPr/>
          <a:lstStyle/>
          <a:p>
            <a:pPr>
              <a:spcAft>
                <a:spcPts val="600"/>
              </a:spcAft>
            </a:pPr>
            <a:r>
              <a:rPr lang="en-US" sz="2000" dirty="0">
                <a:solidFill>
                  <a:schemeClr val="bg1"/>
                </a:solidFill>
                <a:latin typeface="+mn-lt"/>
              </a:rPr>
              <a:t>Worldwide, 55% of consumers reported experiencing moderate or severe pain due to online risks, with 16% saying they felt no pain at all</a:t>
            </a:r>
          </a:p>
          <a:p>
            <a:pPr>
              <a:spcAft>
                <a:spcPts val="600"/>
              </a:spcAft>
            </a:pPr>
            <a:r>
              <a:rPr lang="en-US" sz="2000" dirty="0">
                <a:solidFill>
                  <a:schemeClr val="bg1"/>
                </a:solidFill>
                <a:latin typeface="+mn-lt"/>
              </a:rPr>
              <a:t>Within Italy, moderate to severe pain was experienced by 60% of consumers, 5 points above the global average; the level of severe pain reported by Italians was 1 percentage point lower than the rest of the world </a:t>
            </a:r>
            <a:endParaRPr lang="en-US" sz="2000" b="1" dirty="0">
              <a:solidFill>
                <a:schemeClr val="bg1"/>
              </a:solidFill>
              <a:latin typeface="+mn-lt"/>
            </a:endParaRPr>
          </a:p>
          <a:p>
            <a:pPr marL="0" indent="0">
              <a:spcAft>
                <a:spcPts val="600"/>
              </a:spcAft>
              <a:buNone/>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p:txBody>
      </p:sp>
      <p:sp>
        <p:nvSpPr>
          <p:cNvPr id="10" name="TextBox 9">
            <a:extLst>
              <a:ext uri="{FF2B5EF4-FFF2-40B4-BE49-F238E27FC236}">
                <a16:creationId xmlns:a16="http://schemas.microsoft.com/office/drawing/2014/main" id="{681EF6A9-D5C2-41DE-AEED-432332C2CDF8}"/>
              </a:ext>
            </a:extLst>
          </p:cNvPr>
          <p:cNvSpPr txBox="1"/>
          <p:nvPr/>
        </p:nvSpPr>
        <p:spPr>
          <a:xfrm>
            <a:off x="-70338" y="6628895"/>
            <a:ext cx="5144678" cy="433965"/>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Q5.1: How much emotional, psychological or physical pain did you suffer because of… </a:t>
            </a:r>
          </a:p>
        </p:txBody>
      </p:sp>
      <p:pic>
        <p:nvPicPr>
          <p:cNvPr id="2" name="Picture 1" descr="Amount of pain experienced">
            <a:extLst>
              <a:ext uri="{FF2B5EF4-FFF2-40B4-BE49-F238E27FC236}">
                <a16:creationId xmlns:a16="http://schemas.microsoft.com/office/drawing/2014/main" id="{7B628C37-171C-438F-B0F1-5FBAD26A0485}"/>
              </a:ext>
            </a:extLst>
          </p:cNvPr>
          <p:cNvPicPr>
            <a:picLocks noChangeAspect="1"/>
          </p:cNvPicPr>
          <p:nvPr/>
        </p:nvPicPr>
        <p:blipFill>
          <a:blip r:embed="rId3"/>
          <a:stretch>
            <a:fillRect/>
          </a:stretch>
        </p:blipFill>
        <p:spPr>
          <a:xfrm>
            <a:off x="5818187" y="1212849"/>
            <a:ext cx="6038850" cy="5114925"/>
          </a:xfrm>
          <a:prstGeom prst="rect">
            <a:avLst/>
          </a:prstGeom>
        </p:spPr>
      </p:pic>
    </p:spTree>
    <p:extLst>
      <p:ext uri="{BB962C8B-B14F-4D97-AF65-F5344CB8AC3E}">
        <p14:creationId xmlns:p14="http://schemas.microsoft.com/office/powerpoint/2010/main" val="340796254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Italians experienced more consequences from risks, but showed drops in taking positive action</a:t>
            </a:r>
          </a:p>
        </p:txBody>
      </p:sp>
      <p:sp>
        <p:nvSpPr>
          <p:cNvPr id="4" name="Slide Number Placeholder 3"/>
          <p:cNvSpPr>
            <a:spLocks noGrp="1"/>
          </p:cNvSpPr>
          <p:nvPr>
            <p:ph type="sldNum" sz="quarter" idx="4"/>
          </p:nvPr>
        </p:nvSpPr>
        <p:spPr/>
        <p:txBody>
          <a:bodyPr/>
          <a:lstStyle/>
          <a:p>
            <a:fld id="{7EFC24D6-DB8F-6B44-BA5A-9BEC68C15CAA}" type="slidenum">
              <a:rPr lang="en-US" smtClean="0"/>
              <a:pPr/>
              <a:t>6</a:t>
            </a:fld>
            <a:endParaRPr lang="en-US" dirty="0"/>
          </a:p>
        </p:txBody>
      </p:sp>
      <p:sp>
        <p:nvSpPr>
          <p:cNvPr id="14" name="Text Placeholder 1">
            <a:extLst>
              <a:ext uri="{FF2B5EF4-FFF2-40B4-BE49-F238E27FC236}">
                <a16:creationId xmlns:a16="http://schemas.microsoft.com/office/drawing/2014/main" id="{3B3128F5-E511-4FA1-9B2C-61844C11C9D7}"/>
              </a:ext>
            </a:extLst>
          </p:cNvPr>
          <p:cNvSpPr>
            <a:spLocks noGrp="1"/>
          </p:cNvSpPr>
          <p:nvPr>
            <p:ph type="body" sz="quarter" idx="10"/>
          </p:nvPr>
        </p:nvSpPr>
        <p:spPr>
          <a:xfrm>
            <a:off x="622997" y="1537399"/>
            <a:ext cx="5364146" cy="5032147"/>
          </a:xfrm>
        </p:spPr>
        <p:txBody>
          <a:bodyPr/>
          <a:lstStyle/>
          <a:p>
            <a:pPr>
              <a:spcAft>
                <a:spcPts val="600"/>
              </a:spcAft>
            </a:pPr>
            <a:r>
              <a:rPr lang="en-US" sz="2000" dirty="0">
                <a:solidFill>
                  <a:schemeClr val="bg1"/>
                </a:solidFill>
                <a:latin typeface="+mn-lt"/>
              </a:rPr>
              <a:t>Worldwide, there was an increase in consequences and a decrease in positive actions following an online risk; the top five consequences showed 3- to 4-point increases from the previous year; people also were less likely to take positive actions (-3 to -5 points)</a:t>
            </a:r>
          </a:p>
          <a:p>
            <a:pPr>
              <a:spcAft>
                <a:spcPts val="600"/>
              </a:spcAft>
            </a:pPr>
            <a:r>
              <a:rPr lang="en-US" sz="2000" dirty="0">
                <a:solidFill>
                  <a:schemeClr val="bg1"/>
                </a:solidFill>
                <a:latin typeface="+mn-lt"/>
              </a:rPr>
              <a:t>Italians followed the WW trend for consequences and were more likely to say they had lost trust in others, particularly offline, compared to the prior year’s study </a:t>
            </a:r>
          </a:p>
          <a:p>
            <a:pPr>
              <a:spcAft>
                <a:spcPts val="600"/>
              </a:spcAft>
            </a:pPr>
            <a:r>
              <a:rPr lang="en-US" sz="2000" dirty="0">
                <a:solidFill>
                  <a:schemeClr val="bg1"/>
                </a:solidFill>
                <a:latin typeface="+mn-lt"/>
              </a:rPr>
              <a:t>Italy mostly showed drops in positive actions taken after online risk exposure and were less likely to use more secure privacy settings on social media</a:t>
            </a:r>
            <a:endParaRPr lang="en-US" sz="2000" b="1" dirty="0">
              <a:solidFill>
                <a:schemeClr val="bg1"/>
              </a:solidFill>
              <a:latin typeface="+mn-lt"/>
            </a:endParaRPr>
          </a:p>
          <a:p>
            <a:pPr>
              <a:spcAft>
                <a:spcPts val="600"/>
              </a:spcAft>
            </a:pPr>
            <a:endParaRPr lang="en-US" sz="2000" b="1" dirty="0">
              <a:solidFill>
                <a:schemeClr val="bg1"/>
              </a:solidFill>
              <a:latin typeface="+mn-lt"/>
            </a:endParaRPr>
          </a:p>
        </p:txBody>
      </p:sp>
      <p:sp>
        <p:nvSpPr>
          <p:cNvPr id="8" name="Rectangle 7">
            <a:extLst>
              <a:ext uri="{FF2B5EF4-FFF2-40B4-BE49-F238E27FC236}">
                <a16:creationId xmlns:a16="http://schemas.microsoft.com/office/drawing/2014/main" id="{09A480D1-17CF-4B13-AB39-7BD642178A74}"/>
              </a:ext>
            </a:extLst>
          </p:cNvPr>
          <p:cNvSpPr/>
          <p:nvPr/>
        </p:nvSpPr>
        <p:spPr>
          <a:xfrm>
            <a:off x="31445" y="6630957"/>
            <a:ext cx="6216650" cy="400110"/>
          </a:xfrm>
          <a:prstGeom prst="rect">
            <a:avLst/>
          </a:prstGeom>
        </p:spPr>
        <p:txBody>
          <a:bodyPr anchor="t">
            <a:spAutoFit/>
          </a:bodyPr>
          <a:lstStyle/>
          <a:p>
            <a:r>
              <a:rPr lang="en-US" sz="1000" i="1" dirty="0">
                <a:solidFill>
                  <a:schemeClr val="bg1">
                    <a:lumMod val="50000"/>
                    <a:lumOff val="50000"/>
                  </a:schemeClr>
                </a:solidFill>
              </a:rPr>
              <a:t>*Worldwide trend based on 20 countries common in latest research and prior year </a:t>
            </a:r>
          </a:p>
          <a:p>
            <a:r>
              <a:rPr lang="en-US" sz="1000" i="1" dirty="0">
                <a:solidFill>
                  <a:schemeClr val="bg1">
                    <a:lumMod val="50000"/>
                    <a:lumOff val="50000"/>
                  </a:schemeClr>
                </a:solidFill>
              </a:rPr>
              <a:t>**Digital Civility Challenge item</a:t>
            </a:r>
          </a:p>
        </p:txBody>
      </p:sp>
      <p:pic>
        <p:nvPicPr>
          <p:cNvPr id="2" name="Picture 1" descr="Consequences include becoming less trusting.">
            <a:extLst>
              <a:ext uri="{FF2B5EF4-FFF2-40B4-BE49-F238E27FC236}">
                <a16:creationId xmlns:a16="http://schemas.microsoft.com/office/drawing/2014/main" id="{5B7297C4-3828-4428-AE78-5FBD3AF1F1CB}"/>
              </a:ext>
            </a:extLst>
          </p:cNvPr>
          <p:cNvPicPr>
            <a:picLocks noChangeAspect="1"/>
          </p:cNvPicPr>
          <p:nvPr/>
        </p:nvPicPr>
        <p:blipFill rotWithShape="1">
          <a:blip r:embed="rId3"/>
          <a:srcRect b="50922"/>
          <a:stretch/>
        </p:blipFill>
        <p:spPr>
          <a:xfrm>
            <a:off x="6042024" y="1537399"/>
            <a:ext cx="5919673" cy="1624901"/>
          </a:xfrm>
          <a:prstGeom prst="rect">
            <a:avLst/>
          </a:prstGeom>
        </p:spPr>
      </p:pic>
      <p:pic>
        <p:nvPicPr>
          <p:cNvPr id="5" name="Picture 4" descr="Positive actions included pausing before responding to someone disagreed with online, and defending someone who was been treated unsafely.">
            <a:extLst>
              <a:ext uri="{FF2B5EF4-FFF2-40B4-BE49-F238E27FC236}">
                <a16:creationId xmlns:a16="http://schemas.microsoft.com/office/drawing/2014/main" id="{EC3A474A-27F8-4ED2-A3C6-A8CD1313EF44}"/>
              </a:ext>
            </a:extLst>
          </p:cNvPr>
          <p:cNvPicPr>
            <a:picLocks noChangeAspect="1"/>
          </p:cNvPicPr>
          <p:nvPr/>
        </p:nvPicPr>
        <p:blipFill>
          <a:blip r:embed="rId4"/>
          <a:stretch>
            <a:fillRect/>
          </a:stretch>
        </p:blipFill>
        <p:spPr>
          <a:xfrm>
            <a:off x="6042023" y="3162300"/>
            <a:ext cx="5919673" cy="1428750"/>
          </a:xfrm>
          <a:prstGeom prst="rect">
            <a:avLst/>
          </a:prstGeom>
        </p:spPr>
      </p:pic>
    </p:spTree>
    <p:extLst>
      <p:ext uri="{BB962C8B-B14F-4D97-AF65-F5344CB8AC3E}">
        <p14:creationId xmlns:p14="http://schemas.microsoft.com/office/powerpoint/2010/main" val="34445439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Millennials were hit the hardest</a:t>
            </a:r>
          </a:p>
        </p:txBody>
      </p:sp>
      <p:sp>
        <p:nvSpPr>
          <p:cNvPr id="4" name="Slide Number Placeholder 3"/>
          <p:cNvSpPr>
            <a:spLocks noGrp="1"/>
          </p:cNvSpPr>
          <p:nvPr>
            <p:ph type="sldNum" sz="quarter" idx="4"/>
          </p:nvPr>
        </p:nvSpPr>
        <p:spPr/>
        <p:txBody>
          <a:bodyPr/>
          <a:lstStyle/>
          <a:p>
            <a:fld id="{7EFC24D6-DB8F-6B44-BA5A-9BEC68C15CAA}" type="slidenum">
              <a:rPr lang="en-US" smtClean="0"/>
              <a:pPr/>
              <a:t>7</a:t>
            </a:fld>
            <a:endParaRPr lang="en-US" dirty="0"/>
          </a:p>
        </p:txBody>
      </p:sp>
      <p:sp>
        <p:nvSpPr>
          <p:cNvPr id="20" name="Text Placeholder 1">
            <a:extLst>
              <a:ext uri="{FF2B5EF4-FFF2-40B4-BE49-F238E27FC236}">
                <a16:creationId xmlns:a16="http://schemas.microsoft.com/office/drawing/2014/main" id="{5AF1654D-0E65-4AEE-AE3C-CF8CDC38C101}"/>
              </a:ext>
            </a:extLst>
          </p:cNvPr>
          <p:cNvSpPr>
            <a:spLocks noGrp="1"/>
          </p:cNvSpPr>
          <p:nvPr>
            <p:ph type="body" sz="quarter" idx="10"/>
          </p:nvPr>
        </p:nvSpPr>
        <p:spPr>
          <a:xfrm>
            <a:off x="452177" y="1312704"/>
            <a:ext cx="4119824" cy="4893647"/>
          </a:xfrm>
        </p:spPr>
        <p:txBody>
          <a:bodyPr/>
          <a:lstStyle/>
          <a:p>
            <a:pPr>
              <a:spcAft>
                <a:spcPts val="600"/>
              </a:spcAft>
            </a:pPr>
            <a:r>
              <a:rPr lang="en-US" sz="2000" dirty="0">
                <a:solidFill>
                  <a:schemeClr val="bg1"/>
                </a:solidFill>
                <a:latin typeface="+mn-lt"/>
              </a:rPr>
              <a:t>Online risks strongly impacted millennials in terms of exposure, consequences and the attendant psychological, physical and emotional pain</a:t>
            </a:r>
          </a:p>
          <a:p>
            <a:pPr>
              <a:spcAft>
                <a:spcPts val="600"/>
              </a:spcAft>
            </a:pPr>
            <a:r>
              <a:rPr lang="en-US" sz="2000" dirty="0">
                <a:solidFill>
                  <a:schemeClr val="bg1"/>
                </a:solidFill>
                <a:latin typeface="+mn-lt"/>
              </a:rPr>
              <a:t>Overall, exposure to risks as measured by DCI and average number of risks was lower than the global averages</a:t>
            </a:r>
          </a:p>
          <a:p>
            <a:pPr>
              <a:spcAft>
                <a:spcPts val="600"/>
              </a:spcAft>
            </a:pPr>
            <a:r>
              <a:rPr lang="en-US" sz="2000" dirty="0">
                <a:solidFill>
                  <a:schemeClr val="bg1"/>
                </a:solidFill>
                <a:latin typeface="+mn-lt"/>
              </a:rPr>
              <a:t>Millennials as well as teenage girls in Italy suffered significantly greater levels of moderate to severe pain than their global peers (69% vs. 60% for millennials and 69% vs. 61% for teen girls)</a:t>
            </a:r>
            <a:endParaRPr lang="en-US" sz="2000" b="1" dirty="0">
              <a:solidFill>
                <a:schemeClr val="bg1"/>
              </a:solidFill>
              <a:latin typeface="+mn-lt"/>
            </a:endParaRPr>
          </a:p>
        </p:txBody>
      </p:sp>
      <p:sp>
        <p:nvSpPr>
          <p:cNvPr id="10" name="Rectangle 9">
            <a:extLst>
              <a:ext uri="{FF2B5EF4-FFF2-40B4-BE49-F238E27FC236}">
                <a16:creationId xmlns:a16="http://schemas.microsoft.com/office/drawing/2014/main" id="{D1751417-25CF-4051-9403-DE2ECC709714}"/>
              </a:ext>
            </a:extLst>
          </p:cNvPr>
          <p:cNvSpPr/>
          <p:nvPr/>
        </p:nvSpPr>
        <p:spPr>
          <a:xfrm>
            <a:off x="32760" y="6557908"/>
            <a:ext cx="11753956" cy="707886"/>
          </a:xfrm>
          <a:prstGeom prst="rect">
            <a:avLst/>
          </a:prstGeom>
        </p:spPr>
        <p:txBody>
          <a:bodyPr wrap="square">
            <a:spAutoFit/>
          </a:bodyPr>
          <a:lstStyle/>
          <a:p>
            <a:r>
              <a:rPr lang="en-US" sz="1000" i="1" dirty="0">
                <a:solidFill>
                  <a:schemeClr val="tx1">
                    <a:lumMod val="50000"/>
                  </a:schemeClr>
                </a:solidFill>
              </a:rPr>
              <a:t>Q2: Which of these has ever happened to you or to a friend/family member ONLINE? Q9: ….Please tell us if any of the following has ever happened to you or to a friend/family member as a consequence of being treated uncivilly? Q5.1: How much emotional, psychological or physical pain did you suffer because of… </a:t>
            </a:r>
          </a:p>
          <a:p>
            <a:endParaRPr lang="en-US" sz="1000" i="1" dirty="0">
              <a:solidFill>
                <a:schemeClr val="tx1">
                  <a:lumMod val="50000"/>
                </a:schemeClr>
              </a:solidFill>
            </a:endParaRPr>
          </a:p>
          <a:p>
            <a:endParaRPr lang="en-US" sz="1000" i="1" dirty="0">
              <a:solidFill>
                <a:schemeClr val="tx1">
                  <a:lumMod val="50000"/>
                </a:schemeClr>
              </a:solidFill>
            </a:endParaRPr>
          </a:p>
        </p:txBody>
      </p:sp>
      <p:graphicFrame>
        <p:nvGraphicFramePr>
          <p:cNvPr id="11" name="Chart 10" descr="Digital Civility Index shows millennial teen girls were most affected.">
            <a:extLst>
              <a:ext uri="{FF2B5EF4-FFF2-40B4-BE49-F238E27FC236}">
                <a16:creationId xmlns:a16="http://schemas.microsoft.com/office/drawing/2014/main" id="{BADFF2B5-950B-444A-B3C0-D94064FC1796}"/>
              </a:ext>
            </a:extLst>
          </p:cNvPr>
          <p:cNvGraphicFramePr>
            <a:graphicFrameLocks/>
          </p:cNvGraphicFramePr>
          <p:nvPr>
            <p:extLst>
              <p:ext uri="{D42A27DB-BD31-4B8C-83A1-F6EECF244321}">
                <p14:modId xmlns:p14="http://schemas.microsoft.com/office/powerpoint/2010/main" val="144231276"/>
              </p:ext>
            </p:extLst>
          </p:nvPr>
        </p:nvGraphicFramePr>
        <p:xfrm>
          <a:off x="4910711" y="1508516"/>
          <a:ext cx="3492643" cy="243233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hart 11" descr="Teen girls had 1.8 average number of risks, while teen boys had 1.7. Boomers had 1.9, Gen X 2.6, Millennials 3 and teens 1.8.">
            <a:extLst>
              <a:ext uri="{FF2B5EF4-FFF2-40B4-BE49-F238E27FC236}">
                <a16:creationId xmlns:a16="http://schemas.microsoft.com/office/drawing/2014/main" id="{696C0A89-E637-45B3-8EA2-9DC78D38E086}"/>
              </a:ext>
            </a:extLst>
          </p:cNvPr>
          <p:cNvGraphicFramePr>
            <a:graphicFrameLocks/>
          </p:cNvGraphicFramePr>
          <p:nvPr>
            <p:extLst>
              <p:ext uri="{D42A27DB-BD31-4B8C-83A1-F6EECF244321}">
                <p14:modId xmlns:p14="http://schemas.microsoft.com/office/powerpoint/2010/main" val="49952354"/>
              </p:ext>
            </p:extLst>
          </p:nvPr>
        </p:nvGraphicFramePr>
        <p:xfrm>
          <a:off x="8491655" y="1508516"/>
          <a:ext cx="3492643" cy="243233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Chart 12" descr="Consequences as described in text">
            <a:extLst>
              <a:ext uri="{FF2B5EF4-FFF2-40B4-BE49-F238E27FC236}">
                <a16:creationId xmlns:a16="http://schemas.microsoft.com/office/drawing/2014/main" id="{F045578B-5C22-4323-AE18-83C74DDB55E2}"/>
              </a:ext>
            </a:extLst>
          </p:cNvPr>
          <p:cNvGraphicFramePr>
            <a:graphicFrameLocks/>
          </p:cNvGraphicFramePr>
          <p:nvPr>
            <p:extLst>
              <p:ext uri="{D42A27DB-BD31-4B8C-83A1-F6EECF244321}">
                <p14:modId xmlns:p14="http://schemas.microsoft.com/office/powerpoint/2010/main" val="1333977164"/>
              </p:ext>
            </p:extLst>
          </p:nvPr>
        </p:nvGraphicFramePr>
        <p:xfrm>
          <a:off x="4910710" y="4006246"/>
          <a:ext cx="3492643" cy="24323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4" name="Chart 13" descr="moderate to severe pain percentages as described in text.">
            <a:extLst>
              <a:ext uri="{FF2B5EF4-FFF2-40B4-BE49-F238E27FC236}">
                <a16:creationId xmlns:a16="http://schemas.microsoft.com/office/drawing/2014/main" id="{CFC4F61A-EAC1-4980-92BC-6FF1E85AA323}"/>
              </a:ext>
            </a:extLst>
          </p:cNvPr>
          <p:cNvGraphicFramePr>
            <a:graphicFrameLocks/>
          </p:cNvGraphicFramePr>
          <p:nvPr>
            <p:extLst>
              <p:ext uri="{D42A27DB-BD31-4B8C-83A1-F6EECF244321}">
                <p14:modId xmlns:p14="http://schemas.microsoft.com/office/powerpoint/2010/main" val="1598968973"/>
              </p:ext>
            </p:extLst>
          </p:nvPr>
        </p:nvGraphicFramePr>
        <p:xfrm>
          <a:off x="8491654" y="4006245"/>
          <a:ext cx="3492643" cy="2432335"/>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21787212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30ACE-559C-4FBC-8F7F-8B8D63C2336D}"/>
              </a:ext>
            </a:extLst>
          </p:cNvPr>
          <p:cNvSpPr>
            <a:spLocks noGrp="1"/>
          </p:cNvSpPr>
          <p:nvPr>
            <p:ph type="title"/>
          </p:nvPr>
        </p:nvSpPr>
        <p:spPr/>
        <p:txBody>
          <a:bodyPr/>
          <a:lstStyle/>
          <a:p>
            <a:r>
              <a:rPr lang="en-US" dirty="0"/>
              <a:t>More teens asked for help with online risks</a:t>
            </a:r>
          </a:p>
        </p:txBody>
      </p:sp>
      <p:sp>
        <p:nvSpPr>
          <p:cNvPr id="3" name="Slide Number Placeholder 2">
            <a:extLst>
              <a:ext uri="{FF2B5EF4-FFF2-40B4-BE49-F238E27FC236}">
                <a16:creationId xmlns:a16="http://schemas.microsoft.com/office/drawing/2014/main" id="{D7310EFB-ABDC-4AFA-A61E-50BEED8B0782}"/>
              </a:ext>
            </a:extLst>
          </p:cNvPr>
          <p:cNvSpPr>
            <a:spLocks noGrp="1"/>
          </p:cNvSpPr>
          <p:nvPr>
            <p:ph type="sldNum" sz="quarter" idx="4"/>
          </p:nvPr>
        </p:nvSpPr>
        <p:spPr/>
        <p:txBody>
          <a:bodyPr/>
          <a:lstStyle/>
          <a:p>
            <a:fld id="{7EFC24D6-DB8F-6B44-BA5A-9BEC68C15CAA}" type="slidenum">
              <a:rPr lang="en-US" smtClean="0"/>
              <a:pPr/>
              <a:t>8</a:t>
            </a:fld>
            <a:endParaRPr lang="en-US" dirty="0"/>
          </a:p>
        </p:txBody>
      </p:sp>
      <p:sp>
        <p:nvSpPr>
          <p:cNvPr id="5" name="Text Placeholder 1">
            <a:extLst>
              <a:ext uri="{FF2B5EF4-FFF2-40B4-BE49-F238E27FC236}">
                <a16:creationId xmlns:a16="http://schemas.microsoft.com/office/drawing/2014/main" id="{2ABC4267-93F9-4C29-9160-629EC3EC1C66}"/>
              </a:ext>
            </a:extLst>
          </p:cNvPr>
          <p:cNvSpPr txBox="1">
            <a:spLocks/>
          </p:cNvSpPr>
          <p:nvPr/>
        </p:nvSpPr>
        <p:spPr>
          <a:xfrm>
            <a:off x="482323" y="1418314"/>
            <a:ext cx="4119824" cy="457663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r>
              <a:rPr lang="en-US" sz="2000" dirty="0">
                <a:solidFill>
                  <a:schemeClr val="bg1"/>
                </a:solidFill>
                <a:latin typeface="+mn-lt"/>
              </a:rPr>
              <a:t>Worldwide, there was a surge in teenagers asking for help with online risks from both parents (+32 points to 42%) and other adults (+19 points to 28%)</a:t>
            </a:r>
          </a:p>
          <a:p>
            <a:pPr>
              <a:spcAft>
                <a:spcPts val="600"/>
              </a:spcAft>
            </a:pPr>
            <a:r>
              <a:rPr lang="en-US" sz="2000" dirty="0">
                <a:solidFill>
                  <a:schemeClr val="bg1"/>
                </a:solidFill>
                <a:latin typeface="+mn-lt"/>
              </a:rPr>
              <a:t>In Italy, teens were slightly above the global average in asking for help from parents (44% vs. 42%), but reported a smaller percentage when asked about seeking help from other adults (28% vs. 21%)</a:t>
            </a:r>
          </a:p>
        </p:txBody>
      </p:sp>
      <p:sp>
        <p:nvSpPr>
          <p:cNvPr id="6" name="Rectangle 5">
            <a:extLst>
              <a:ext uri="{FF2B5EF4-FFF2-40B4-BE49-F238E27FC236}">
                <a16:creationId xmlns:a16="http://schemas.microsoft.com/office/drawing/2014/main" id="{E282D1DD-5514-4A28-8428-CA3964B6A31B}"/>
              </a:ext>
            </a:extLst>
          </p:cNvPr>
          <p:cNvSpPr/>
          <p:nvPr/>
        </p:nvSpPr>
        <p:spPr>
          <a:xfrm>
            <a:off x="42217" y="6699251"/>
            <a:ext cx="6824792" cy="230832"/>
          </a:xfrm>
          <a:prstGeom prst="rect">
            <a:avLst/>
          </a:prstGeom>
        </p:spPr>
        <p:txBody>
          <a:bodyPr wrap="square">
            <a:spAutoFit/>
          </a:bodyPr>
          <a:lstStyle/>
          <a:p>
            <a:pPr>
              <a:lnSpc>
                <a:spcPct val="90000"/>
              </a:lnSpc>
            </a:pPr>
            <a:r>
              <a:rPr lang="en-US" sz="1000" i="1" dirty="0">
                <a:solidFill>
                  <a:schemeClr val="tx1">
                    <a:lumMod val="50000"/>
                  </a:schemeClr>
                </a:solidFill>
              </a:rPr>
              <a:t>Q12: Have you ever taken any of the following actions after you were treated in an unsafe or uncivil manner online?</a:t>
            </a:r>
          </a:p>
        </p:txBody>
      </p:sp>
      <p:graphicFrame>
        <p:nvGraphicFramePr>
          <p:cNvPr id="10" name="Chart 9" descr="Positive actions: asked for help.">
            <a:extLst>
              <a:ext uri="{FF2B5EF4-FFF2-40B4-BE49-F238E27FC236}">
                <a16:creationId xmlns:a16="http://schemas.microsoft.com/office/drawing/2014/main" id="{DCF37868-AB03-4E34-A2B1-FE1A00A8C362}"/>
              </a:ext>
            </a:extLst>
          </p:cNvPr>
          <p:cNvGraphicFramePr>
            <a:graphicFrameLocks/>
          </p:cNvGraphicFramePr>
          <p:nvPr>
            <p:extLst>
              <p:ext uri="{D42A27DB-BD31-4B8C-83A1-F6EECF244321}">
                <p14:modId xmlns:p14="http://schemas.microsoft.com/office/powerpoint/2010/main" val="2993631583"/>
              </p:ext>
            </p:extLst>
          </p:nvPr>
        </p:nvGraphicFramePr>
        <p:xfrm>
          <a:off x="5120481" y="1305456"/>
          <a:ext cx="6728619" cy="4933419"/>
        </p:xfrm>
        <a:graphic>
          <a:graphicData uri="http://schemas.openxmlformats.org/drawingml/2006/chart">
            <c:chart xmlns:c="http://schemas.openxmlformats.org/drawingml/2006/chart" xmlns:r="http://schemas.openxmlformats.org/officeDocument/2006/relationships" r:id="rId2"/>
          </a:graphicData>
        </a:graphic>
      </p:graphicFrame>
      <p:sp>
        <p:nvSpPr>
          <p:cNvPr id="7" name="Speech Bubble: Rectangle with Corners Rounded 6">
            <a:extLst>
              <a:ext uri="{FF2B5EF4-FFF2-40B4-BE49-F238E27FC236}">
                <a16:creationId xmlns:a16="http://schemas.microsoft.com/office/drawing/2014/main" id="{3B4A9F95-498C-476B-B7AE-3713F52F18B9}"/>
              </a:ext>
            </a:extLst>
          </p:cNvPr>
          <p:cNvSpPr/>
          <p:nvPr/>
        </p:nvSpPr>
        <p:spPr bwMode="auto">
          <a:xfrm>
            <a:off x="4972411" y="2542733"/>
            <a:ext cx="1776329" cy="614732"/>
          </a:xfrm>
          <a:prstGeom prst="wedgeRoundRectCallout">
            <a:avLst>
              <a:gd name="adj1" fmla="val 73587"/>
              <a:gd name="adj2" fmla="val 135696"/>
              <a:gd name="adj3" fmla="val 16667"/>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Asking parents for help jumped 39-points</a:t>
            </a:r>
          </a:p>
        </p:txBody>
      </p:sp>
      <p:sp>
        <p:nvSpPr>
          <p:cNvPr id="8" name="Speech Bubble: Rectangle with Corners Rounded 7">
            <a:extLst>
              <a:ext uri="{FF2B5EF4-FFF2-40B4-BE49-F238E27FC236}">
                <a16:creationId xmlns:a16="http://schemas.microsoft.com/office/drawing/2014/main" id="{AED89F09-05B3-4605-BAF8-92E199E5CB56}"/>
              </a:ext>
            </a:extLst>
          </p:cNvPr>
          <p:cNvSpPr/>
          <p:nvPr/>
        </p:nvSpPr>
        <p:spPr bwMode="auto">
          <a:xfrm>
            <a:off x="4811085" y="3861765"/>
            <a:ext cx="1937655" cy="551242"/>
          </a:xfrm>
          <a:prstGeom prst="wedgeRoundRectCallout">
            <a:avLst>
              <a:gd name="adj1" fmla="val 73254"/>
              <a:gd name="adj2" fmla="val 149470"/>
              <a:gd name="adj3" fmla="val 16667"/>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Asking an adult for help rose 16-points</a:t>
            </a:r>
          </a:p>
        </p:txBody>
      </p:sp>
    </p:spTree>
    <p:extLst>
      <p:ext uri="{BB962C8B-B14F-4D97-AF65-F5344CB8AC3E}">
        <p14:creationId xmlns:p14="http://schemas.microsoft.com/office/powerpoint/2010/main" val="55297930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52177" y="1212849"/>
            <a:ext cx="4702628" cy="2954655"/>
          </a:xfrm>
        </p:spPr>
        <p:txBody>
          <a:bodyPr/>
          <a:lstStyle/>
          <a:p>
            <a:pPr>
              <a:spcAft>
                <a:spcPts val="600"/>
              </a:spcAft>
            </a:pPr>
            <a:r>
              <a:rPr lang="en-US" sz="2000" dirty="0">
                <a:solidFill>
                  <a:schemeClr val="bg1"/>
                </a:solidFill>
                <a:latin typeface="+mn-lt"/>
              </a:rPr>
              <a:t>Worldwide, Microsoft’s Digital Civility Index (DCI) fell two points from the previous year, driven by a widespread decline in unwanted contact </a:t>
            </a:r>
          </a:p>
          <a:p>
            <a:pPr>
              <a:spcAft>
                <a:spcPts val="600"/>
              </a:spcAft>
            </a:pPr>
            <a:r>
              <a:rPr lang="en-US" sz="2000" dirty="0">
                <a:solidFill>
                  <a:schemeClr val="bg1"/>
                </a:solidFill>
                <a:latin typeface="+mn-lt"/>
              </a:rPr>
              <a:t>Italy (-1) registered a small gain in DCI and ranks #9 of the 22 countries surveyed</a:t>
            </a:r>
          </a:p>
          <a:p>
            <a:pPr marL="0" indent="0">
              <a:spcAft>
                <a:spcPts val="600"/>
              </a:spcAft>
              <a:buNone/>
            </a:pPr>
            <a:endParaRPr lang="en-US" sz="2000" b="1" dirty="0">
              <a:solidFill>
                <a:schemeClr val="bg1"/>
              </a:solidFill>
              <a:latin typeface="+mn-lt"/>
            </a:endParaRPr>
          </a:p>
        </p:txBody>
      </p:sp>
      <p:sp>
        <p:nvSpPr>
          <p:cNvPr id="3" name="Title 2"/>
          <p:cNvSpPr>
            <a:spLocks noGrp="1"/>
          </p:cNvSpPr>
          <p:nvPr>
            <p:ph type="title"/>
          </p:nvPr>
        </p:nvSpPr>
        <p:spPr/>
        <p:txBody>
          <a:bodyPr/>
          <a:lstStyle/>
          <a:p>
            <a:r>
              <a:rPr lang="en-US" sz="3200" dirty="0"/>
              <a:t>DCI trend</a:t>
            </a:r>
          </a:p>
        </p:txBody>
      </p:sp>
      <p:sp>
        <p:nvSpPr>
          <p:cNvPr id="4" name="Slide Number Placeholder 3"/>
          <p:cNvSpPr>
            <a:spLocks noGrp="1"/>
          </p:cNvSpPr>
          <p:nvPr>
            <p:ph type="sldNum" sz="quarter" idx="4"/>
          </p:nvPr>
        </p:nvSpPr>
        <p:spPr/>
        <p:txBody>
          <a:bodyPr/>
          <a:lstStyle/>
          <a:p>
            <a:fld id="{7EFC24D6-DB8F-6B44-BA5A-9BEC68C15CAA}" type="slidenum">
              <a:rPr lang="en-US" smtClean="0"/>
              <a:pPr/>
              <a:t>9</a:t>
            </a:fld>
            <a:endParaRPr lang="en-US" dirty="0"/>
          </a:p>
        </p:txBody>
      </p:sp>
      <p:graphicFrame>
        <p:nvGraphicFramePr>
          <p:cNvPr id="9" name="Table 8">
            <a:extLst>
              <a:ext uri="{FF2B5EF4-FFF2-40B4-BE49-F238E27FC236}">
                <a16:creationId xmlns:a16="http://schemas.microsoft.com/office/drawing/2014/main" id="{96222771-0766-4A4A-8AA4-41CAE48A7441}"/>
              </a:ext>
            </a:extLst>
          </p:cNvPr>
          <p:cNvGraphicFramePr>
            <a:graphicFrameLocks noGrp="1"/>
          </p:cNvGraphicFramePr>
          <p:nvPr>
            <p:extLst>
              <p:ext uri="{D42A27DB-BD31-4B8C-83A1-F6EECF244321}">
                <p14:modId xmlns:p14="http://schemas.microsoft.com/office/powerpoint/2010/main" val="2499372792"/>
              </p:ext>
            </p:extLst>
          </p:nvPr>
        </p:nvGraphicFramePr>
        <p:xfrm>
          <a:off x="6103420" y="316593"/>
          <a:ext cx="6126481" cy="6147978"/>
        </p:xfrm>
        <a:graphic>
          <a:graphicData uri="http://schemas.openxmlformats.org/drawingml/2006/table">
            <a:tbl>
              <a:tblPr firstRow="1" bandRow="1">
                <a:tableStyleId>{74C1A8A3-306A-4EB7-A6B1-4F7E0EB9C5D6}</a:tableStyleId>
              </a:tblPr>
              <a:tblGrid>
                <a:gridCol w="767079">
                  <a:extLst>
                    <a:ext uri="{9D8B030D-6E8A-4147-A177-3AD203B41FA5}">
                      <a16:colId xmlns:a16="http://schemas.microsoft.com/office/drawing/2014/main" val="143253101"/>
                    </a:ext>
                  </a:extLst>
                </a:gridCol>
                <a:gridCol w="1419499">
                  <a:extLst>
                    <a:ext uri="{9D8B030D-6E8A-4147-A177-3AD203B41FA5}">
                      <a16:colId xmlns:a16="http://schemas.microsoft.com/office/drawing/2014/main" val="2424568670"/>
                    </a:ext>
                  </a:extLst>
                </a:gridCol>
                <a:gridCol w="1348524">
                  <a:extLst>
                    <a:ext uri="{9D8B030D-6E8A-4147-A177-3AD203B41FA5}">
                      <a16:colId xmlns:a16="http://schemas.microsoft.com/office/drawing/2014/main" val="2394132692"/>
                    </a:ext>
                  </a:extLst>
                </a:gridCol>
                <a:gridCol w="830425">
                  <a:extLst>
                    <a:ext uri="{9D8B030D-6E8A-4147-A177-3AD203B41FA5}">
                      <a16:colId xmlns:a16="http://schemas.microsoft.com/office/drawing/2014/main" val="3815822789"/>
                    </a:ext>
                  </a:extLst>
                </a:gridCol>
                <a:gridCol w="774441">
                  <a:extLst>
                    <a:ext uri="{9D8B030D-6E8A-4147-A177-3AD203B41FA5}">
                      <a16:colId xmlns:a16="http://schemas.microsoft.com/office/drawing/2014/main" val="713092978"/>
                    </a:ext>
                  </a:extLst>
                </a:gridCol>
                <a:gridCol w="986513">
                  <a:extLst>
                    <a:ext uri="{9D8B030D-6E8A-4147-A177-3AD203B41FA5}">
                      <a16:colId xmlns:a16="http://schemas.microsoft.com/office/drawing/2014/main" val="3298973426"/>
                    </a:ext>
                  </a:extLst>
                </a:gridCol>
              </a:tblGrid>
              <a:tr h="279396">
                <a:tc>
                  <a:txBody>
                    <a:bodyPr/>
                    <a:lstStyle/>
                    <a:p>
                      <a:pPr algn="ctr"/>
                      <a:r>
                        <a:rPr lang="en-US" sz="1400" dirty="0"/>
                        <a:t>DCI Rank</a:t>
                      </a:r>
                    </a:p>
                  </a:txBody>
                  <a:tcPr anchor="ctr"/>
                </a:tc>
                <a:tc>
                  <a:txBody>
                    <a:bodyPr/>
                    <a:lstStyle/>
                    <a:p>
                      <a:pPr algn="ctr"/>
                      <a:r>
                        <a:rPr lang="en-US" sz="1400" dirty="0"/>
                        <a:t>Country</a:t>
                      </a:r>
                    </a:p>
                  </a:txBody>
                  <a:tcPr anchor="ctr"/>
                </a:tc>
                <a:tc>
                  <a:txBody>
                    <a:bodyPr/>
                    <a:lstStyle/>
                    <a:p>
                      <a:pPr algn="ctr"/>
                      <a:r>
                        <a:rPr lang="en-US" sz="1400" dirty="0"/>
                        <a:t>Region</a:t>
                      </a:r>
                    </a:p>
                  </a:txBody>
                  <a:tcPr anchor="ctr"/>
                </a:tc>
                <a:tc>
                  <a:txBody>
                    <a:bodyPr/>
                    <a:lstStyle/>
                    <a:p>
                      <a:pPr algn="ctr"/>
                      <a:r>
                        <a:rPr lang="en-US" sz="1400" b="1" dirty="0"/>
                        <a:t>2 years ago</a:t>
                      </a:r>
                    </a:p>
                  </a:txBody>
                  <a:tcPr anchor="ctr"/>
                </a:tc>
                <a:tc>
                  <a:txBody>
                    <a:bodyPr/>
                    <a:lstStyle/>
                    <a:p>
                      <a:pPr algn="ctr"/>
                      <a:r>
                        <a:rPr lang="en-US" sz="1400" b="1" dirty="0"/>
                        <a:t>prior year</a:t>
                      </a:r>
                    </a:p>
                  </a:txBody>
                  <a:tcPr anchor="ctr"/>
                </a:tc>
                <a:tc>
                  <a:txBody>
                    <a:bodyPr/>
                    <a:lstStyle/>
                    <a:p>
                      <a:pPr algn="ctr"/>
                      <a:r>
                        <a:rPr lang="en-US" sz="1400" b="1" dirty="0"/>
                        <a:t>latest research</a:t>
                      </a:r>
                    </a:p>
                  </a:txBody>
                  <a:tcPr anchor="ctr"/>
                </a:tc>
                <a:extLst>
                  <a:ext uri="{0D108BD9-81ED-4DB2-BD59-A6C34878D82A}">
                    <a16:rowId xmlns:a16="http://schemas.microsoft.com/office/drawing/2014/main" val="2458701010"/>
                  </a:ext>
                </a:extLst>
              </a:tr>
              <a:tr h="279396">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endParaRPr lang="en-US" sz="1000" dirty="0"/>
                    </a:p>
                  </a:txBody>
                  <a:tcPr anchor="ct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000" dirty="0"/>
                        <a:t>Global</a:t>
                      </a:r>
                    </a:p>
                  </a:txBody>
                  <a:tcPr anchor="ct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endParaRPr lang="en-US" sz="1000" dirty="0"/>
                    </a:p>
                  </a:txBody>
                  <a:tcPr anchor="ctr"/>
                </a:tc>
                <a:tc>
                  <a:txBody>
                    <a:bodyPr/>
                    <a:lstStyle/>
                    <a:p>
                      <a:pPr algn="ctr"/>
                      <a:r>
                        <a:rPr lang="en-US" sz="1000" b="0" dirty="0"/>
                        <a:t>65</a:t>
                      </a:r>
                    </a:p>
                  </a:txBody>
                  <a:tcPr anchor="ctr"/>
                </a:tc>
                <a:tc>
                  <a:txBody>
                    <a:bodyPr/>
                    <a:lstStyle/>
                    <a:p>
                      <a:pPr algn="ctr"/>
                      <a:r>
                        <a:rPr lang="en-US" sz="1000" b="0" dirty="0"/>
                        <a:t>68</a:t>
                      </a:r>
                    </a:p>
                  </a:txBody>
                  <a:tcPr anchor="ctr"/>
                </a:tc>
                <a:tc>
                  <a:txBody>
                    <a:bodyPr/>
                    <a:lstStyle/>
                    <a:p>
                      <a:pPr algn="ctr"/>
                      <a:r>
                        <a:rPr lang="en-US" sz="1000" b="0" dirty="0"/>
                        <a:t>66</a:t>
                      </a:r>
                    </a:p>
                  </a:txBody>
                  <a:tcPr anchor="ctr"/>
                </a:tc>
                <a:extLst>
                  <a:ext uri="{0D108BD9-81ED-4DB2-BD59-A6C34878D82A}">
                    <a16:rowId xmlns:a16="http://schemas.microsoft.com/office/drawing/2014/main" val="3370492330"/>
                  </a:ext>
                </a:extLst>
              </a:tr>
              <a:tr h="237486">
                <a:tc>
                  <a:txBody>
                    <a:bodyPr/>
                    <a:lstStyle/>
                    <a:p>
                      <a:pPr algn="ctr" fontAlgn="b"/>
                      <a:r>
                        <a:rPr lang="en-US" sz="1100" b="0" i="0" u="none" strike="noStrike" dirty="0">
                          <a:solidFill>
                            <a:srgbClr val="000000"/>
                          </a:solidFill>
                          <a:effectLst/>
                          <a:latin typeface="Segoe UI" panose="020B0502040204020203" pitchFamily="34" charset="0"/>
                        </a:rPr>
                        <a:t>2</a:t>
                      </a:r>
                    </a:p>
                  </a:txBody>
                  <a:tcPr marL="7620" marR="7620" marT="7620" marB="0" anchor="ctr"/>
                </a:tc>
                <a:tc>
                  <a:txBody>
                    <a:bodyPr/>
                    <a:lstStyle/>
                    <a:p>
                      <a:pPr algn="ctr" fontAlgn="ctr"/>
                      <a:r>
                        <a:rPr lang="en-US" sz="1100" b="0" i="0" u="none" strike="noStrike" dirty="0">
                          <a:solidFill>
                            <a:srgbClr val="000000"/>
                          </a:solidFill>
                          <a:effectLst/>
                          <a:latin typeface="Segoe UI"/>
                        </a:rPr>
                        <a:t>United States</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N. America</a:t>
                      </a:r>
                    </a:p>
                  </a:txBody>
                  <a:tcPr marL="7620" marR="7620" marT="7620" marB="0" anchor="ctr"/>
                </a:tc>
                <a:tc>
                  <a:txBody>
                    <a:bodyPr/>
                    <a:lstStyle/>
                    <a:p>
                      <a:pPr algn="ctr" fontAlgn="b"/>
                      <a:r>
                        <a:rPr lang="en-US" sz="1100" b="0" i="0" u="none" strike="noStrike" dirty="0">
                          <a:solidFill>
                            <a:srgbClr val="000000"/>
                          </a:solidFill>
                          <a:effectLst/>
                          <a:latin typeface="Segoe UI"/>
                        </a:rPr>
                        <a:t>56</a:t>
                      </a:r>
                    </a:p>
                  </a:txBody>
                  <a:tcPr marL="7620" marR="7620" marT="7620" marB="0" anchor="ctr"/>
                </a:tc>
                <a:tc>
                  <a:txBody>
                    <a:bodyPr/>
                    <a:lstStyle/>
                    <a:p>
                      <a:pPr algn="ctr" fontAlgn="b"/>
                      <a:r>
                        <a:rPr lang="en-US" sz="1100" b="0" i="0" u="none" strike="noStrike" dirty="0">
                          <a:solidFill>
                            <a:srgbClr val="000000"/>
                          </a:solidFill>
                          <a:effectLst/>
                          <a:latin typeface="Segoe UI"/>
                        </a:rPr>
                        <a:t>61</a:t>
                      </a:r>
                    </a:p>
                  </a:txBody>
                  <a:tcPr marL="7620" marR="7620" marT="7620" marB="0" anchor="ctr"/>
                </a:tc>
                <a:tc>
                  <a:txBody>
                    <a:bodyPr/>
                    <a:lstStyle/>
                    <a:p>
                      <a:pPr algn="ctr" fontAlgn="b"/>
                      <a:r>
                        <a:rPr lang="en-US" sz="1100" b="0" i="0" u="none" strike="noStrike" dirty="0">
                          <a:solidFill>
                            <a:srgbClr val="000000"/>
                          </a:solidFill>
                          <a:effectLst/>
                          <a:latin typeface="Segoe UI"/>
                        </a:rPr>
                        <a:t>51</a:t>
                      </a:r>
                    </a:p>
                  </a:txBody>
                  <a:tcPr marL="7620" marR="7620" marT="7620" marB="0" anchor="ctr"/>
                </a:tc>
                <a:extLst>
                  <a:ext uri="{0D108BD9-81ED-4DB2-BD59-A6C34878D82A}">
                    <a16:rowId xmlns:a16="http://schemas.microsoft.com/office/drawing/2014/main" val="2010965446"/>
                  </a:ext>
                </a:extLst>
              </a:tr>
              <a:tr h="237486">
                <a:tc>
                  <a:txBody>
                    <a:bodyPr/>
                    <a:lstStyle/>
                    <a:p>
                      <a:pPr algn="ctr" fontAlgn="b"/>
                      <a:r>
                        <a:rPr lang="en-US" sz="1100" b="0" i="0" u="none" strike="noStrike" dirty="0">
                          <a:solidFill>
                            <a:srgbClr val="000000"/>
                          </a:solidFill>
                          <a:effectLst/>
                          <a:latin typeface="Segoe UI" panose="020B0502040204020203" pitchFamily="34" charset="0"/>
                        </a:rPr>
                        <a:t>8</a:t>
                      </a:r>
                    </a:p>
                  </a:txBody>
                  <a:tcPr marL="7620" marR="7620" marT="7620" marB="0" anchor="ctr"/>
                </a:tc>
                <a:tc>
                  <a:txBody>
                    <a:bodyPr/>
                    <a:lstStyle/>
                    <a:p>
                      <a:pPr algn="ctr" fontAlgn="ctr"/>
                      <a:r>
                        <a:rPr lang="en-US" sz="1100" b="0" i="0" u="none" strike="noStrike" dirty="0">
                          <a:solidFill>
                            <a:srgbClr val="000000"/>
                          </a:solidFill>
                          <a:effectLst/>
                          <a:latin typeface="Segoe UI"/>
                        </a:rPr>
                        <a:t>Canada</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lang="en-US" sz="1100" b="0" i="0" u="none" strike="noStrike" dirty="0">
                          <a:solidFill>
                            <a:srgbClr val="000000"/>
                          </a:solidFill>
                          <a:effectLst/>
                          <a:latin typeface="Segoe UI" panose="020B0502040204020203" pitchFamily="34" charset="0"/>
                        </a:rPr>
                        <a:t>N. America</a:t>
                      </a:r>
                    </a:p>
                  </a:txBody>
                  <a:tcPr marL="7620" marR="7620" marT="7620" marB="0" anchor="ctr"/>
                </a:tc>
                <a:tc>
                  <a:txBody>
                    <a:bodyPr/>
                    <a:lstStyle/>
                    <a:p>
                      <a:pPr algn="ctr" fontAlgn="ct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ct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60</a:t>
                      </a:r>
                    </a:p>
                  </a:txBody>
                  <a:tcPr marL="7620" marR="7620" marT="7620" marB="0" anchor="ctr"/>
                </a:tc>
                <a:extLst>
                  <a:ext uri="{0D108BD9-81ED-4DB2-BD59-A6C34878D82A}">
                    <a16:rowId xmlns:a16="http://schemas.microsoft.com/office/drawing/2014/main" val="2000124058"/>
                  </a:ext>
                </a:extLst>
              </a:tr>
              <a:tr h="237486">
                <a:tc>
                  <a:txBody>
                    <a:bodyPr/>
                    <a:lstStyle/>
                    <a:p>
                      <a:pPr algn="ctr" fontAlgn="b"/>
                      <a:r>
                        <a:rPr lang="en-US" sz="1100" b="0" i="0" u="none" strike="noStrike" dirty="0">
                          <a:solidFill>
                            <a:srgbClr val="000000"/>
                          </a:solidFill>
                          <a:effectLst/>
                          <a:latin typeface="Segoe UI"/>
                        </a:rPr>
                        <a:t>1</a:t>
                      </a:r>
                    </a:p>
                  </a:txBody>
                  <a:tcPr marL="7620" marR="7620" marT="7620" marB="0" anchor="ctr"/>
                </a:tc>
                <a:tc>
                  <a:txBody>
                    <a:bodyPr/>
                    <a:lstStyle/>
                    <a:p>
                      <a:pPr algn="ctr" fontAlgn="ctr"/>
                      <a:r>
                        <a:rPr lang="en-US" sz="1100" b="0" i="0" u="none" strike="noStrike" dirty="0">
                          <a:solidFill>
                            <a:srgbClr val="000000"/>
                          </a:solidFill>
                          <a:effectLst/>
                          <a:latin typeface="Segoe UI"/>
                        </a:rPr>
                        <a:t>United Kingdom</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45</a:t>
                      </a:r>
                    </a:p>
                  </a:txBody>
                  <a:tcPr marL="7620" marR="7620" marT="7620" marB="0" anchor="ctr"/>
                </a:tc>
                <a:tc>
                  <a:txBody>
                    <a:bodyPr/>
                    <a:lstStyle/>
                    <a:p>
                      <a:pPr algn="ctr" fontAlgn="b"/>
                      <a:r>
                        <a:rPr lang="en-US" sz="1100" b="0" i="0" u="none" strike="noStrike" dirty="0">
                          <a:solidFill>
                            <a:srgbClr val="000000"/>
                          </a:solidFill>
                          <a:effectLst/>
                          <a:latin typeface="Segoe UI"/>
                        </a:rPr>
                        <a:t>51</a:t>
                      </a:r>
                    </a:p>
                  </a:txBody>
                  <a:tcPr marL="7620" marR="7620" marT="7620" marB="0" anchor="ctr"/>
                </a:tc>
                <a:tc>
                  <a:txBody>
                    <a:bodyPr/>
                    <a:lstStyle/>
                    <a:p>
                      <a:pPr algn="ctr" fontAlgn="b"/>
                      <a:r>
                        <a:rPr lang="en-US" sz="1100" b="0" i="0" u="none" strike="noStrike" dirty="0">
                          <a:solidFill>
                            <a:srgbClr val="000000"/>
                          </a:solidFill>
                          <a:effectLst/>
                          <a:latin typeface="Segoe UI"/>
                        </a:rPr>
                        <a:t>50</a:t>
                      </a:r>
                    </a:p>
                  </a:txBody>
                  <a:tcPr marL="7620" marR="7620" marT="7620" marB="0" anchor="ctr"/>
                </a:tc>
                <a:extLst>
                  <a:ext uri="{0D108BD9-81ED-4DB2-BD59-A6C34878D82A}">
                    <a16:rowId xmlns:a16="http://schemas.microsoft.com/office/drawing/2014/main" val="3898199618"/>
                  </a:ext>
                </a:extLst>
              </a:tr>
              <a:tr h="237486">
                <a:tc>
                  <a:txBody>
                    <a:bodyPr/>
                    <a:lstStyle/>
                    <a:p>
                      <a:pPr algn="ctr" fontAlgn="b"/>
                      <a:r>
                        <a:rPr lang="en-US" sz="1100" b="0" i="0" u="none" strike="noStrike" dirty="0">
                          <a:solidFill>
                            <a:srgbClr val="000000"/>
                          </a:solidFill>
                          <a:effectLst/>
                          <a:latin typeface="Segoe UI"/>
                        </a:rPr>
                        <a:t>3</a:t>
                      </a:r>
                    </a:p>
                  </a:txBody>
                  <a:tcPr marL="7620" marR="7620" marT="7620" marB="0" anchor="ctr"/>
                </a:tc>
                <a:tc>
                  <a:txBody>
                    <a:bodyPr/>
                    <a:lstStyle/>
                    <a:p>
                      <a:pPr algn="ctr" fontAlgn="ctr"/>
                      <a:r>
                        <a:rPr lang="en-US" sz="1100" b="0" i="0" u="none" strike="noStrike" dirty="0">
                          <a:solidFill>
                            <a:srgbClr val="000000"/>
                          </a:solidFill>
                          <a:effectLst/>
                          <a:latin typeface="Segoe UI"/>
                        </a:rPr>
                        <a:t>France</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60</a:t>
                      </a:r>
                    </a:p>
                  </a:txBody>
                  <a:tcPr marL="7620" marR="7620" marT="7620" marB="0" anchor="ctr"/>
                </a:tc>
                <a:tc>
                  <a:txBody>
                    <a:bodyPr/>
                    <a:lstStyle/>
                    <a:p>
                      <a:pPr algn="ctr" fontAlgn="b"/>
                      <a:r>
                        <a:rPr lang="en-US" sz="1100" b="0" i="0" u="none" strike="noStrike" dirty="0">
                          <a:solidFill>
                            <a:srgbClr val="000000"/>
                          </a:solidFill>
                          <a:effectLst/>
                          <a:latin typeface="Segoe UI"/>
                        </a:rPr>
                        <a:t>58</a:t>
                      </a:r>
                    </a:p>
                  </a:txBody>
                  <a:tcPr marL="7620" marR="7620" marT="7620" marB="0" anchor="ctr"/>
                </a:tc>
                <a:tc>
                  <a:txBody>
                    <a:bodyPr/>
                    <a:lstStyle/>
                    <a:p>
                      <a:pPr algn="ctr" fontAlgn="b"/>
                      <a:r>
                        <a:rPr lang="en-US" sz="1100" b="0" i="0" u="none" strike="noStrike" dirty="0">
                          <a:solidFill>
                            <a:srgbClr val="000000"/>
                          </a:solidFill>
                          <a:effectLst/>
                          <a:latin typeface="Segoe UI"/>
                        </a:rPr>
                        <a:t>52</a:t>
                      </a:r>
                    </a:p>
                  </a:txBody>
                  <a:tcPr marL="7620" marR="7620" marT="7620" marB="0" anchor="ctr"/>
                </a:tc>
                <a:extLst>
                  <a:ext uri="{0D108BD9-81ED-4DB2-BD59-A6C34878D82A}">
                    <a16:rowId xmlns:a16="http://schemas.microsoft.com/office/drawing/2014/main" val="337251249"/>
                  </a:ext>
                </a:extLst>
              </a:tr>
              <a:tr h="237486">
                <a:tc>
                  <a:txBody>
                    <a:bodyPr/>
                    <a:lstStyle/>
                    <a:p>
                      <a:pPr algn="ctr" fontAlgn="b"/>
                      <a:r>
                        <a:rPr lang="en-US" sz="1100" b="0" i="0" u="none" strike="noStrike" dirty="0">
                          <a:solidFill>
                            <a:srgbClr val="000000"/>
                          </a:solidFill>
                          <a:effectLst/>
                          <a:latin typeface="Segoe UI"/>
                        </a:rPr>
                        <a:t>4</a:t>
                      </a:r>
                    </a:p>
                  </a:txBody>
                  <a:tcPr marL="7620" marR="7620" marT="7620" marB="0" anchor="ctr"/>
                </a:tc>
                <a:tc>
                  <a:txBody>
                    <a:bodyPr/>
                    <a:lstStyle/>
                    <a:p>
                      <a:pPr algn="ctr" fontAlgn="ctr"/>
                      <a:r>
                        <a:rPr lang="en-US" sz="1100" b="0" i="0" u="none" strike="noStrike" dirty="0">
                          <a:solidFill>
                            <a:srgbClr val="000000"/>
                          </a:solidFill>
                          <a:effectLst/>
                          <a:latin typeface="Segoe UI"/>
                        </a:rPr>
                        <a:t>Belgium</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59</a:t>
                      </a:r>
                    </a:p>
                  </a:txBody>
                  <a:tcPr marL="7620" marR="7620" marT="7620" marB="0" anchor="ctr"/>
                </a:tc>
                <a:tc>
                  <a:txBody>
                    <a:bodyPr/>
                    <a:lstStyle/>
                    <a:p>
                      <a:pPr algn="ctr" fontAlgn="b"/>
                      <a:r>
                        <a:rPr lang="en-US" sz="1100" b="0" i="0" u="none" strike="noStrike" dirty="0">
                          <a:solidFill>
                            <a:srgbClr val="000000"/>
                          </a:solidFill>
                          <a:effectLst/>
                          <a:latin typeface="Segoe UI"/>
                        </a:rPr>
                        <a:t>61</a:t>
                      </a:r>
                    </a:p>
                  </a:txBody>
                  <a:tcPr marL="7620" marR="7620" marT="7620" marB="0" anchor="ctr"/>
                </a:tc>
                <a:tc>
                  <a:txBody>
                    <a:bodyPr/>
                    <a:lstStyle/>
                    <a:p>
                      <a:pPr algn="ctr" fontAlgn="b"/>
                      <a:r>
                        <a:rPr lang="en-US" sz="1100" b="0" i="0" u="none" strike="noStrike" dirty="0">
                          <a:solidFill>
                            <a:srgbClr val="000000"/>
                          </a:solidFill>
                          <a:effectLst/>
                          <a:latin typeface="Segoe UI"/>
                        </a:rPr>
                        <a:t>56</a:t>
                      </a:r>
                    </a:p>
                  </a:txBody>
                  <a:tcPr marL="7620" marR="7620" marT="7620" marB="0" anchor="ctr"/>
                </a:tc>
                <a:extLst>
                  <a:ext uri="{0D108BD9-81ED-4DB2-BD59-A6C34878D82A}">
                    <a16:rowId xmlns:a16="http://schemas.microsoft.com/office/drawing/2014/main" val="3399524819"/>
                  </a:ext>
                </a:extLst>
              </a:tr>
              <a:tr h="237486">
                <a:tc>
                  <a:txBody>
                    <a:bodyPr/>
                    <a:lstStyle/>
                    <a:p>
                      <a:pPr algn="ctr" fontAlgn="b"/>
                      <a:r>
                        <a:rPr lang="en-US" sz="1100" b="0" i="0" u="none" strike="noStrike" dirty="0">
                          <a:solidFill>
                            <a:srgbClr val="000000"/>
                          </a:solidFill>
                          <a:effectLst/>
                          <a:latin typeface="Segoe UI"/>
                        </a:rPr>
                        <a:t>5</a:t>
                      </a:r>
                    </a:p>
                  </a:txBody>
                  <a:tcPr marL="7620" marR="7620" marT="7620" marB="0" anchor="ctr"/>
                </a:tc>
                <a:tc>
                  <a:txBody>
                    <a:bodyPr/>
                    <a:lstStyle/>
                    <a:p>
                      <a:pPr algn="ctr" fontAlgn="ctr"/>
                      <a:r>
                        <a:rPr lang="en-US" sz="1100" b="0" i="0" u="none" strike="noStrike" dirty="0">
                          <a:solidFill>
                            <a:srgbClr val="000000"/>
                          </a:solidFill>
                          <a:effectLst/>
                          <a:latin typeface="Segoe UI"/>
                        </a:rPr>
                        <a:t>Germany</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62</a:t>
                      </a:r>
                    </a:p>
                  </a:txBody>
                  <a:tcPr marL="7620" marR="7620" marT="7620" marB="0" anchor="ctr"/>
                </a:tc>
                <a:tc>
                  <a:txBody>
                    <a:bodyPr/>
                    <a:lstStyle/>
                    <a:p>
                      <a:pPr algn="ctr" fontAlgn="b"/>
                      <a:r>
                        <a:rPr lang="en-US" sz="1100" b="0" i="0" u="none" strike="noStrike" dirty="0">
                          <a:solidFill>
                            <a:srgbClr val="000000"/>
                          </a:solidFill>
                          <a:effectLst/>
                          <a:latin typeface="Segoe UI"/>
                        </a:rPr>
                        <a:t>65</a:t>
                      </a:r>
                    </a:p>
                  </a:txBody>
                  <a:tcPr marL="7620" marR="7620" marT="7620" marB="0" anchor="ctr"/>
                </a:tc>
                <a:tc>
                  <a:txBody>
                    <a:bodyPr/>
                    <a:lstStyle/>
                    <a:p>
                      <a:pPr algn="ctr" fontAlgn="b"/>
                      <a:r>
                        <a:rPr lang="en-US" sz="1100" b="0" i="0" u="none" strike="noStrike" dirty="0">
                          <a:solidFill>
                            <a:srgbClr val="000000"/>
                          </a:solidFill>
                          <a:effectLst/>
                          <a:latin typeface="Segoe UI"/>
                        </a:rPr>
                        <a:t>57</a:t>
                      </a:r>
                    </a:p>
                  </a:txBody>
                  <a:tcPr marL="7620" marR="7620" marT="7620" marB="0" anchor="ctr"/>
                </a:tc>
                <a:extLst>
                  <a:ext uri="{0D108BD9-81ED-4DB2-BD59-A6C34878D82A}">
                    <a16:rowId xmlns:a16="http://schemas.microsoft.com/office/drawing/2014/main" val="3637543726"/>
                  </a:ext>
                </a:extLst>
              </a:tr>
              <a:tr h="237486">
                <a:tc>
                  <a:txBody>
                    <a:bodyPr/>
                    <a:lstStyle/>
                    <a:p>
                      <a:pPr algn="ctr" fontAlgn="b"/>
                      <a:r>
                        <a:rPr lang="en-US" sz="1100" b="0" i="0" u="none" strike="noStrike" dirty="0">
                          <a:solidFill>
                            <a:srgbClr val="000000"/>
                          </a:solidFill>
                          <a:effectLst/>
                          <a:latin typeface="Segoe UI"/>
                        </a:rPr>
                        <a:t>9</a:t>
                      </a:r>
                    </a:p>
                  </a:txBody>
                  <a:tcPr marL="7620" marR="7620" marT="7620" marB="0" anchor="ctr"/>
                </a:tc>
                <a:tc>
                  <a:txBody>
                    <a:bodyPr/>
                    <a:lstStyle/>
                    <a:p>
                      <a:pPr algn="ctr" fontAlgn="ctr"/>
                      <a:r>
                        <a:rPr lang="en-US" sz="1100" b="0" i="0" u="none" strike="noStrike" dirty="0">
                          <a:solidFill>
                            <a:srgbClr val="000000"/>
                          </a:solidFill>
                          <a:effectLst/>
                          <a:latin typeface="Segoe UI"/>
                        </a:rPr>
                        <a:t>Italy</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63</a:t>
                      </a:r>
                    </a:p>
                  </a:txBody>
                  <a:tcPr marL="7620" marR="7620" marT="7620" marB="0" anchor="ctr"/>
                </a:tc>
                <a:tc>
                  <a:txBody>
                    <a:bodyPr/>
                    <a:lstStyle/>
                    <a:p>
                      <a:pPr algn="ctr" fontAlgn="b"/>
                      <a:r>
                        <a:rPr lang="en-US" sz="1100" b="0" i="0" u="none" strike="noStrike" dirty="0">
                          <a:solidFill>
                            <a:srgbClr val="000000"/>
                          </a:solidFill>
                          <a:effectLst/>
                          <a:latin typeface="Segoe UI"/>
                        </a:rPr>
                        <a:t>62</a:t>
                      </a:r>
                    </a:p>
                  </a:txBody>
                  <a:tcPr marL="7620" marR="7620" marT="7620" marB="0" anchor="ctr"/>
                </a:tc>
                <a:extLst>
                  <a:ext uri="{0D108BD9-81ED-4DB2-BD59-A6C34878D82A}">
                    <a16:rowId xmlns:a16="http://schemas.microsoft.com/office/drawing/2014/main" val="3455466254"/>
                  </a:ext>
                </a:extLst>
              </a:tr>
              <a:tr h="237486">
                <a:tc>
                  <a:txBody>
                    <a:bodyPr/>
                    <a:lstStyle/>
                    <a:p>
                      <a:pPr algn="ctr" fontAlgn="b"/>
                      <a:r>
                        <a:rPr lang="en-US" sz="1100" b="0" i="0" u="none" strike="noStrike" dirty="0">
                          <a:solidFill>
                            <a:srgbClr val="000000"/>
                          </a:solidFill>
                          <a:effectLst/>
                          <a:latin typeface="Segoe UI"/>
                        </a:rPr>
                        <a:t>11</a:t>
                      </a:r>
                    </a:p>
                  </a:txBody>
                  <a:tcPr marL="7620" marR="7620" marT="7620" marB="0" anchor="ctr"/>
                </a:tc>
                <a:tc>
                  <a:txBody>
                    <a:bodyPr/>
                    <a:lstStyle/>
                    <a:p>
                      <a:pPr algn="ctr" fontAlgn="ctr"/>
                      <a:r>
                        <a:rPr lang="en-US" sz="1100" b="0" i="0" u="none" strike="noStrike" dirty="0">
                          <a:solidFill>
                            <a:srgbClr val="000000"/>
                          </a:solidFill>
                          <a:effectLst/>
                          <a:latin typeface="Segoe UI"/>
                        </a:rPr>
                        <a:t>Ireland</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W. Europe</a:t>
                      </a:r>
                    </a:p>
                  </a:txBody>
                  <a:tcPr marL="7620" marR="7620" marT="7620" marB="0" anchor="ctr"/>
                </a:tc>
                <a:tc>
                  <a:txBody>
                    <a:bodyPr/>
                    <a:lstStyle/>
                    <a:p>
                      <a:pPr algn="ctr" fontAlgn="b"/>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64</a:t>
                      </a:r>
                    </a:p>
                  </a:txBody>
                  <a:tcPr marL="7620" marR="7620" marT="7620" marB="0" anchor="ctr"/>
                </a:tc>
                <a:tc>
                  <a:txBody>
                    <a:bodyPr/>
                    <a:lstStyle/>
                    <a:p>
                      <a:pPr algn="ctr" fontAlgn="b"/>
                      <a:r>
                        <a:rPr lang="en-US" sz="1100" b="0" i="0" u="none" strike="noStrike" dirty="0">
                          <a:solidFill>
                            <a:srgbClr val="000000"/>
                          </a:solidFill>
                          <a:effectLst/>
                          <a:latin typeface="Segoe UI"/>
                        </a:rPr>
                        <a:t>68</a:t>
                      </a:r>
                    </a:p>
                  </a:txBody>
                  <a:tcPr marL="7620" marR="7620" marT="7620" marB="0" anchor="ctr"/>
                </a:tc>
                <a:extLst>
                  <a:ext uri="{0D108BD9-81ED-4DB2-BD59-A6C34878D82A}">
                    <a16:rowId xmlns:a16="http://schemas.microsoft.com/office/drawing/2014/main" val="4114489155"/>
                  </a:ext>
                </a:extLst>
              </a:tr>
              <a:tr h="237486">
                <a:tc>
                  <a:txBody>
                    <a:bodyPr/>
                    <a:lstStyle/>
                    <a:p>
                      <a:pPr algn="ctr" fontAlgn="b"/>
                      <a:r>
                        <a:rPr lang="en-US" sz="1100" b="0" i="0" u="none" strike="noStrike" dirty="0">
                          <a:solidFill>
                            <a:srgbClr val="000000"/>
                          </a:solidFill>
                          <a:effectLst/>
                          <a:latin typeface="Segoe UI" panose="020B0502040204020203" pitchFamily="34" charset="0"/>
                        </a:rPr>
                        <a:t>16</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Hungary</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CEE</a:t>
                      </a:r>
                    </a:p>
                  </a:txBody>
                  <a:tcPr marL="7620" marR="7620" marT="7620" marB="0" anchor="ctr"/>
                </a:tc>
                <a:tc>
                  <a:txBody>
                    <a:bodyPr/>
                    <a:lstStyle/>
                    <a:p>
                      <a:pPr algn="ctr" fontAlgn="b"/>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73</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extLst>
                  <a:ext uri="{0D108BD9-81ED-4DB2-BD59-A6C34878D82A}">
                    <a16:rowId xmlns:a16="http://schemas.microsoft.com/office/drawing/2014/main" val="2606211057"/>
                  </a:ext>
                </a:extLst>
              </a:tr>
              <a:tr h="237486">
                <a:tc>
                  <a:txBody>
                    <a:bodyPr/>
                    <a:lstStyle/>
                    <a:p>
                      <a:pPr algn="ctr" fontAlgn="b"/>
                      <a:r>
                        <a:rPr lang="en-US" sz="1100" b="0" i="0" u="none" strike="noStrike" dirty="0">
                          <a:solidFill>
                            <a:srgbClr val="000000"/>
                          </a:solidFill>
                          <a:effectLst/>
                          <a:latin typeface="Segoe UI"/>
                        </a:rPr>
                        <a:t>19</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Russia</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CEE</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74</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75</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74</a:t>
                      </a:r>
                    </a:p>
                  </a:txBody>
                  <a:tcPr marL="7620" marR="7620" marT="7620" marB="0" anchor="ctr"/>
                </a:tc>
                <a:extLst>
                  <a:ext uri="{0D108BD9-81ED-4DB2-BD59-A6C34878D82A}">
                    <a16:rowId xmlns:a16="http://schemas.microsoft.com/office/drawing/2014/main" val="510076188"/>
                  </a:ext>
                </a:extLst>
              </a:tr>
              <a:tr h="237486">
                <a:tc>
                  <a:txBody>
                    <a:bodyPr/>
                    <a:lstStyle/>
                    <a:p>
                      <a:pPr algn="ctr" fontAlgn="b"/>
                      <a:r>
                        <a:rPr lang="en-US" sz="1100" b="0" i="0" u="none" strike="noStrike" dirty="0">
                          <a:solidFill>
                            <a:srgbClr val="000000"/>
                          </a:solidFill>
                          <a:effectLst/>
                          <a:latin typeface="Segoe UI" panose="020B0502040204020203" pitchFamily="34" charset="0"/>
                        </a:rPr>
                        <a:t>6</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Malaysia</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APAC</a:t>
                      </a:r>
                    </a:p>
                  </a:txBody>
                  <a:tcPr marL="7620" marR="7620" marT="7620" marB="0" anchor="ctr"/>
                </a:tc>
                <a:tc>
                  <a:txBody>
                    <a:bodyPr/>
                    <a:lstStyle/>
                    <a:p>
                      <a:pPr algn="ctr" fontAlgn="b"/>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56</a:t>
                      </a:r>
                    </a:p>
                  </a:txBody>
                  <a:tcPr marL="7620" marR="7620" marT="7620" marB="0" anchor="ctr"/>
                </a:tc>
                <a:tc>
                  <a:txBody>
                    <a:bodyPr/>
                    <a:lstStyle/>
                    <a:p>
                      <a:pPr algn="ctr" fontAlgn="b"/>
                      <a:r>
                        <a:rPr lang="en-US" sz="1100" b="0" i="0" u="none" strike="noStrike" dirty="0">
                          <a:solidFill>
                            <a:srgbClr val="000000"/>
                          </a:solidFill>
                          <a:effectLst/>
                          <a:latin typeface="Segoe UI"/>
                        </a:rPr>
                        <a:t>58</a:t>
                      </a:r>
                    </a:p>
                  </a:txBody>
                  <a:tcPr marL="7620" marR="7620" marT="7620" marB="0" anchor="ctr"/>
                </a:tc>
                <a:extLst>
                  <a:ext uri="{0D108BD9-81ED-4DB2-BD59-A6C34878D82A}">
                    <a16:rowId xmlns:a16="http://schemas.microsoft.com/office/drawing/2014/main" val="1290002646"/>
                  </a:ext>
                </a:extLst>
              </a:tr>
              <a:tr h="237486">
                <a:tc>
                  <a:txBody>
                    <a:bodyPr/>
                    <a:lstStyle/>
                    <a:p>
                      <a:pPr algn="ctr" fontAlgn="b"/>
                      <a:r>
                        <a:rPr lang="en-US" sz="1100" b="0" i="0" u="none" strike="noStrike" dirty="0">
                          <a:solidFill>
                            <a:srgbClr val="000000"/>
                          </a:solidFill>
                          <a:effectLst/>
                          <a:latin typeface="Segoe UI"/>
                        </a:rPr>
                        <a:t>7</a:t>
                      </a:r>
                    </a:p>
                  </a:txBody>
                  <a:tcPr marL="7620" marR="7620" marT="7620" marB="0" anchor="ctr"/>
                </a:tc>
                <a:tc>
                  <a:txBody>
                    <a:bodyPr/>
                    <a:lstStyle/>
                    <a:p>
                      <a:pPr algn="ctr" fontAlgn="ctr"/>
                      <a:r>
                        <a:rPr lang="en-US" sz="1100" b="0" i="0" u="none" strike="noStrike" dirty="0">
                          <a:solidFill>
                            <a:srgbClr val="000000"/>
                          </a:solidFill>
                          <a:effectLst/>
                          <a:latin typeface="Segoe UI"/>
                        </a:rPr>
                        <a:t>India</a:t>
                      </a:r>
                    </a:p>
                  </a:txBody>
                  <a:tcPr marL="7620" marR="7620" marT="7620" marB="0" anchor="ctr"/>
                </a:tc>
                <a:tc>
                  <a:txBody>
                    <a:bodyPr/>
                    <a:lstStyle/>
                    <a:p>
                      <a:pPr algn="ctr" fontAlgn="ct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APAC</a:t>
                      </a: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63</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61</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59</a:t>
                      </a:r>
                    </a:p>
                  </a:txBody>
                  <a:tcPr marL="7620" marR="7620" marT="7620" marB="0" anchor="ctr"/>
                </a:tc>
                <a:extLst>
                  <a:ext uri="{0D108BD9-81ED-4DB2-BD59-A6C34878D82A}">
                    <a16:rowId xmlns:a16="http://schemas.microsoft.com/office/drawing/2014/main" val="1026544535"/>
                  </a:ext>
                </a:extLst>
              </a:tr>
              <a:tr h="237486">
                <a:tc>
                  <a:txBody>
                    <a:bodyPr/>
                    <a:lstStyle/>
                    <a:p>
                      <a:pPr algn="ctr" fontAlgn="b"/>
                      <a:r>
                        <a:rPr lang="en-US" sz="1100" b="0" i="0" u="none" strike="noStrike" dirty="0">
                          <a:solidFill>
                            <a:srgbClr val="000000"/>
                          </a:solidFill>
                          <a:effectLst/>
                          <a:latin typeface="Segoe UI" panose="020B0502040204020203" pitchFamily="34" charset="0"/>
                        </a:rPr>
                        <a:t>10</a:t>
                      </a:r>
                    </a:p>
                  </a:txBody>
                  <a:tcPr marL="7620" marR="7620" marT="7620" marB="0" anchor="ctr"/>
                </a:tc>
                <a:tc>
                  <a:txBody>
                    <a:bodyPr/>
                    <a:lstStyle/>
                    <a:p>
                      <a:pPr algn="ctr" fontAlgn="ctr"/>
                      <a:r>
                        <a:rPr lang="en-US" sz="1100" b="0" i="0" u="none" strike="noStrike" dirty="0">
                          <a:solidFill>
                            <a:srgbClr val="000000"/>
                          </a:solidFill>
                          <a:effectLst/>
                          <a:latin typeface="Segoe UI"/>
                        </a:rPr>
                        <a:t>Singapore</a:t>
                      </a:r>
                    </a:p>
                  </a:txBody>
                  <a:tcPr marL="7620" marR="7620" marT="7620" marB="0" anchor="ctr"/>
                </a:tc>
                <a:tc>
                  <a:txBody>
                    <a:bodyPr/>
                    <a:lstStyle/>
                    <a:p>
                      <a:pPr algn="ctr" fontAlgn="ctr"/>
                      <a:r>
                        <a:rPr kumimoji="0" lang="en-US" sz="1100" b="0" i="0" u="none" strike="noStrike" kern="1200" cap="none" spc="0" normalizeH="0" baseline="0" noProof="0" dirty="0">
                          <a:ln>
                            <a:noFill/>
                          </a:ln>
                          <a:solidFill>
                            <a:srgbClr val="000000"/>
                          </a:solidFill>
                          <a:effectLst/>
                          <a:uLnTx/>
                          <a:uFillTx/>
                          <a:latin typeface="Segoe UI"/>
                          <a:ea typeface="+mn-ea"/>
                          <a:cs typeface="+mn-cs"/>
                        </a:rPr>
                        <a:t>APAC</a:t>
                      </a:r>
                      <a:endParaRPr lang="en-US" sz="1100" b="0" i="0" u="none" strike="noStrike" dirty="0">
                        <a:solidFill>
                          <a:srgbClr val="000000"/>
                        </a:solidFill>
                        <a:effectLst/>
                        <a:latin typeface="Segoe UI"/>
                      </a:endParaRPr>
                    </a:p>
                  </a:txBody>
                  <a:tcPr marL="7620" marR="7620" marT="7620" marB="0" anchor="ctr"/>
                </a:tc>
                <a:tc>
                  <a:txBody>
                    <a:bodyPr/>
                    <a:lstStyle/>
                    <a:p>
                      <a:pPr algn="ctr" fontAlgn="ct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ct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63</a:t>
                      </a:r>
                    </a:p>
                  </a:txBody>
                  <a:tcPr marL="7620" marR="7620" marT="7620" marB="0" anchor="ctr"/>
                </a:tc>
                <a:extLst>
                  <a:ext uri="{0D108BD9-81ED-4DB2-BD59-A6C34878D82A}">
                    <a16:rowId xmlns:a16="http://schemas.microsoft.com/office/drawing/2014/main" val="1881250121"/>
                  </a:ext>
                </a:extLst>
              </a:tr>
              <a:tr h="237486">
                <a:tc>
                  <a:txBody>
                    <a:bodyPr/>
                    <a:lstStyle/>
                    <a:p>
                      <a:pPr algn="ctr" fontAlgn="b"/>
                      <a:r>
                        <a:rPr lang="en-US" sz="1100" b="0" i="0" u="none" strike="noStrike" dirty="0">
                          <a:solidFill>
                            <a:srgbClr val="000000"/>
                          </a:solidFill>
                          <a:effectLst/>
                          <a:latin typeface="Segoe UI"/>
                        </a:rPr>
                        <a:t>15</a:t>
                      </a:r>
                    </a:p>
                  </a:txBody>
                  <a:tcPr marL="7620" marR="7620" marT="7620" marB="0" anchor="ctr"/>
                </a:tc>
                <a:tc>
                  <a:txBody>
                    <a:bodyPr/>
                    <a:lstStyle/>
                    <a:p>
                      <a:pPr algn="ctr" fontAlgn="ctr"/>
                      <a:r>
                        <a:rPr lang="en-US" sz="1100" b="0" i="0" u="none" strike="noStrike" dirty="0">
                          <a:solidFill>
                            <a:srgbClr val="000000"/>
                          </a:solidFill>
                          <a:effectLst/>
                          <a:latin typeface="Segoe UI"/>
                        </a:rPr>
                        <a:t>Vietnam</a:t>
                      </a:r>
                    </a:p>
                  </a:txBody>
                  <a:tcPr marL="7620" marR="7620" marT="7620" marB="0" anchor="ctr"/>
                </a:tc>
                <a:tc>
                  <a:txBody>
                    <a:bodyPr/>
                    <a:lstStyle/>
                    <a:p>
                      <a:pPr algn="ctr" fontAlgn="ct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APAC</a:t>
                      </a: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71</a:t>
                      </a:r>
                    </a:p>
                  </a:txBody>
                  <a:tcPr marL="7620" marR="7620" marT="7620" marB="0" anchor="ctr"/>
                </a:tc>
                <a:extLst>
                  <a:ext uri="{0D108BD9-81ED-4DB2-BD59-A6C34878D82A}">
                    <a16:rowId xmlns:a16="http://schemas.microsoft.com/office/drawing/2014/main" val="576246127"/>
                  </a:ext>
                </a:extLst>
              </a:tr>
              <a:tr h="237486">
                <a:tc>
                  <a:txBody>
                    <a:bodyPr/>
                    <a:lstStyle/>
                    <a:p>
                      <a:pPr algn="ctr" fontAlgn="b"/>
                      <a:r>
                        <a:rPr lang="en-US" sz="1100" b="0" i="0" u="none" strike="noStrike" dirty="0">
                          <a:solidFill>
                            <a:srgbClr val="000000"/>
                          </a:solidFill>
                          <a:effectLst/>
                          <a:latin typeface="Segoe UI" panose="020B0502040204020203" pitchFamily="34" charset="0"/>
                        </a:rPr>
                        <a:t>12</a:t>
                      </a:r>
                    </a:p>
                  </a:txBody>
                  <a:tcPr marL="7620" marR="7620" marT="7620" marB="0" anchor="ctr"/>
                </a:tc>
                <a:tc>
                  <a:txBody>
                    <a:bodyPr/>
                    <a:lstStyle/>
                    <a:p>
                      <a:pPr algn="ctr" fontAlgn="ctr"/>
                      <a:r>
                        <a:rPr lang="en-US" sz="1100" b="0" i="0" u="none" strike="noStrike" dirty="0">
                          <a:solidFill>
                            <a:srgbClr val="000000"/>
                          </a:solidFill>
                          <a:effectLst/>
                          <a:latin typeface="Segoe UI"/>
                        </a:rPr>
                        <a:t>Mexico</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Latam</a:t>
                      </a:r>
                    </a:p>
                  </a:txBody>
                  <a:tcPr marL="7620" marR="7620" marT="7620" marB="0" anchor="ctr"/>
                </a:tc>
                <a:tc>
                  <a:txBody>
                    <a:bodyPr/>
                    <a:lstStyle/>
                    <a:p>
                      <a:pPr algn="ctr" fontAlgn="b"/>
                      <a:r>
                        <a:rPr lang="en-US" sz="1100" b="0" i="0" u="none" strike="noStrike" dirty="0">
                          <a:solidFill>
                            <a:srgbClr val="000000"/>
                          </a:solidFill>
                          <a:effectLst/>
                          <a:latin typeface="Segoe UI"/>
                        </a:rPr>
                        <a:t>76</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69</a:t>
                      </a:r>
                    </a:p>
                  </a:txBody>
                  <a:tcPr marL="7620" marR="7620" marT="7620" marB="0" anchor="ctr"/>
                </a:tc>
                <a:extLst>
                  <a:ext uri="{0D108BD9-81ED-4DB2-BD59-A6C34878D82A}">
                    <a16:rowId xmlns:a16="http://schemas.microsoft.com/office/drawing/2014/main" val="4060768181"/>
                  </a:ext>
                </a:extLst>
              </a:tr>
              <a:tr h="237486">
                <a:tc>
                  <a:txBody>
                    <a:bodyPr/>
                    <a:lstStyle/>
                    <a:p>
                      <a:pPr algn="ctr" fontAlgn="b"/>
                      <a:r>
                        <a:rPr lang="en-US" sz="1100" b="0" i="0" u="none" strike="noStrike" dirty="0">
                          <a:solidFill>
                            <a:srgbClr val="000000"/>
                          </a:solidFill>
                          <a:effectLst/>
                          <a:latin typeface="Segoe UI"/>
                        </a:rPr>
                        <a:t>13</a:t>
                      </a:r>
                    </a:p>
                  </a:txBody>
                  <a:tcPr marL="7620" marR="7620" marT="7620" marB="0" anchor="ctr"/>
                </a:tc>
                <a:tc>
                  <a:txBody>
                    <a:bodyPr/>
                    <a:lstStyle/>
                    <a:p>
                      <a:pPr algn="ctr" fontAlgn="ctr"/>
                      <a:r>
                        <a:rPr lang="en-US" sz="1100" b="0" i="0" u="none" strike="noStrike" dirty="0">
                          <a:solidFill>
                            <a:srgbClr val="000000"/>
                          </a:solidFill>
                          <a:effectLst/>
                          <a:latin typeface="Segoe UI"/>
                        </a:rPr>
                        <a:t>Brazil</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70</a:t>
                      </a:r>
                    </a:p>
                  </a:txBody>
                  <a:tcPr marL="7620" marR="7620" marT="7620" marB="0" anchor="ctr"/>
                </a:tc>
                <a:extLst>
                  <a:ext uri="{0D108BD9-81ED-4DB2-BD59-A6C34878D82A}">
                    <a16:rowId xmlns:a16="http://schemas.microsoft.com/office/drawing/2014/main" val="4038536734"/>
                  </a:ext>
                </a:extLst>
              </a:tr>
              <a:tr h="237486">
                <a:tc>
                  <a:txBody>
                    <a:bodyPr/>
                    <a:lstStyle/>
                    <a:p>
                      <a:pPr algn="ctr" fontAlgn="b"/>
                      <a:r>
                        <a:rPr lang="en-US" sz="1100" b="0" i="0" u="none" strike="noStrike" dirty="0">
                          <a:solidFill>
                            <a:srgbClr val="000000"/>
                          </a:solidFill>
                          <a:effectLst/>
                          <a:latin typeface="Segoe UI"/>
                        </a:rPr>
                        <a:t>17</a:t>
                      </a:r>
                    </a:p>
                  </a:txBody>
                  <a:tcPr marL="7620" marR="7620" marT="7620" marB="0" anchor="ctr"/>
                </a:tc>
                <a:tc>
                  <a:txBody>
                    <a:bodyPr/>
                    <a:lstStyle/>
                    <a:p>
                      <a:pPr algn="ctr" fontAlgn="ctr"/>
                      <a:r>
                        <a:rPr lang="en-US" sz="1100" b="0" i="0" u="none" strike="noStrike" dirty="0">
                          <a:solidFill>
                            <a:srgbClr val="000000"/>
                          </a:solidFill>
                          <a:effectLst/>
                          <a:latin typeface="Segoe UI"/>
                        </a:rPr>
                        <a:t>Colombia</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77</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extLst>
                  <a:ext uri="{0D108BD9-81ED-4DB2-BD59-A6C34878D82A}">
                    <a16:rowId xmlns:a16="http://schemas.microsoft.com/office/drawing/2014/main" val="2039477326"/>
                  </a:ext>
                </a:extLst>
              </a:tr>
              <a:tr h="237486">
                <a:tc>
                  <a:txBody>
                    <a:bodyPr/>
                    <a:lstStyle/>
                    <a:p>
                      <a:pPr algn="ctr" fontAlgn="b"/>
                      <a:r>
                        <a:rPr lang="en-US" sz="1100" b="0" i="0" u="none" strike="noStrike" dirty="0">
                          <a:solidFill>
                            <a:srgbClr val="000000"/>
                          </a:solidFill>
                          <a:effectLst/>
                          <a:latin typeface="Segoe UI"/>
                        </a:rPr>
                        <a:t>18</a:t>
                      </a:r>
                    </a:p>
                  </a:txBody>
                  <a:tcPr marL="7620" marR="7620" marT="7620" marB="0" anchor="ctr"/>
                </a:tc>
                <a:tc>
                  <a:txBody>
                    <a:bodyPr/>
                    <a:lstStyle/>
                    <a:p>
                      <a:pPr algn="ctr" fontAlgn="ctr"/>
                      <a:r>
                        <a:rPr lang="en-US" sz="1100" b="0" i="0" u="none" strike="noStrike" dirty="0">
                          <a:solidFill>
                            <a:srgbClr val="000000"/>
                          </a:solidFill>
                          <a:effectLst/>
                          <a:latin typeface="Segoe UI"/>
                        </a:rPr>
                        <a:t>Argentina</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75</a:t>
                      </a:r>
                    </a:p>
                  </a:txBody>
                  <a:tcPr marL="7620" marR="7620" marT="7620" marB="0" anchor="ctr"/>
                </a:tc>
                <a:tc>
                  <a:txBody>
                    <a:bodyPr/>
                    <a:lstStyle/>
                    <a:p>
                      <a:pPr algn="ctr" fontAlgn="b"/>
                      <a:r>
                        <a:rPr lang="en-US" sz="1100" b="0" i="0" u="none" strike="noStrike" dirty="0">
                          <a:solidFill>
                            <a:srgbClr val="000000"/>
                          </a:solidFill>
                          <a:effectLst/>
                          <a:latin typeface="Segoe UI"/>
                        </a:rPr>
                        <a:t>74</a:t>
                      </a:r>
                    </a:p>
                  </a:txBody>
                  <a:tcPr marL="7620" marR="7620" marT="7620" marB="0" anchor="ctr"/>
                </a:tc>
                <a:extLst>
                  <a:ext uri="{0D108BD9-81ED-4DB2-BD59-A6C34878D82A}">
                    <a16:rowId xmlns:a16="http://schemas.microsoft.com/office/drawing/2014/main" val="4201100171"/>
                  </a:ext>
                </a:extLst>
              </a:tr>
              <a:tr h="237486">
                <a:tc>
                  <a:txBody>
                    <a:bodyPr/>
                    <a:lstStyle/>
                    <a:p>
                      <a:pPr algn="ctr" fontAlgn="b"/>
                      <a:r>
                        <a:rPr lang="en-US" sz="1100" b="0" i="0" u="none" strike="noStrike" dirty="0">
                          <a:solidFill>
                            <a:srgbClr val="000000"/>
                          </a:solidFill>
                          <a:effectLst/>
                          <a:latin typeface="Segoe UI" panose="020B0502040204020203" pitchFamily="34" charset="0"/>
                        </a:rPr>
                        <a:t>20</a:t>
                      </a:r>
                    </a:p>
                  </a:txBody>
                  <a:tcPr marL="7620" marR="7620" marT="7620" marB="0" anchor="ctr"/>
                </a:tc>
                <a:tc>
                  <a:txBody>
                    <a:bodyPr/>
                    <a:lstStyle/>
                    <a:p>
                      <a:pPr algn="ctr" fontAlgn="ctr"/>
                      <a:r>
                        <a:rPr lang="en-US" sz="1100" b="0" i="0" u="none" strike="noStrike" dirty="0">
                          <a:solidFill>
                            <a:srgbClr val="000000"/>
                          </a:solidFill>
                          <a:effectLst/>
                          <a:latin typeface="Segoe UI"/>
                        </a:rPr>
                        <a:t>Chile</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tc>
                  <a:txBody>
                    <a:bodyPr/>
                    <a:lstStyle/>
                    <a:p>
                      <a:pPr algn="ctr" fontAlgn="b"/>
                      <a:r>
                        <a:rPr lang="en-US" sz="1100" b="0" i="0" u="none" strike="noStrike" dirty="0">
                          <a:solidFill>
                            <a:srgbClr val="000000"/>
                          </a:solidFill>
                          <a:effectLst/>
                          <a:latin typeface="Segoe UI"/>
                        </a:rPr>
                        <a:t>73</a:t>
                      </a:r>
                    </a:p>
                  </a:txBody>
                  <a:tcPr marL="7620" marR="7620" marT="7620" marB="0" anchor="ctr"/>
                </a:tc>
                <a:tc>
                  <a:txBody>
                    <a:bodyPr/>
                    <a:lstStyle/>
                    <a:p>
                      <a:pPr algn="ctr" fontAlgn="b"/>
                      <a:r>
                        <a:rPr lang="en-US" sz="1100" b="0" i="0" u="none" strike="noStrike" dirty="0">
                          <a:solidFill>
                            <a:srgbClr val="000000"/>
                          </a:solidFill>
                          <a:effectLst/>
                          <a:latin typeface="Segoe UI"/>
                        </a:rPr>
                        <a:t>75</a:t>
                      </a:r>
                    </a:p>
                  </a:txBody>
                  <a:tcPr marL="7620" marR="7620" marT="7620" marB="0" anchor="ctr"/>
                </a:tc>
                <a:extLst>
                  <a:ext uri="{0D108BD9-81ED-4DB2-BD59-A6C34878D82A}">
                    <a16:rowId xmlns:a16="http://schemas.microsoft.com/office/drawing/2014/main" val="810437113"/>
                  </a:ext>
                </a:extLst>
              </a:tr>
              <a:tr h="279396">
                <a:tc>
                  <a:txBody>
                    <a:bodyPr/>
                    <a:lstStyle/>
                    <a:p>
                      <a:pPr algn="ctr" fontAlgn="b"/>
                      <a:r>
                        <a:rPr lang="en-US" sz="1100" b="0" i="0" u="none" strike="noStrike" dirty="0">
                          <a:solidFill>
                            <a:srgbClr val="000000"/>
                          </a:solidFill>
                          <a:effectLst/>
                          <a:latin typeface="Segoe UI"/>
                        </a:rPr>
                        <a:t>22</a:t>
                      </a:r>
                    </a:p>
                  </a:txBody>
                  <a:tcPr marL="7620" marR="7620" marT="7620" marB="0" anchor="ctr"/>
                </a:tc>
                <a:tc>
                  <a:txBody>
                    <a:bodyPr/>
                    <a:lstStyle/>
                    <a:p>
                      <a:pPr algn="ctr" fontAlgn="ctr"/>
                      <a:r>
                        <a:rPr lang="en-US" sz="1100" b="0" i="0" u="none" strike="noStrike" dirty="0">
                          <a:solidFill>
                            <a:srgbClr val="000000"/>
                          </a:solidFill>
                          <a:effectLst/>
                          <a:latin typeface="Segoe UI"/>
                        </a:rPr>
                        <a:t>Peru</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Latam</a:t>
                      </a:r>
                    </a:p>
                  </a:txBody>
                  <a:tcPr marL="7620" marR="7620" marT="7620" marB="0" anchor="ctr"/>
                </a:tc>
                <a:tc>
                  <a:txBody>
                    <a:bodyPr/>
                    <a:lstStyle/>
                    <a:p>
                      <a:pPr algn="ctr" fontAlgn="b"/>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78</a:t>
                      </a:r>
                    </a:p>
                  </a:txBody>
                  <a:tcPr marL="7620" marR="7620" marT="7620" marB="0" anchor="ctr"/>
                </a:tc>
                <a:tc>
                  <a:txBody>
                    <a:bodyPr/>
                    <a:lstStyle/>
                    <a:p>
                      <a:pPr algn="ctr" fontAlgn="b"/>
                      <a:r>
                        <a:rPr lang="en-US" sz="1100" b="0" i="0" u="none" strike="noStrike" dirty="0">
                          <a:solidFill>
                            <a:srgbClr val="000000"/>
                          </a:solidFill>
                          <a:effectLst/>
                          <a:latin typeface="Segoe UI"/>
                        </a:rPr>
                        <a:t>79</a:t>
                      </a:r>
                    </a:p>
                  </a:txBody>
                  <a:tcPr marL="7620" marR="7620" marT="7620" marB="0" anchor="ctr"/>
                </a:tc>
                <a:extLst>
                  <a:ext uri="{0D108BD9-81ED-4DB2-BD59-A6C34878D82A}">
                    <a16:rowId xmlns:a16="http://schemas.microsoft.com/office/drawing/2014/main" val="3633336904"/>
                  </a:ext>
                </a:extLst>
              </a:tr>
              <a:tr h="279396">
                <a:tc>
                  <a:txBody>
                    <a:bodyPr/>
                    <a:lstStyle/>
                    <a:p>
                      <a:pPr algn="ctr" fontAlgn="b"/>
                      <a:r>
                        <a:rPr lang="en-US" sz="1100" b="0" i="0" u="none" strike="noStrike" dirty="0">
                          <a:solidFill>
                            <a:srgbClr val="000000"/>
                          </a:solidFill>
                          <a:effectLst/>
                          <a:latin typeface="Segoe UI" panose="020B0502040204020203" pitchFamily="34" charset="0"/>
                        </a:rPr>
                        <a:t>14</a:t>
                      </a:r>
                    </a:p>
                  </a:txBody>
                  <a:tcPr marL="7620" marR="7620" marT="7620" marB="0" anchor="ctr"/>
                </a:tc>
                <a:tc>
                  <a:txBody>
                    <a:bodyPr/>
                    <a:lstStyle/>
                    <a:p>
                      <a:pPr algn="ctr" fontAlgn="ctr"/>
                      <a:r>
                        <a:rPr lang="en-US" sz="1100" b="0" i="0" u="none" strike="noStrike" dirty="0">
                          <a:solidFill>
                            <a:srgbClr val="000000"/>
                          </a:solidFill>
                          <a:effectLst/>
                          <a:latin typeface="Segoe UI"/>
                        </a:rPr>
                        <a:t>Turkey</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MEA</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extLst>
                  <a:ext uri="{0D108BD9-81ED-4DB2-BD59-A6C34878D82A}">
                    <a16:rowId xmlns:a16="http://schemas.microsoft.com/office/drawing/2014/main" val="4255655544"/>
                  </a:ext>
                </a:extLst>
              </a:tr>
              <a:tr h="279396">
                <a:tc>
                  <a:txBody>
                    <a:bodyPr/>
                    <a:lstStyle/>
                    <a:p>
                      <a:pPr algn="ctr" fontAlgn="b"/>
                      <a:r>
                        <a:rPr lang="en-US" sz="1100" b="0" i="0" u="none" strike="noStrike" dirty="0">
                          <a:solidFill>
                            <a:srgbClr val="000000"/>
                          </a:solidFill>
                          <a:effectLst/>
                          <a:latin typeface="Segoe UI" panose="020B0502040204020203" pitchFamily="34" charset="0"/>
                        </a:rPr>
                        <a:t>21</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South Africa</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MEA</a:t>
                      </a:r>
                    </a:p>
                  </a:txBody>
                  <a:tcPr marL="7620" marR="7620" marT="7620" marB="0" anchor="ctr"/>
                </a:tc>
                <a:tc>
                  <a:txBody>
                    <a:bodyPr/>
                    <a:lstStyle/>
                    <a:p>
                      <a:pPr algn="ctr" fontAlgn="b"/>
                      <a:r>
                        <a:rPr lang="en-US" sz="1100" b="0" i="0" u="none" strike="noStrike" dirty="0">
                          <a:solidFill>
                            <a:srgbClr val="000000"/>
                          </a:solidFill>
                          <a:effectLst/>
                          <a:latin typeface="Segoe UI"/>
                        </a:rPr>
                        <a:t>78</a:t>
                      </a:r>
                    </a:p>
                  </a:txBody>
                  <a:tcPr marL="7620" marR="7620" marT="7620" marB="0" anchor="ctr"/>
                </a:tc>
                <a:tc>
                  <a:txBody>
                    <a:bodyPr/>
                    <a:lstStyle/>
                    <a:p>
                      <a:pPr algn="ctr" fontAlgn="b"/>
                      <a:r>
                        <a:rPr lang="en-US" sz="1100" b="0" i="0" u="none" strike="noStrike" dirty="0">
                          <a:solidFill>
                            <a:srgbClr val="000000"/>
                          </a:solidFill>
                          <a:effectLst/>
                          <a:latin typeface="Segoe UI"/>
                        </a:rPr>
                        <a:t>77</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78</a:t>
                      </a:r>
                    </a:p>
                  </a:txBody>
                  <a:tcPr marL="7620" marR="7620" marT="7620" marB="0" anchor="ctr"/>
                </a:tc>
                <a:extLst>
                  <a:ext uri="{0D108BD9-81ED-4DB2-BD59-A6C34878D82A}">
                    <a16:rowId xmlns:a16="http://schemas.microsoft.com/office/drawing/2014/main" val="1247029946"/>
                  </a:ext>
                </a:extLst>
              </a:tr>
            </a:tbl>
          </a:graphicData>
        </a:graphic>
      </p:graphicFrame>
      <p:sp>
        <p:nvSpPr>
          <p:cNvPr id="6" name="Rectangle 5">
            <a:extLst>
              <a:ext uri="{FF2B5EF4-FFF2-40B4-BE49-F238E27FC236}">
                <a16:creationId xmlns:a16="http://schemas.microsoft.com/office/drawing/2014/main" id="{E95C1902-7542-4B38-8000-ECF15BEA9754}"/>
              </a:ext>
            </a:extLst>
          </p:cNvPr>
          <p:cNvSpPr/>
          <p:nvPr/>
        </p:nvSpPr>
        <p:spPr>
          <a:xfrm>
            <a:off x="50240" y="6594415"/>
            <a:ext cx="5354471" cy="400110"/>
          </a:xfrm>
          <a:prstGeom prst="rect">
            <a:avLst/>
          </a:prstGeom>
        </p:spPr>
        <p:txBody>
          <a:bodyPr wrap="square">
            <a:spAutoFit/>
          </a:bodyPr>
          <a:lstStyle/>
          <a:p>
            <a:r>
              <a:rPr lang="en-US" sz="1000" i="1" dirty="0">
                <a:solidFill>
                  <a:schemeClr val="bg1">
                    <a:lumMod val="50000"/>
                    <a:lumOff val="50000"/>
                  </a:schemeClr>
                </a:solidFill>
              </a:rPr>
              <a:t>*Worldwide trend based on 20 countries common in latest research and prior year</a:t>
            </a:r>
          </a:p>
          <a:p>
            <a:r>
              <a:rPr lang="en-US" sz="1000" i="1" dirty="0">
                <a:solidFill>
                  <a:schemeClr val="tx1">
                    <a:lumMod val="50000"/>
                  </a:schemeClr>
                </a:solidFill>
              </a:rPr>
              <a:t>Q2: Which of these has ever happened to you or to a friend/family member ONLINE?</a:t>
            </a:r>
            <a:endParaRPr lang="en-US" sz="1000" i="1" dirty="0">
              <a:solidFill>
                <a:schemeClr val="bg1">
                  <a:lumMod val="50000"/>
                  <a:lumOff val="50000"/>
                </a:schemeClr>
              </a:solidFill>
            </a:endParaRPr>
          </a:p>
        </p:txBody>
      </p:sp>
    </p:spTree>
    <p:extLst>
      <p:ext uri="{BB962C8B-B14F-4D97-AF65-F5344CB8AC3E}">
        <p14:creationId xmlns:p14="http://schemas.microsoft.com/office/powerpoint/2010/main" val="3156977663"/>
      </p:ext>
    </p:extLst>
  </p:cSld>
  <p:clrMapOvr>
    <a:masterClrMapping/>
  </p:clrMapOvr>
  <p:transition>
    <p:fade/>
  </p:transition>
</p:sld>
</file>

<file path=ppt/theme/theme1.xml><?xml version="1.0" encoding="utf-8"?>
<a:theme xmlns:a="http://schemas.openxmlformats.org/drawingml/2006/main" name="MSVID_Purple269_16x9_2012-08-18">
  <a:themeElements>
    <a:clrScheme name="Custom 89">
      <a:dk1>
        <a:srgbClr val="000000"/>
      </a:dk1>
      <a:lt1>
        <a:srgbClr val="FFFFFF"/>
      </a:lt1>
      <a:dk2>
        <a:srgbClr val="505050"/>
      </a:dk2>
      <a:lt2>
        <a:srgbClr val="00BCF2"/>
      </a:lt2>
      <a:accent1>
        <a:srgbClr val="002050"/>
      </a:accent1>
      <a:accent2>
        <a:srgbClr val="009E49"/>
      </a:accent2>
      <a:accent3>
        <a:srgbClr val="00B294"/>
      </a:accent3>
      <a:accent4>
        <a:srgbClr val="0072C6"/>
      </a:accent4>
      <a:accent5>
        <a:srgbClr val="4668C5"/>
      </a:accent5>
      <a:accent6>
        <a:srgbClr val="00D8CC"/>
      </a:accent6>
      <a:hlink>
        <a:srgbClr val="00B294"/>
      </a:hlink>
      <a:folHlink>
        <a:srgbClr val="00D8CC"/>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Notes0 xmlns="e8df3db0-9164-4153-b116-15b48c547070" xsi:nil="true"/>
    <_ip_UnifiedCompliancePolicyProperties xmlns="http://schemas.microsoft.com/sharepoint/v3" xsi:nil="true"/>
    <MediaServiceKeyPoints xmlns="e8df3db0-9164-4153-b116-15b48c54707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E3CAC8DEED5644AAE8B4A2DB68BF41F" ma:contentTypeVersion="17" ma:contentTypeDescription="Create a new document." ma:contentTypeScope="" ma:versionID="daa5d6614da588a5bbdcbbfd5ed96a7b">
  <xsd:schema xmlns:xsd="http://www.w3.org/2001/XMLSchema" xmlns:xs="http://www.w3.org/2001/XMLSchema" xmlns:p="http://schemas.microsoft.com/office/2006/metadata/properties" xmlns:ns1="http://schemas.microsoft.com/sharepoint/v3" xmlns:ns2="267b04ac-9b2d-4d02-8871-d86a5c3508e4" xmlns:ns3="e8df3db0-9164-4153-b116-15b48c547070" targetNamespace="http://schemas.microsoft.com/office/2006/metadata/properties" ma:root="true" ma:fieldsID="1c3a12f178ccb8211343b8961a6a5d2a" ns1:_="" ns2:_="" ns3:_="">
    <xsd:import namespace="http://schemas.microsoft.com/sharepoint/v3"/>
    <xsd:import namespace="267b04ac-9b2d-4d02-8871-d86a5c3508e4"/>
    <xsd:import namespace="e8df3db0-9164-4153-b116-15b48c547070"/>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1:_ip_UnifiedCompliancePolicyProperties" minOccurs="0"/>
                <xsd:element ref="ns1:_ip_UnifiedCompliancePolicyUIAction" minOccurs="0"/>
                <xsd:element ref="ns3:MediaServiceDateTaken" minOccurs="0"/>
                <xsd:element ref="ns3:MediaServiceAutoTags" minOccurs="0"/>
                <xsd:element ref="ns3:MediaServiceOCR" minOccurs="0"/>
                <xsd:element ref="ns3:Notes0" minOccurs="0"/>
                <xsd:element ref="ns3:MediaServiceLocation"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Unified Compliance Policy Properties" ma:description="" ma:hidden="true" ma:internalName="_ip_UnifiedCompliancePolicyProperties">
      <xsd:simpleType>
        <xsd:restriction base="dms:Note"/>
      </xsd:simpleType>
    </xsd:element>
    <xsd:element name="_ip_UnifiedCompliancePolicyUIAction" ma:index="15"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67b04ac-9b2d-4d02-8871-d86a5c3508e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8df3db0-9164-4153-b116-15b48c547070"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6" nillable="true" ma:displayName="MediaServiceDateTaken" ma:description="" ma:hidden="true" ma:internalName="MediaServiceDateTaken" ma:readOnly="true">
      <xsd:simpleType>
        <xsd:restriction base="dms:Text"/>
      </xsd:simpleType>
    </xsd:element>
    <xsd:element name="MediaServiceAutoTags" ma:index="17" nillable="true" ma:displayName="MediaServiceAutoTags" ma:description="" ma:internalName="MediaServiceAutoTags" ma:readOnly="true">
      <xsd:simpleType>
        <xsd:restriction base="dms:Text"/>
      </xsd:simpleType>
    </xsd:element>
    <xsd:element name="MediaServiceOCR" ma:index="18" nillable="true" ma:displayName="MediaServiceOCR" ma:description="" ma:internalName="MediaServiceOCR" ma:readOnly="true">
      <xsd:simpleType>
        <xsd:restriction base="dms:Note">
          <xsd:maxLength value="255"/>
        </xsd:restriction>
      </xsd:simpleType>
    </xsd:element>
    <xsd:element name="Notes0" ma:index="19" nillable="true" ma:displayName="Notes" ma:internalName="Notes0">
      <xsd:simpleType>
        <xsd:restriction base="dms:Text">
          <xsd:maxLength value="255"/>
        </xsd:restriction>
      </xsd:simpleType>
    </xsd:element>
    <xsd:element name="MediaServiceLocation" ma:index="20" nillable="true" ma:displayName="MediaServiceLocation" ma:internalName="MediaServiceLocation"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office/2006/metadata/properties"/>
    <ds:schemaRef ds:uri="230e9df3-be65-4c73-a93b-d1236ebd677e"/>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www.w3.org/XML/1998/namespace"/>
    <ds:schemaRef ds:uri="http://purl.org/dc/dcmityp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560D36B0-BAA0-4D35-B695-801226246BFC}"/>
</file>

<file path=docProps/app.xml><?xml version="1.0" encoding="utf-8"?>
<Properties xmlns="http://schemas.openxmlformats.org/officeDocument/2006/extended-properties" xmlns:vt="http://schemas.openxmlformats.org/officeDocument/2006/docPropsVTypes">
  <Template>Microsoft_TWC_PresExternalLight</Template>
  <TotalTime>315683</TotalTime>
  <Words>1383</Words>
  <Application>Microsoft Office PowerPoint</Application>
  <PresentationFormat>Custom</PresentationFormat>
  <Paragraphs>224</Paragraphs>
  <Slides>9</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Segoe UI</vt:lpstr>
      <vt:lpstr>Segoe UI Light</vt:lpstr>
      <vt:lpstr>Wingdings</vt:lpstr>
      <vt:lpstr>MSVID_Purple269_16x9_2012-08-18</vt:lpstr>
      <vt:lpstr>Civility, Safety &amp; Interaction Online</vt:lpstr>
      <vt:lpstr>Key Findings – Italy</vt:lpstr>
      <vt:lpstr>Nature of online risk types in Italy</vt:lpstr>
      <vt:lpstr>Social circles became riskier in Italy</vt:lpstr>
      <vt:lpstr>Severe pain from online risks was higher in Italy</vt:lpstr>
      <vt:lpstr>Italians experienced more consequences from risks, but showed drops in taking positive action</vt:lpstr>
      <vt:lpstr>Millennials were hit the hardest</vt:lpstr>
      <vt:lpstr>More teens asked for help with online risks</vt:lpstr>
      <vt:lpstr>DCI trend</vt:lpstr>
    </vt:vector>
  </TitlesOfParts>
  <Company>tns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Stronger. Together. One Microsoft</dc:title>
  <dc:creator>Thomas Wong</dc:creator>
  <cp:lastModifiedBy>David J. Dzumba</cp:lastModifiedBy>
  <cp:revision>6523</cp:revision>
  <cp:lastPrinted>2014-01-24T18:55:15Z</cp:lastPrinted>
  <dcterms:created xsi:type="dcterms:W3CDTF">2013-07-29T23:33:21Z</dcterms:created>
  <dcterms:modified xsi:type="dcterms:W3CDTF">2019-01-10T21:34:55Z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0x0101004E3CAC8DEED5644AAE8B4A2DB68BF41F</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TaxKeyword">
    <vt:lpwstr/>
  </property>
  <property fmtid="{D5CDD505-2E9C-101B-9397-08002B2CF9AE}" pid="7" name="MSIP_Label_f42aa342-8706-4288-bd11-ebb85995028c_Enabled">
    <vt:lpwstr>True</vt:lpwstr>
  </property>
  <property fmtid="{D5CDD505-2E9C-101B-9397-08002B2CF9AE}" pid="8" name="MSIP_Label_f42aa342-8706-4288-bd11-ebb85995028c_SiteId">
    <vt:lpwstr>72f988bf-86f1-41af-91ab-2d7cd011db47</vt:lpwstr>
  </property>
  <property fmtid="{D5CDD505-2E9C-101B-9397-08002B2CF9AE}" pid="9" name="MSIP_Label_f42aa342-8706-4288-bd11-ebb85995028c_Owner">
    <vt:lpwstr>jbeau@microsoft.com</vt:lpwstr>
  </property>
  <property fmtid="{D5CDD505-2E9C-101B-9397-08002B2CF9AE}" pid="10" name="MSIP_Label_f42aa342-8706-4288-bd11-ebb85995028c_SetDate">
    <vt:lpwstr>2018-09-12T18:05:05.2656379Z</vt:lpwstr>
  </property>
  <property fmtid="{D5CDD505-2E9C-101B-9397-08002B2CF9AE}" pid="11" name="MSIP_Label_f42aa342-8706-4288-bd11-ebb85995028c_Name">
    <vt:lpwstr>General</vt:lpwstr>
  </property>
  <property fmtid="{D5CDD505-2E9C-101B-9397-08002B2CF9AE}" pid="12" name="MSIP_Label_f42aa342-8706-4288-bd11-ebb85995028c_Application">
    <vt:lpwstr>Microsoft Azure Information Protection</vt:lpwstr>
  </property>
  <property fmtid="{D5CDD505-2E9C-101B-9397-08002B2CF9AE}" pid="13" name="MSIP_Label_f42aa342-8706-4288-bd11-ebb85995028c_Extended_MSFT_Method">
    <vt:lpwstr>Automatic</vt:lpwstr>
  </property>
  <property fmtid="{D5CDD505-2E9C-101B-9397-08002B2CF9AE}" pid="14" name="Sensitivity">
    <vt:lpwstr>General</vt:lpwstr>
  </property>
</Properties>
</file>