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4"/>
  </p:notesMasterIdLst>
  <p:handoutMasterIdLst>
    <p:handoutMasterId r:id="rId15"/>
  </p:handoutMasterIdLst>
  <p:sldIdLst>
    <p:sldId id="1161" r:id="rId5"/>
    <p:sldId id="1655" r:id="rId6"/>
    <p:sldId id="1675" r:id="rId7"/>
    <p:sldId id="1664" r:id="rId8"/>
    <p:sldId id="1659" r:id="rId9"/>
    <p:sldId id="1667" r:id="rId10"/>
    <p:sldId id="1657" r:id="rId11"/>
    <p:sldId id="1668" r:id="rId12"/>
    <p:sldId id="1686" r:id="rId13"/>
  </p:sldIdLst>
  <p:sldSz cx="12436475" cy="6994525"/>
  <p:notesSz cx="6858000" cy="9313863"/>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13502-2D1A-4D85-B4F1-5589B3288DD5}">
          <p14:sldIdLst>
            <p14:sldId id="1161"/>
            <p14:sldId id="1655"/>
            <p14:sldId id="1675"/>
            <p14:sldId id="1664"/>
            <p14:sldId id="1659"/>
            <p14:sldId id="1667"/>
            <p14:sldId id="1657"/>
            <p14:sldId id="1668"/>
            <p14:sldId id="1686"/>
          </p14:sldIdLst>
        </p14:section>
      </p14:sectionLst>
    </p:ext>
    <p:ext uri="{EFAFB233-063F-42B5-8137-9DF3F51BA10A}">
      <p15:sldGuideLst xmlns:p15="http://schemas.microsoft.com/office/powerpoint/2012/main">
        <p15:guide id="3" orient="horz" pos="931" userDrawn="1">
          <p15:clr>
            <a:srgbClr val="A4A3A4"/>
          </p15:clr>
        </p15:guide>
        <p15:guide id="5" orient="horz" pos="4123" userDrawn="1">
          <p15:clr>
            <a:srgbClr val="A4A3A4"/>
          </p15:clr>
        </p15:guide>
        <p15:guide id="7" orient="horz" pos="3067" userDrawn="1">
          <p15:clr>
            <a:srgbClr val="A4A3A4"/>
          </p15:clr>
        </p15:guide>
        <p15:guide id="8" orient="horz" pos="1987" userDrawn="1">
          <p15:clr>
            <a:srgbClr val="A4A3A4"/>
          </p15:clr>
        </p15:guide>
        <p15:guide id="9" pos="557" userDrawn="1">
          <p15:clr>
            <a:srgbClr val="A4A3A4"/>
          </p15:clr>
        </p15:guide>
        <p15:guide id="10" pos="1325">
          <p15:clr>
            <a:srgbClr val="A4A3A4"/>
          </p15:clr>
        </p15:guide>
        <p15:guide id="12" pos="749">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7181" userDrawn="1">
          <p15:clr>
            <a:srgbClr val="A4A3A4"/>
          </p15:clr>
        </p15:guide>
        <p15:guide id="22" pos="3053">
          <p15:clr>
            <a:srgbClr val="A4A3A4"/>
          </p15:clr>
        </p15:guide>
      </p15:sldGuideLst>
    </p:ext>
    <p:ext uri="{2D200454-40CA-4A62-9FC3-DE9A4176ACB9}">
      <p15:notesGuideLst xmlns:p15="http://schemas.microsoft.com/office/powerpoint/2012/main">
        <p15:guide id="1" orient="horz" pos="2865" userDrawn="1">
          <p15:clr>
            <a:srgbClr val="A4A3A4"/>
          </p15:clr>
        </p15:guide>
        <p15:guide id="2" pos="2093" userDrawn="1">
          <p15:clr>
            <a:srgbClr val="A4A3A4"/>
          </p15:clr>
        </p15:guide>
        <p15:guide id="3" orient="horz" pos="2934"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om Wong" initials="TW" lastIdx="11" clrIdx="7">
    <p:extLst>
      <p:ext uri="{19B8F6BF-5375-455C-9EA6-DF929625EA0E}">
        <p15:presenceInfo xmlns:p15="http://schemas.microsoft.com/office/powerpoint/2012/main" userId="7ee3688e7d498933" providerId="Windows Live"/>
      </p:ext>
    </p:extLst>
  </p:cmAuthor>
  <p:cmAuthor id="1" name="Mary Feil-Jacobs" initials="MFJ" lastIdx="42" clrIdx="1"/>
  <p:cmAuthor id="2" name="Carol Brown" initials="CB" lastIdx="4" clrIdx="2"/>
  <p:cmAuthor id="3" name="Tiffany Teichrow" initials="TT" lastIdx="2" clrIdx="3">
    <p:extLst/>
  </p:cmAuthor>
  <p:cmAuthor id="4" name="Cynthia Sandvick (LCA)" initials="CS(" lastIdx="3" clrIdx="4">
    <p:extLst/>
  </p:cmAuthor>
  <p:cmAuthor id="5" name="Kim Sanchez" initials="KS" lastIdx="7" clrIdx="5">
    <p:extLst/>
  </p:cmAuthor>
  <p:cmAuthor id="6" name="John Ruchinskas" initials="JR" lastIdx="106" clrIdx="6">
    <p:extLst>
      <p:ext uri="{19B8F6BF-5375-455C-9EA6-DF929625EA0E}">
        <p15:presenceInfo xmlns:p15="http://schemas.microsoft.com/office/powerpoint/2012/main" userId="8b520dd3a2a299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E7E7E7"/>
    <a:srgbClr val="FFB900"/>
    <a:srgbClr val="CCCCFF"/>
    <a:srgbClr val="002050"/>
    <a:srgbClr val="00B294"/>
    <a:srgbClr val="339933"/>
    <a:srgbClr val="A71201"/>
    <a:srgbClr val="00994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9" autoAdjust="0"/>
    <p:restoredTop sz="93657" autoAdjust="0"/>
  </p:normalViewPr>
  <p:slideViewPr>
    <p:cSldViewPr snapToGrid="0">
      <p:cViewPr varScale="1">
        <p:scale>
          <a:sx n="78" d="100"/>
          <a:sy n="78" d="100"/>
        </p:scale>
        <p:origin x="948" y="34"/>
      </p:cViewPr>
      <p:guideLst>
        <p:guide orient="horz" pos="931"/>
        <p:guide orient="horz" pos="4123"/>
        <p:guide orient="horz" pos="3067"/>
        <p:guide orient="horz" pos="1987"/>
        <p:guide pos="557"/>
        <p:guide pos="1325"/>
        <p:guide pos="749"/>
        <p:guide pos="3629"/>
        <p:guide pos="1901"/>
        <p:guide pos="2477"/>
        <p:guide pos="4205"/>
        <p:guide pos="7181"/>
        <p:guide pos="3053"/>
      </p:guideLst>
    </p:cSldViewPr>
  </p:slideViewPr>
  <p:outlineViewPr>
    <p:cViewPr>
      <p:scale>
        <a:sx n="33" d="100"/>
        <a:sy n="33" d="100"/>
      </p:scale>
      <p:origin x="0" y="-1882"/>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268" d="100"/>
          <a:sy n="268" d="100"/>
        </p:scale>
        <p:origin x="-2333" y="-6019"/>
      </p:cViewPr>
      <p:guideLst>
        <p:guide orient="horz" pos="2865"/>
        <p:guide pos="2093"/>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dirty="0"/>
              <a:t>Risk exposure 2016-2018</a:t>
            </a:r>
          </a:p>
        </c:rich>
      </c:tx>
      <c:layout>
        <c:manualLayout>
          <c:xMode val="edge"/>
          <c:yMode val="edge"/>
          <c:x val="8.2070707070707072E-2"/>
          <c:y val="5.341880341880342E-3"/>
        </c:manualLayout>
      </c:layout>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Happened to me</c:v>
                </c:pt>
              </c:strCache>
            </c:strRef>
          </c:tx>
          <c:spPr>
            <a:ln w="76200" cap="rnd">
              <a:solidFill>
                <a:srgbClr val="002050">
                  <a:alpha val="40000"/>
                </a:srgbClr>
              </a:solidFill>
              <a:round/>
            </a:ln>
            <a:effectLst/>
          </c:spPr>
          <c:marker>
            <c:symbol val="circle"/>
            <c:size val="11"/>
            <c:spPr>
              <a:solidFill>
                <a:srgbClr val="002050"/>
              </a:solidFill>
              <a:ln w="12700">
                <a:no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0%</c:formatCode>
                <c:ptCount val="3"/>
                <c:pt idx="0">
                  <c:v>0.65</c:v>
                </c:pt>
                <c:pt idx="1">
                  <c:v>0.67585445812670641</c:v>
                </c:pt>
                <c:pt idx="2">
                  <c:v>0.65884224586076012</c:v>
                </c:pt>
              </c:numCache>
            </c:numRef>
          </c:val>
          <c:smooth val="0"/>
          <c:extLst>
            <c:ext xmlns:c16="http://schemas.microsoft.com/office/drawing/2014/chart" uri="{C3380CC4-5D6E-409C-BE32-E72D297353CC}">
              <c16:uniqueId val="{00000000-F72B-46BF-82A1-B2A6259DCB38}"/>
            </c:ext>
          </c:extLst>
        </c:ser>
        <c:ser>
          <c:idx val="1"/>
          <c:order val="1"/>
          <c:tx>
            <c:strRef>
              <c:f>Sheet1!$A$3</c:f>
              <c:strCache>
                <c:ptCount val="1"/>
                <c:pt idx="0">
                  <c:v>Family or friend</c:v>
                </c:pt>
              </c:strCache>
            </c:strRef>
          </c:tx>
          <c:spPr>
            <a:ln w="76200" cap="rnd">
              <a:solidFill>
                <a:srgbClr val="FFB900">
                  <a:alpha val="40000"/>
                </a:srgbClr>
              </a:solidFill>
              <a:round/>
            </a:ln>
            <a:effectLst/>
          </c:spPr>
          <c:marker>
            <c:symbol val="circle"/>
            <c:size val="11"/>
            <c:spPr>
              <a:solidFill>
                <a:srgbClr val="FFB900"/>
              </a:solidFill>
              <a:ln w="12700">
                <a:no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Sheet1!$B$3:$D$3</c:f>
              <c:numCache>
                <c:formatCode>0%</c:formatCode>
                <c:ptCount val="3"/>
                <c:pt idx="0">
                  <c:v>0.61</c:v>
                </c:pt>
                <c:pt idx="1">
                  <c:v>0.67845981217037155</c:v>
                </c:pt>
                <c:pt idx="2">
                  <c:v>0.62971082325902883</c:v>
                </c:pt>
              </c:numCache>
            </c:numRef>
          </c:val>
          <c:smooth val="0"/>
          <c:extLst>
            <c:ext xmlns:c16="http://schemas.microsoft.com/office/drawing/2014/chart" uri="{C3380CC4-5D6E-409C-BE32-E72D297353CC}">
              <c16:uniqueId val="{00000001-F72B-46BF-82A1-B2A6259DCB38}"/>
            </c:ext>
          </c:extLst>
        </c:ser>
        <c:ser>
          <c:idx val="2"/>
          <c:order val="2"/>
          <c:tx>
            <c:strRef>
              <c:f>Sheet1!$A$4</c:f>
              <c:strCache>
                <c:ptCount val="1"/>
                <c:pt idx="0">
                  <c:v>Unwanted contact</c:v>
                </c:pt>
              </c:strCache>
            </c:strRef>
          </c:tx>
          <c:spPr>
            <a:ln w="63500" cap="rnd">
              <a:solidFill>
                <a:schemeClr val="accent3"/>
              </a:solidFill>
              <a:round/>
            </a:ln>
            <a:effectLst/>
          </c:spPr>
          <c:marker>
            <c:symbol val="circle"/>
            <c:size val="11"/>
            <c:spPr>
              <a:solidFill>
                <a:schemeClr val="accent3">
                  <a:shade val="80000"/>
                  <a:satMod val="180000"/>
                </a:schemeClr>
              </a:solidFill>
              <a:ln w="12700">
                <a:solidFill>
                  <a:schemeClr val="lt2"/>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Sheet1!$B$4:$D$4</c:f>
              <c:numCache>
                <c:formatCode>0%</c:formatCode>
                <c:ptCount val="3"/>
                <c:pt idx="0">
                  <c:v>0.43</c:v>
                </c:pt>
                <c:pt idx="1">
                  <c:v>0.44</c:v>
                </c:pt>
                <c:pt idx="2">
                  <c:v>0.4</c:v>
                </c:pt>
              </c:numCache>
            </c:numRef>
          </c:val>
          <c:smooth val="0"/>
          <c:extLst>
            <c:ext xmlns:c16="http://schemas.microsoft.com/office/drawing/2014/chart" uri="{C3380CC4-5D6E-409C-BE32-E72D297353CC}">
              <c16:uniqueId val="{00000003-F72B-46BF-82A1-B2A6259DCB38}"/>
            </c:ext>
          </c:extLst>
        </c:ser>
        <c:dLbls>
          <c:showLegendKey val="0"/>
          <c:showVal val="1"/>
          <c:showCatName val="0"/>
          <c:showSerName val="0"/>
          <c:showPercent val="0"/>
          <c:showBubbleSize val="0"/>
        </c:dLbls>
        <c:marker val="1"/>
        <c:smooth val="0"/>
        <c:axId val="830347024"/>
        <c:axId val="830348336"/>
      </c:lineChart>
      <c:catAx>
        <c:axId val="83034702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max val="1"/>
          <c:min val="0"/>
        </c:scaling>
        <c:delete val="1"/>
        <c:axPos val="l"/>
        <c:numFmt formatCode="0%" sourceLinked="1"/>
        <c:majorTickMark val="out"/>
        <c:minorTickMark val="none"/>
        <c:tickLblPos val="nextTo"/>
        <c:crossAx val="830347024"/>
        <c:crosses val="autoZero"/>
        <c:crossBetween val="between"/>
      </c:valAx>
      <c:spPr>
        <a:noFill/>
        <a:ln>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FFB900"/>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Boys</c:v>
                </c:pt>
                <c:pt idx="1">
                  <c:v>Girls</c:v>
                </c:pt>
              </c:strCache>
            </c:strRef>
          </c:cat>
          <c:val>
            <c:numRef>
              <c:f>Sheet1!$B$2:$B$3</c:f>
              <c:numCache>
                <c:formatCode>0%</c:formatCode>
                <c:ptCount val="2"/>
                <c:pt idx="0">
                  <c:v>0.60451005129626589</c:v>
                </c:pt>
                <c:pt idx="1">
                  <c:v>0.6612490627164942</c:v>
                </c:pt>
              </c:numCache>
            </c:numRef>
          </c:val>
          <c:extLst>
            <c:ext xmlns:c16="http://schemas.microsoft.com/office/drawing/2014/chart" uri="{C3380CC4-5D6E-409C-BE32-E72D297353CC}">
              <c16:uniqueId val="{00000000-1BF6-41C6-9660-DCE8ACA75C2F}"/>
            </c:ext>
          </c:extLst>
        </c:ser>
        <c:dLbls>
          <c:showLegendKey val="0"/>
          <c:showVal val="1"/>
          <c:showCatName val="0"/>
          <c:showSerName val="0"/>
          <c:showPercent val="0"/>
          <c:showBubbleSize val="0"/>
        </c:dLbls>
        <c:gapWidth val="10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0.8"/>
          <c:min val="0.4"/>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Boys</c:v>
                </c:pt>
              </c:strCache>
            </c:strRef>
          </c:tx>
          <c:spPr>
            <a:solidFill>
              <a:srgbClr val="00008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Angry</c:v>
                </c:pt>
                <c:pt idx="1">
                  <c:v>Sad</c:v>
                </c:pt>
                <c:pt idx="2">
                  <c:v>Scared</c:v>
                </c:pt>
              </c:strCache>
            </c:strRef>
          </c:cat>
          <c:val>
            <c:numRef>
              <c:f>Sheet1!$B$2:$B$4</c:f>
              <c:numCache>
                <c:formatCode>0%</c:formatCode>
                <c:ptCount val="3"/>
                <c:pt idx="0">
                  <c:v>0.77</c:v>
                </c:pt>
                <c:pt idx="1">
                  <c:v>0.45893332562391803</c:v>
                </c:pt>
                <c:pt idx="2">
                  <c:v>0.39125368035873903</c:v>
                </c:pt>
              </c:numCache>
            </c:numRef>
          </c:val>
          <c:extLst>
            <c:ext xmlns:c16="http://schemas.microsoft.com/office/drawing/2014/chart" uri="{C3380CC4-5D6E-409C-BE32-E72D297353CC}">
              <c16:uniqueId val="{00000000-BB9C-497D-BF52-9C345E1EEE08}"/>
            </c:ext>
          </c:extLst>
        </c:ser>
        <c:ser>
          <c:idx val="1"/>
          <c:order val="1"/>
          <c:tx>
            <c:strRef>
              <c:f>Sheet1!$C$1</c:f>
              <c:strCache>
                <c:ptCount val="1"/>
                <c:pt idx="0">
                  <c:v>Girls</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Angry</c:v>
                </c:pt>
                <c:pt idx="1">
                  <c:v>Sad</c:v>
                </c:pt>
                <c:pt idx="2">
                  <c:v>Scared</c:v>
                </c:pt>
              </c:strCache>
            </c:strRef>
          </c:cat>
          <c:val>
            <c:numRef>
              <c:f>Sheet1!$C$2:$C$4</c:f>
              <c:numCache>
                <c:formatCode>0%</c:formatCode>
                <c:ptCount val="3"/>
                <c:pt idx="0">
                  <c:v>0.83</c:v>
                </c:pt>
                <c:pt idx="1">
                  <c:v>0.52902164140254904</c:v>
                </c:pt>
                <c:pt idx="2">
                  <c:v>0.48034175030379139</c:v>
                </c:pt>
              </c:numCache>
            </c:numRef>
          </c:val>
          <c:extLst>
            <c:ext xmlns:c16="http://schemas.microsoft.com/office/drawing/2014/chart" uri="{C3380CC4-5D6E-409C-BE32-E72D297353CC}">
              <c16:uniqueId val="{00000001-BB9C-497D-BF52-9C345E1EEE08}"/>
            </c:ext>
          </c:extLst>
        </c:ser>
        <c:dLbls>
          <c:showLegendKey val="0"/>
          <c:showVal val="1"/>
          <c:showCatName val="0"/>
          <c:showSerName val="0"/>
          <c:showPercent val="0"/>
          <c:showBubbleSize val="0"/>
        </c:dLbls>
        <c:gapWidth val="25"/>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in val="0"/>
        </c:scaling>
        <c:delete val="1"/>
        <c:axPos val="l"/>
        <c:numFmt formatCode="0%" sourceLinked="1"/>
        <c:majorTickMark val="out"/>
        <c:minorTickMark val="none"/>
        <c:tickLblPos val="nextTo"/>
        <c:crossAx val="845376336"/>
        <c:crosses val="autoZero"/>
        <c:crossBetween val="between"/>
      </c:valAx>
      <c:spPr>
        <a:noFill/>
        <a:ln>
          <a:noFill/>
        </a:ln>
        <a:effectLst/>
      </c:spPr>
    </c:plotArea>
    <c:legend>
      <c:legendPos val="r"/>
      <c:layout>
        <c:manualLayout>
          <c:xMode val="edge"/>
          <c:yMode val="edge"/>
          <c:x val="0.65559468408987065"/>
          <c:y val="0.16638491733761213"/>
          <c:w val="0.29305753781339328"/>
          <c:h val="0.148085155153147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A71201"/>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Boys</c:v>
                </c:pt>
                <c:pt idx="1">
                  <c:v>Girls</c:v>
                </c:pt>
              </c:strCache>
            </c:strRef>
          </c:cat>
          <c:val>
            <c:numRef>
              <c:f>Sheet1!$B$2:$B$3</c:f>
              <c:numCache>
                <c:formatCode>0%</c:formatCode>
                <c:ptCount val="2"/>
                <c:pt idx="0">
                  <c:v>0.52550653245135281</c:v>
                </c:pt>
                <c:pt idx="1">
                  <c:v>0.63905159580504023</c:v>
                </c:pt>
              </c:numCache>
            </c:numRef>
          </c:val>
          <c:extLst>
            <c:ext xmlns:c16="http://schemas.microsoft.com/office/drawing/2014/chart" uri="{C3380CC4-5D6E-409C-BE32-E72D297353CC}">
              <c16:uniqueId val="{00000000-0A44-42AC-BA1A-667D3DD0E358}"/>
            </c:ext>
          </c:extLst>
        </c:ser>
        <c:dLbls>
          <c:showLegendKey val="0"/>
          <c:showVal val="1"/>
          <c:showCatName val="0"/>
          <c:showSerName val="0"/>
          <c:showPercent val="0"/>
          <c:showBubbleSize val="0"/>
        </c:dLbls>
        <c:gapWidth val="10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0.8"/>
          <c:min val="0.4"/>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Any</c:v>
                </c:pt>
              </c:strCache>
            </c:strRef>
          </c:tx>
          <c:spPr>
            <a:solidFill>
              <a:srgbClr val="FFB90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Behavioral</c:v>
                </c:pt>
                <c:pt idx="1">
                  <c:v>Unwanted contact</c:v>
                </c:pt>
                <c:pt idx="2">
                  <c:v>Sexual</c:v>
                </c:pt>
                <c:pt idx="3">
                  <c:v>Hoaxes, scams &amp; frauds</c:v>
                </c:pt>
              </c:strCache>
            </c:strRef>
          </c:cat>
          <c:val>
            <c:numRef>
              <c:f>Sheet1!$B$2:$B$5</c:f>
              <c:numCache>
                <c:formatCode>0%</c:formatCode>
                <c:ptCount val="4"/>
                <c:pt idx="0">
                  <c:v>0.39944182965416031</c:v>
                </c:pt>
                <c:pt idx="1">
                  <c:v>0.39605037747254068</c:v>
                </c:pt>
                <c:pt idx="2">
                  <c:v>0.34</c:v>
                </c:pt>
                <c:pt idx="3">
                  <c:v>0.28000000000000003</c:v>
                </c:pt>
              </c:numCache>
            </c:numRef>
          </c:val>
          <c:extLst>
            <c:ext xmlns:c16="http://schemas.microsoft.com/office/drawing/2014/chart" uri="{C3380CC4-5D6E-409C-BE32-E72D297353CC}">
              <c16:uniqueId val="{00000000-B9FF-404F-A39B-98A8D38EE17A}"/>
            </c:ext>
          </c:extLst>
        </c:ser>
        <c:dLbls>
          <c:showLegendKey val="0"/>
          <c:showVal val="1"/>
          <c:showCatName val="0"/>
          <c:showSerName val="0"/>
          <c:showPercent val="0"/>
          <c:showBubbleSize val="0"/>
        </c:dLbls>
        <c:gapWidth val="50"/>
        <c:axId val="845376336"/>
        <c:axId val="845375680"/>
      </c:barChart>
      <c:catAx>
        <c:axId val="845376336"/>
        <c:scaling>
          <c:orientation val="minMax"/>
        </c:scaling>
        <c:delete val="1"/>
        <c:axPos val="b"/>
        <c:numFmt formatCode="General" sourceLinked="1"/>
        <c:majorTickMark val="out"/>
        <c:minorTickMark val="none"/>
        <c:tickLblPos val="nextTo"/>
        <c:crossAx val="845375680"/>
        <c:crosses val="autoZero"/>
        <c:auto val="1"/>
        <c:lblAlgn val="ctr"/>
        <c:lblOffset val="100"/>
        <c:noMultiLvlLbl val="0"/>
      </c:catAx>
      <c:valAx>
        <c:axId val="845375680"/>
        <c:scaling>
          <c:orientation val="minMax"/>
          <c:max val="0.5"/>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spc="0" baseline="0">
                <a:solidFill>
                  <a:schemeClr val="tx1"/>
                </a:solidFill>
                <a:latin typeface="+mn-lt"/>
                <a:ea typeface="+mn-ea"/>
                <a:cs typeface="+mn-cs"/>
              </a:defRPr>
            </a:pPr>
            <a:r>
              <a:rPr lang="en-US" sz="1800" b="1" baseline="0" dirty="0">
                <a:solidFill>
                  <a:schemeClr val="tx1"/>
                </a:solidFill>
              </a:rPr>
              <a:t>Sources of online risks</a:t>
            </a:r>
          </a:p>
          <a:p>
            <a:pPr algn="ctr">
              <a:defRPr sz="1800">
                <a:solidFill>
                  <a:schemeClr val="tx1"/>
                </a:solidFill>
              </a:defRPr>
            </a:pPr>
            <a:r>
              <a:rPr lang="en-US" sz="1400" b="1" baseline="0" dirty="0">
                <a:solidFill>
                  <a:schemeClr val="tx1"/>
                </a:solidFill>
              </a:rPr>
              <a:t>(Base: total sample)</a:t>
            </a:r>
            <a:endParaRPr lang="en-US" sz="1400" b="1" dirty="0">
              <a:solidFill>
                <a:schemeClr val="tx1"/>
              </a:solidFill>
            </a:endParaRPr>
          </a:p>
        </c:rich>
      </c:tx>
      <c:layout>
        <c:manualLayout>
          <c:xMode val="edge"/>
          <c:yMode val="edge"/>
          <c:x val="0.30651936899594362"/>
          <c:y val="7.8670755097920448E-3"/>
        </c:manualLayout>
      </c:layout>
      <c:overlay val="0"/>
      <c:spPr>
        <a:noFill/>
        <a:ln>
          <a:noFill/>
        </a:ln>
        <a:effectLst/>
      </c:spPr>
      <c:txPr>
        <a:bodyPr rot="0" spcFirstLastPara="1" vertOverflow="ellipsis" vert="horz" wrap="square" anchor="ctr" anchorCtr="1"/>
        <a:lstStyle/>
        <a:p>
          <a:pPr algn="ct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0555555555555555E-2"/>
          <c:y val="0.11752525252525252"/>
          <c:w val="0.93888888888888888"/>
          <c:h val="0.80411616161616162"/>
        </c:manualLayout>
      </c:layout>
      <c:barChart>
        <c:barDir val="col"/>
        <c:grouping val="stacked"/>
        <c:varyColors val="0"/>
        <c:ser>
          <c:idx val="0"/>
          <c:order val="0"/>
          <c:tx>
            <c:strRef>
              <c:f>Sheet1!$B$1</c:f>
              <c:strCache>
                <c:ptCount val="1"/>
                <c:pt idx="0">
                  <c:v>Family</c:v>
                </c:pt>
              </c:strCache>
            </c:strRef>
          </c:tx>
          <c:spPr>
            <a:solidFill>
              <a:schemeClr val="accent1"/>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Sheet1!$B$2:$B$3</c:f>
              <c:numCache>
                <c:formatCode>0%</c:formatCode>
                <c:ptCount val="2"/>
                <c:pt idx="0">
                  <c:v>0.04</c:v>
                </c:pt>
                <c:pt idx="1">
                  <c:v>0.08</c:v>
                </c:pt>
              </c:numCache>
            </c:numRef>
          </c:val>
          <c:extLst>
            <c:ext xmlns:c16="http://schemas.microsoft.com/office/drawing/2014/chart" uri="{C3380CC4-5D6E-409C-BE32-E72D297353CC}">
              <c16:uniqueId val="{00000000-DC62-4131-A5E0-5F18F692CCD9}"/>
            </c:ext>
          </c:extLst>
        </c:ser>
        <c:ser>
          <c:idx val="1"/>
          <c:order val="1"/>
          <c:tx>
            <c:strRef>
              <c:f>Sheet1!$C$1</c:f>
              <c:strCache>
                <c:ptCount val="1"/>
                <c:pt idx="0">
                  <c:v>Friends</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Sheet1!$C$2:$C$3</c:f>
              <c:numCache>
                <c:formatCode>0%</c:formatCode>
                <c:ptCount val="2"/>
                <c:pt idx="0">
                  <c:v>0.13</c:v>
                </c:pt>
                <c:pt idx="1">
                  <c:v>0.2</c:v>
                </c:pt>
              </c:numCache>
            </c:numRef>
          </c:val>
          <c:extLst>
            <c:ext xmlns:c16="http://schemas.microsoft.com/office/drawing/2014/chart" uri="{C3380CC4-5D6E-409C-BE32-E72D297353CC}">
              <c16:uniqueId val="{00000001-DC62-4131-A5E0-5F18F692CCD9}"/>
            </c:ext>
          </c:extLst>
        </c:ser>
        <c:ser>
          <c:idx val="2"/>
          <c:order val="2"/>
          <c:tx>
            <c:strRef>
              <c:f>Sheet1!$D$1</c:f>
              <c:strCache>
                <c:ptCount val="1"/>
                <c:pt idx="0">
                  <c:v>Aquaintances2</c:v>
                </c:pt>
              </c:strCache>
            </c:strRef>
          </c:tx>
          <c:spPr>
            <a:solidFill>
              <a:schemeClr val="accent3"/>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Sheet1!$D$2:$D$3</c:f>
              <c:numCache>
                <c:formatCode>0%</c:formatCode>
                <c:ptCount val="2"/>
                <c:pt idx="0">
                  <c:v>0.19</c:v>
                </c:pt>
                <c:pt idx="1">
                  <c:v>0.21</c:v>
                </c:pt>
              </c:numCache>
            </c:numRef>
          </c:val>
          <c:extLst>
            <c:ext xmlns:c16="http://schemas.microsoft.com/office/drawing/2014/chart" uri="{C3380CC4-5D6E-409C-BE32-E72D297353CC}">
              <c16:uniqueId val="{00000002-DC62-4131-A5E0-5F18F692CCD9}"/>
            </c:ext>
          </c:extLst>
        </c:ser>
        <c:ser>
          <c:idx val="3"/>
          <c:order val="3"/>
          <c:tx>
            <c:strRef>
              <c:f>Sheet1!$E$1</c:f>
              <c:strCache>
                <c:ptCount val="1"/>
                <c:pt idx="0">
                  <c:v>Co-workers, colleagues2</c:v>
                </c:pt>
              </c:strCache>
            </c:strRef>
          </c:tx>
          <c:spPr>
            <a:solidFill>
              <a:schemeClr val="accent4"/>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Sheet1!$E$2:$E$3</c:f>
              <c:numCache>
                <c:formatCode>0%</c:formatCode>
                <c:ptCount val="2"/>
                <c:pt idx="1">
                  <c:v>0.09</c:v>
                </c:pt>
              </c:numCache>
            </c:numRef>
          </c:val>
          <c:extLst>
            <c:ext xmlns:c16="http://schemas.microsoft.com/office/drawing/2014/chart" uri="{C3380CC4-5D6E-409C-BE32-E72D297353CC}">
              <c16:uniqueId val="{00000003-DC62-4131-A5E0-5F18F692CCD9}"/>
            </c:ext>
          </c:extLst>
        </c:ser>
        <c:ser>
          <c:idx val="4"/>
          <c:order val="4"/>
          <c:tx>
            <c:strRef>
              <c:f>Sheet1!$F$1</c:f>
              <c:strCache>
                <c:ptCount val="1"/>
                <c:pt idx="0">
                  <c:v>Know online only</c:v>
                </c:pt>
              </c:strCache>
            </c:strRef>
          </c:tx>
          <c:spPr>
            <a:solidFill>
              <a:schemeClr val="accent5"/>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Sheet1!$F$2:$F$3</c:f>
              <c:numCache>
                <c:formatCode>0%</c:formatCode>
                <c:ptCount val="2"/>
                <c:pt idx="0">
                  <c:v>0.25</c:v>
                </c:pt>
                <c:pt idx="1">
                  <c:v>0.26</c:v>
                </c:pt>
              </c:numCache>
            </c:numRef>
          </c:val>
          <c:extLst>
            <c:ext xmlns:c16="http://schemas.microsoft.com/office/drawing/2014/chart" uri="{C3380CC4-5D6E-409C-BE32-E72D297353CC}">
              <c16:uniqueId val="{00000004-DC62-4131-A5E0-5F18F692CCD9}"/>
            </c:ext>
          </c:extLst>
        </c:ser>
        <c:ser>
          <c:idx val="5"/>
          <c:order val="5"/>
          <c:tx>
            <c:strRef>
              <c:f>Sheet1!$G$1</c:f>
              <c:strCache>
                <c:ptCount val="1"/>
                <c:pt idx="0">
                  <c:v>Strangers</c:v>
                </c:pt>
              </c:strCache>
            </c:strRef>
          </c:tx>
          <c:spPr>
            <a:solidFill>
              <a:schemeClr val="accent6"/>
            </a:solidFill>
            <a:ln w="19050">
              <a:solidFill>
                <a:schemeClr val="tx1"/>
              </a:solidFill>
            </a:ln>
            <a:effectLst/>
          </c:spPr>
          <c:invertIfNegative val="0"/>
          <c:dLbls>
            <c:dLbl>
              <c:idx val="1"/>
              <c:tx>
                <c:rich>
                  <a:bodyPr/>
                  <a:lstStyle/>
                  <a:p>
                    <a:r>
                      <a:rPr lang="en-US" dirty="0"/>
                      <a:t>36%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59-439B-B943-D49A1385602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Sheet1!$G$2:$G$3</c:f>
              <c:numCache>
                <c:formatCode>0%</c:formatCode>
                <c:ptCount val="2"/>
                <c:pt idx="0">
                  <c:v>0.37</c:v>
                </c:pt>
                <c:pt idx="1">
                  <c:v>0.37</c:v>
                </c:pt>
              </c:numCache>
            </c:numRef>
          </c:val>
          <c:extLst>
            <c:ext xmlns:c16="http://schemas.microsoft.com/office/drawing/2014/chart" uri="{C3380CC4-5D6E-409C-BE32-E72D297353CC}">
              <c16:uniqueId val="{00000005-DC62-4131-A5E0-5F18F692CCD9}"/>
            </c:ext>
          </c:extLst>
        </c:ser>
        <c:dLbls>
          <c:showLegendKey val="0"/>
          <c:showVal val="0"/>
          <c:showCatName val="0"/>
          <c:showSerName val="0"/>
          <c:showPercent val="0"/>
          <c:showBubbleSize val="0"/>
        </c:dLbls>
        <c:gapWidth val="200"/>
        <c:overlap val="100"/>
        <c:axId val="732273944"/>
        <c:axId val="732274272"/>
      </c:barChart>
      <c:catAx>
        <c:axId val="7322739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2274272"/>
        <c:crosses val="autoZero"/>
        <c:auto val="1"/>
        <c:lblAlgn val="ctr"/>
        <c:lblOffset val="100"/>
        <c:noMultiLvlLbl val="0"/>
      </c:catAx>
      <c:valAx>
        <c:axId val="732274272"/>
        <c:scaling>
          <c:orientation val="minMax"/>
        </c:scaling>
        <c:delete val="1"/>
        <c:axPos val="l"/>
        <c:numFmt formatCode="0%" sourceLinked="1"/>
        <c:majorTickMark val="none"/>
        <c:minorTickMark val="none"/>
        <c:tickLblPos val="nextTo"/>
        <c:crossAx val="732273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Column2</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0.16</c:v>
                </c:pt>
                <c:pt idx="1">
                  <c:v>0.1</c:v>
                </c:pt>
                <c:pt idx="2">
                  <c:v>0.09</c:v>
                </c:pt>
                <c:pt idx="3">
                  <c:v>0.1</c:v>
                </c:pt>
                <c:pt idx="4">
                  <c:v>7.0000000000000007E-2</c:v>
                </c:pt>
                <c:pt idx="5">
                  <c:v>0.1</c:v>
                </c:pt>
                <c:pt idx="6">
                  <c:v>0.1</c:v>
                </c:pt>
                <c:pt idx="7">
                  <c:v>7.0000000000000007E-2</c:v>
                </c:pt>
                <c:pt idx="8">
                  <c:v>0.06</c:v>
                </c:pt>
                <c:pt idx="9">
                  <c:v>7.0000000000000007E-2</c:v>
                </c:pt>
                <c:pt idx="10">
                  <c:v>0.08</c:v>
                </c:pt>
              </c:numCache>
            </c:numRef>
          </c:val>
          <c:extLst>
            <c:ext xmlns:c16="http://schemas.microsoft.com/office/drawing/2014/chart" uri="{C3380CC4-5D6E-409C-BE32-E72D297353CC}">
              <c16:uniqueId val="{00000000-2695-4E67-8BD7-99BCC62B4628}"/>
            </c:ext>
          </c:extLst>
        </c:ser>
        <c:ser>
          <c:idx val="1"/>
          <c:order val="1"/>
          <c:tx>
            <c:strRef>
              <c:f>Sheet1!$C$1</c:f>
              <c:strCache>
                <c:ptCount val="1"/>
                <c:pt idx="0">
                  <c:v>Column3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0.1</c:v>
                </c:pt>
                <c:pt idx="2">
                  <c:v>0.09</c:v>
                </c:pt>
                <c:pt idx="3">
                  <c:v>0.1</c:v>
                </c:pt>
                <c:pt idx="4">
                  <c:v>7.0000000000000007E-2</c:v>
                </c:pt>
              </c:numCache>
            </c:numRef>
          </c:val>
          <c:extLst>
            <c:ext xmlns:c16="http://schemas.microsoft.com/office/drawing/2014/chart" uri="{C3380CC4-5D6E-409C-BE32-E72D297353CC}">
              <c16:uniqueId val="{00000001-2695-4E67-8BD7-99BCC62B4628}"/>
            </c:ext>
          </c:extLst>
        </c:ser>
        <c:ser>
          <c:idx val="2"/>
          <c:order val="2"/>
          <c:tx>
            <c:strRef>
              <c:f>Sheet1!$D$1</c:f>
              <c:strCache>
                <c:ptCount val="1"/>
                <c:pt idx="0">
                  <c:v>Column4</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7.0000000000000007E-2</c:v>
                </c:pt>
                <c:pt idx="5" formatCode="0%">
                  <c:v>0.1</c:v>
                </c:pt>
                <c:pt idx="6" formatCode="0%">
                  <c:v>0.1</c:v>
                </c:pt>
                <c:pt idx="7" formatCode="0%">
                  <c:v>7.0000000000000007E-2</c:v>
                </c:pt>
              </c:numCache>
            </c:numRef>
          </c:val>
          <c:extLst>
            <c:ext xmlns:c16="http://schemas.microsoft.com/office/drawing/2014/chart" uri="{C3380CC4-5D6E-409C-BE32-E72D297353CC}">
              <c16:uniqueId val="{00000002-2695-4E67-8BD7-99BCC62B4628}"/>
            </c:ext>
          </c:extLst>
        </c:ser>
        <c:ser>
          <c:idx val="3"/>
          <c:order val="3"/>
          <c:tx>
            <c:strRef>
              <c:f>Sheet1!$E$1</c:f>
              <c:strCache>
                <c:ptCount val="1"/>
                <c:pt idx="0">
                  <c:v>Column5</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7.0000000000000007E-2</c:v>
                </c:pt>
                <c:pt idx="8" formatCode="0%">
                  <c:v>0.06</c:v>
                </c:pt>
                <c:pt idx="9" formatCode="0%">
                  <c:v>7.0000000000000007E-2</c:v>
                </c:pt>
                <c:pt idx="10" formatCode="0%">
                  <c:v>0.08</c:v>
                </c:pt>
              </c:numCache>
            </c:numRef>
          </c:val>
          <c:extLst>
            <c:ext xmlns:c16="http://schemas.microsoft.com/office/drawing/2014/chart" uri="{C3380CC4-5D6E-409C-BE32-E72D297353CC}">
              <c16:uniqueId val="{00000003-2695-4E67-8BD7-99BCC62B4628}"/>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FFB90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Teens</c:v>
                </c:pt>
                <c:pt idx="1">
                  <c:v>Millennials</c:v>
                </c:pt>
                <c:pt idx="2">
                  <c:v>Gen X</c:v>
                </c:pt>
                <c:pt idx="3">
                  <c:v>Boomers</c:v>
                </c:pt>
              </c:strCache>
            </c:strRef>
          </c:cat>
          <c:val>
            <c:numRef>
              <c:f>Sheet1!$B$2:$B$5</c:f>
              <c:numCache>
                <c:formatCode>0%</c:formatCode>
                <c:ptCount val="4"/>
                <c:pt idx="0">
                  <c:v>0.63</c:v>
                </c:pt>
                <c:pt idx="1">
                  <c:v>0.73</c:v>
                </c:pt>
                <c:pt idx="2">
                  <c:v>0.66</c:v>
                </c:pt>
                <c:pt idx="3">
                  <c:v>0.62</c:v>
                </c:pt>
              </c:numCache>
            </c:numRef>
          </c:val>
          <c:extLst>
            <c:ext xmlns:c16="http://schemas.microsoft.com/office/drawing/2014/chart" uri="{C3380CC4-5D6E-409C-BE32-E72D297353CC}">
              <c16:uniqueId val="{00000004-E227-4D2C-AE89-07E4910BDE82}"/>
            </c:ext>
          </c:extLst>
        </c:ser>
        <c:dLbls>
          <c:showLegendKey val="0"/>
          <c:showVal val="1"/>
          <c:showCatName val="0"/>
          <c:showSerName val="0"/>
          <c:showPercent val="0"/>
          <c:showBubbleSize val="0"/>
        </c:dLbls>
        <c:gapWidth val="5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1"/>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00008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Teens</c:v>
                </c:pt>
                <c:pt idx="1">
                  <c:v>Millennials</c:v>
                </c:pt>
                <c:pt idx="2">
                  <c:v>Gen X</c:v>
                </c:pt>
                <c:pt idx="3">
                  <c:v>Boomers</c:v>
                </c:pt>
              </c:strCache>
            </c:strRef>
          </c:cat>
          <c:val>
            <c:numRef>
              <c:f>Sheet1!$B$2:$B$5</c:f>
              <c:numCache>
                <c:formatCode>0.0</c:formatCode>
                <c:ptCount val="4"/>
                <c:pt idx="0">
                  <c:v>2.67</c:v>
                </c:pt>
                <c:pt idx="1">
                  <c:v>3.41</c:v>
                </c:pt>
                <c:pt idx="2">
                  <c:v>2.66</c:v>
                </c:pt>
                <c:pt idx="3">
                  <c:v>2.17</c:v>
                </c:pt>
              </c:numCache>
            </c:numRef>
          </c:val>
          <c:extLst>
            <c:ext xmlns:c16="http://schemas.microsoft.com/office/drawing/2014/chart" uri="{C3380CC4-5D6E-409C-BE32-E72D297353CC}">
              <c16:uniqueId val="{00000000-BFCC-407D-852F-846C5432D5ED}"/>
            </c:ext>
          </c:extLst>
        </c:ser>
        <c:dLbls>
          <c:showLegendKey val="0"/>
          <c:showVal val="1"/>
          <c:showCatName val="0"/>
          <c:showSerName val="0"/>
          <c:showPercent val="0"/>
          <c:showBubbleSize val="0"/>
        </c:dLbls>
        <c:gapWidth val="5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scaling>
        <c:delete val="1"/>
        <c:axPos val="l"/>
        <c:numFmt formatCode="0.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339933"/>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Teens</c:v>
                </c:pt>
                <c:pt idx="1">
                  <c:v>Millennials</c:v>
                </c:pt>
                <c:pt idx="2">
                  <c:v>Gen X</c:v>
                </c:pt>
                <c:pt idx="3">
                  <c:v>Boomers</c:v>
                </c:pt>
              </c:strCache>
            </c:strRef>
          </c:cat>
          <c:val>
            <c:numRef>
              <c:f>Sheet1!$B$2:$B$5</c:f>
              <c:numCache>
                <c:formatCode>0%</c:formatCode>
                <c:ptCount val="4"/>
                <c:pt idx="0">
                  <c:v>0.7</c:v>
                </c:pt>
                <c:pt idx="1">
                  <c:v>0.747</c:v>
                </c:pt>
                <c:pt idx="2">
                  <c:v>0.70599999999999996</c:v>
                </c:pt>
                <c:pt idx="3">
                  <c:v>0.64400000000000002</c:v>
                </c:pt>
              </c:numCache>
            </c:numRef>
          </c:val>
          <c:extLst>
            <c:ext xmlns:c16="http://schemas.microsoft.com/office/drawing/2014/chart" uri="{C3380CC4-5D6E-409C-BE32-E72D297353CC}">
              <c16:uniqueId val="{00000000-9D57-4E4F-80E5-3343643E3373}"/>
            </c:ext>
          </c:extLst>
        </c:ser>
        <c:dLbls>
          <c:showLegendKey val="0"/>
          <c:showVal val="1"/>
          <c:showCatName val="0"/>
          <c:showSerName val="0"/>
          <c:showPercent val="0"/>
          <c:showBubbleSize val="0"/>
        </c:dLbls>
        <c:gapWidth val="5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1"/>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A71201"/>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Teens</c:v>
                </c:pt>
                <c:pt idx="1">
                  <c:v>Millennials</c:v>
                </c:pt>
                <c:pt idx="2">
                  <c:v>Gen X</c:v>
                </c:pt>
                <c:pt idx="3">
                  <c:v>Boomers</c:v>
                </c:pt>
              </c:strCache>
            </c:strRef>
          </c:cat>
          <c:val>
            <c:numRef>
              <c:f>Sheet1!$B$2:$B$5</c:f>
              <c:numCache>
                <c:formatCode>0%</c:formatCode>
                <c:ptCount val="4"/>
                <c:pt idx="0">
                  <c:v>0.57999999999999996</c:v>
                </c:pt>
                <c:pt idx="1">
                  <c:v>0.6</c:v>
                </c:pt>
                <c:pt idx="2">
                  <c:v>0.49</c:v>
                </c:pt>
                <c:pt idx="3">
                  <c:v>0.39</c:v>
                </c:pt>
              </c:numCache>
            </c:numRef>
          </c:val>
          <c:extLst>
            <c:ext xmlns:c16="http://schemas.microsoft.com/office/drawing/2014/chart" uri="{C3380CC4-5D6E-409C-BE32-E72D297353CC}">
              <c16:uniqueId val="{00000000-96A1-4A8B-B460-47A499CF08CC}"/>
            </c:ext>
          </c:extLst>
        </c:ser>
        <c:dLbls>
          <c:showLegendKey val="0"/>
          <c:showVal val="1"/>
          <c:showCatName val="0"/>
          <c:showSerName val="0"/>
          <c:showPercent val="0"/>
          <c:showBubbleSize val="0"/>
        </c:dLbls>
        <c:gapWidth val="5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0.8"/>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000080"/>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Boys</c:v>
                </c:pt>
                <c:pt idx="1">
                  <c:v>Girls</c:v>
                </c:pt>
              </c:strCache>
            </c:strRef>
          </c:cat>
          <c:val>
            <c:numRef>
              <c:f>Sheet1!$B$2:$B$3</c:f>
              <c:numCache>
                <c:formatCode>0%</c:formatCode>
                <c:ptCount val="2"/>
                <c:pt idx="0">
                  <c:v>0.67</c:v>
                </c:pt>
                <c:pt idx="1">
                  <c:v>0.73</c:v>
                </c:pt>
              </c:numCache>
            </c:numRef>
          </c:val>
          <c:extLst>
            <c:ext xmlns:c16="http://schemas.microsoft.com/office/drawing/2014/chart" uri="{C3380CC4-5D6E-409C-BE32-E72D297353CC}">
              <c16:uniqueId val="{00000000-8F6B-4FC1-92D9-A9D7BA93B055}"/>
            </c:ext>
          </c:extLst>
        </c:ser>
        <c:dLbls>
          <c:showLegendKey val="0"/>
          <c:showVal val="1"/>
          <c:showCatName val="0"/>
          <c:showSerName val="0"/>
          <c:showPercent val="0"/>
          <c:showBubbleSize val="0"/>
        </c:dLbls>
        <c:gapWidth val="10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0.8"/>
          <c:min val="0.4"/>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2971800" cy="465693"/>
          </a:xfrm>
          <a:prstGeom prst="rect">
            <a:avLst/>
          </a:prstGeom>
        </p:spPr>
        <p:txBody>
          <a:bodyPr vert="horz" lIns="92395" tIns="46198" rIns="92395" bIns="46198"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4" y="0"/>
            <a:ext cx="2971800" cy="465693"/>
          </a:xfrm>
          <a:prstGeom prst="rect">
            <a:avLst/>
          </a:prstGeom>
        </p:spPr>
        <p:txBody>
          <a:bodyPr vert="horz" lIns="92395" tIns="46198" rIns="92395" bIns="46198" rtlCol="0"/>
          <a:lstStyle>
            <a:lvl1pPr algn="r">
              <a:defRPr sz="1200"/>
            </a:lvl1pPr>
          </a:lstStyle>
          <a:p>
            <a:fld id="{7CE70E58-7C41-4F7D-9599-EADE9710BA2F}" type="datetime1">
              <a:rPr lang="en-US" smtClean="0">
                <a:latin typeface="Segoe UI" pitchFamily="34" charset="0"/>
              </a:rPr>
              <a:t>1/10/2019</a:t>
            </a:fld>
            <a:endParaRPr lang="en-US" dirty="0">
              <a:latin typeface="Segoe UI" pitchFamily="34" charset="0"/>
            </a:endParaRPr>
          </a:p>
        </p:txBody>
      </p:sp>
      <p:sp>
        <p:nvSpPr>
          <p:cNvPr id="8" name="Footer Placeholder 7"/>
          <p:cNvSpPr>
            <a:spLocks noGrp="1"/>
          </p:cNvSpPr>
          <p:nvPr>
            <p:ph type="ftr" sz="quarter" idx="2"/>
          </p:nvPr>
        </p:nvSpPr>
        <p:spPr>
          <a:xfrm>
            <a:off x="0" y="8846554"/>
            <a:ext cx="5795010" cy="338610"/>
          </a:xfrm>
          <a:prstGeom prst="rect">
            <a:avLst/>
          </a:prstGeom>
        </p:spPr>
        <p:txBody>
          <a:bodyPr vert="horz" lIns="92395" tIns="46198" rIns="92395" bIns="46198" rtlCol="0" anchor="b"/>
          <a:lstStyle>
            <a:lvl1pPr algn="l">
              <a:defRPr sz="1200"/>
            </a:lvl1pPr>
          </a:lstStyle>
          <a:p>
            <a:pPr marL="402628" defTabSz="9236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9" name="Slide Number Placeholder 8"/>
          <p:cNvSpPr>
            <a:spLocks noGrp="1"/>
          </p:cNvSpPr>
          <p:nvPr>
            <p:ph type="sldNum" sz="quarter" idx="3"/>
          </p:nvPr>
        </p:nvSpPr>
        <p:spPr>
          <a:xfrm>
            <a:off x="5783580" y="8846553"/>
            <a:ext cx="1072833" cy="465693"/>
          </a:xfrm>
          <a:prstGeom prst="rect">
            <a:avLst/>
          </a:prstGeom>
        </p:spPr>
        <p:txBody>
          <a:bodyPr vert="horz" lIns="92395" tIns="46198" rIns="92395" bIns="4619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2971800" cy="465693"/>
          </a:xfrm>
          <a:prstGeom prst="rect">
            <a:avLst/>
          </a:prstGeom>
        </p:spPr>
        <p:txBody>
          <a:bodyPr vert="horz" lIns="92395" tIns="46198" rIns="92395" bIns="46198"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2395" tIns="46198" rIns="92395" bIns="46198" rtlCol="0" anchor="ctr"/>
          <a:lstStyle/>
          <a:p>
            <a:endParaRPr lang="en-US" dirty="0"/>
          </a:p>
        </p:txBody>
      </p:sp>
      <p:sp>
        <p:nvSpPr>
          <p:cNvPr id="10" name="Footer Placeholder 9"/>
          <p:cNvSpPr>
            <a:spLocks noGrp="1"/>
          </p:cNvSpPr>
          <p:nvPr>
            <p:ph type="ftr" sz="quarter" idx="4"/>
          </p:nvPr>
        </p:nvSpPr>
        <p:spPr>
          <a:xfrm>
            <a:off x="1" y="8848170"/>
            <a:ext cx="5920740" cy="362576"/>
          </a:xfrm>
          <a:prstGeom prst="rect">
            <a:avLst/>
          </a:prstGeom>
        </p:spPr>
        <p:txBody>
          <a:bodyPr vert="horz" lIns="92395" tIns="46198" rIns="92395" bIns="46198" rtlCol="0" anchor="b"/>
          <a:lstStyle>
            <a:lvl1pPr marL="577474" indent="0" algn="l">
              <a:defRPr sz="1200"/>
            </a:lvl1p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11" name="Date Placeholder 10"/>
          <p:cNvSpPr>
            <a:spLocks noGrp="1"/>
          </p:cNvSpPr>
          <p:nvPr>
            <p:ph type="dt" idx="1"/>
          </p:nvPr>
        </p:nvSpPr>
        <p:spPr>
          <a:xfrm>
            <a:off x="3884614" y="0"/>
            <a:ext cx="2971800" cy="465693"/>
          </a:xfrm>
          <a:prstGeom prst="rect">
            <a:avLst/>
          </a:prstGeom>
        </p:spPr>
        <p:txBody>
          <a:bodyPr vert="horz" lIns="92395" tIns="46198" rIns="92395" bIns="46198" rtlCol="0"/>
          <a:lstStyle>
            <a:lvl1pPr algn="r">
              <a:defRPr sz="1200">
                <a:latin typeface="Segoe UI" pitchFamily="34" charset="0"/>
              </a:defRPr>
            </a:lvl1pPr>
          </a:lstStyle>
          <a:p>
            <a:fld id="{39ECCDAD-89B1-4858-8590-6A80AD1DF58E}" type="datetime1">
              <a:rPr lang="en-US" smtClean="0"/>
              <a:t>1/10/2019</a:t>
            </a:fld>
            <a:endParaRPr lang="en-US" dirty="0"/>
          </a:p>
        </p:txBody>
      </p:sp>
      <p:sp>
        <p:nvSpPr>
          <p:cNvPr id="12" name="Notes Placeholder 11"/>
          <p:cNvSpPr>
            <a:spLocks noGrp="1"/>
          </p:cNvSpPr>
          <p:nvPr>
            <p:ph type="body" sz="quarter" idx="3"/>
          </p:nvPr>
        </p:nvSpPr>
        <p:spPr>
          <a:xfrm>
            <a:off x="685800" y="4424085"/>
            <a:ext cx="5486400" cy="4191239"/>
          </a:xfrm>
          <a:prstGeom prst="rect">
            <a:avLst/>
          </a:prstGeom>
        </p:spPr>
        <p:txBody>
          <a:bodyPr vert="horz" lIns="92395" tIns="46198" rIns="92395" bIns="461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10" y="8846553"/>
            <a:ext cx="947103" cy="465693"/>
          </a:xfrm>
          <a:prstGeom prst="rect">
            <a:avLst/>
          </a:prstGeom>
        </p:spPr>
        <p:txBody>
          <a:bodyPr vert="horz" lIns="92395" tIns="46198" rIns="92395" bIns="4619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17547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DCI increases that were not significant: +3 Ireland, +2 Chile, South Africa, Malaysia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79909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56008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Mild pain</a:t>
            </a:r>
            <a:r>
              <a:rPr lang="en-US" dirty="0"/>
              <a:t> that was tolerable or I was able to ignore, </a:t>
            </a:r>
            <a:r>
              <a:rPr lang="en-US" b="1" dirty="0"/>
              <a:t>Moderate pain</a:t>
            </a:r>
            <a:r>
              <a:rPr lang="en-US" dirty="0"/>
              <a:t> that hurt me, </a:t>
            </a:r>
            <a:r>
              <a:rPr lang="en-US" b="1" dirty="0"/>
              <a:t>Severe pain</a:t>
            </a:r>
            <a:r>
              <a:rPr lang="en-US" dirty="0"/>
              <a:t> that hurt the quality of my life, </a:t>
            </a:r>
            <a:r>
              <a:rPr lang="en-US" b="1" dirty="0"/>
              <a:t>Unbearable pain</a:t>
            </a:r>
            <a:r>
              <a:rPr lang="en-US" dirty="0"/>
              <a:t> that was mentally and physically disabling</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14341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Hypotheses for positive actions dropping: 1) Increase in family &amp; friends as sources of risks (i.e., more willing to be confrontational)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93300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Millennials – highest # of hours online per week</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43471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22242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304169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702" y="1787545"/>
            <a:ext cx="9144000" cy="182880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chemeClr val="tx1"/>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chemeClr val="tx1"/>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pic>
        <p:nvPicPr>
          <p:cNvPr id="3" name="Picture 2" descr="A close up of a sign&#10;&#10;Description generated with high confidence">
            <a:extLst>
              <a:ext uri="{FF2B5EF4-FFF2-40B4-BE49-F238E27FC236}">
                <a16:creationId xmlns:a16="http://schemas.microsoft.com/office/drawing/2014/main" id="{707CF559-A3D7-4C0A-B824-E1E104BBBCF2}"/>
              </a:ext>
            </a:extLst>
          </p:cNvPr>
          <p:cNvPicPr>
            <a:picLocks noChangeAspect="1"/>
          </p:cNvPicPr>
          <p:nvPr userDrawn="1"/>
        </p:nvPicPr>
        <p:blipFill>
          <a:blip r:embed="rId3"/>
          <a:stretch>
            <a:fillRect/>
          </a:stretch>
        </p:blipFill>
        <p:spPr>
          <a:xfrm>
            <a:off x="10600029" y="6234663"/>
            <a:ext cx="1689100" cy="64008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2" y="-34681"/>
            <a:ext cx="12436476"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70" y="-34681"/>
            <a:ext cx="12436474"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766196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Video title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6496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tx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0753572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454087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7625369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722716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spAutoFit/>
          </a:bodyPr>
          <a:lstStyle>
            <a:lvl1pPr>
              <a:defRPr>
                <a:solidFill>
                  <a:srgbClr val="00BCF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1792372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
        <p:nvSpPr>
          <p:cNvPr id="3" name="Title 1">
            <a:extLst>
              <a:ext uri="{FF2B5EF4-FFF2-40B4-BE49-F238E27FC236}">
                <a16:creationId xmlns:a16="http://schemas.microsoft.com/office/drawing/2014/main" id="{3F7F3ED9-0D85-4D96-8F81-057F86B56F56}"/>
              </a:ext>
            </a:extLst>
          </p:cNvPr>
          <p:cNvSpPr>
            <a:spLocks noGrp="1"/>
          </p:cNvSpPr>
          <p:nvPr>
            <p:ph type="title"/>
          </p:nvPr>
        </p:nvSpPr>
        <p:spPr>
          <a:xfrm>
            <a:off x="274639" y="295274"/>
            <a:ext cx="11889564" cy="917575"/>
          </a:xfrm>
        </p:spPr>
        <p:txBody>
          <a:bodyPr/>
          <a:lstStyle/>
          <a:p>
            <a:r>
              <a:rPr lang="en-US" dirty="0"/>
              <a:t>Click to edit Master title style</a:t>
            </a:r>
          </a:p>
        </p:txBody>
      </p:sp>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5309969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1"/>
            <a:ext cx="12436476"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16" name="Rectangle 15"/>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111487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9" name="Rectangle 8"/>
          <p:cNvSpPr/>
          <p:nvPr userDrawn="1"/>
        </p:nvSpPr>
        <p:spPr>
          <a:xfrm rot="10800000" flipH="1" flipV="1">
            <a:off x="0" y="0"/>
            <a:ext cx="11887455" cy="7794895"/>
          </a:xfrm>
          <a:prstGeom prst="rect">
            <a:avLst/>
          </a:prstGeom>
          <a:gradFill flip="none" rotWithShape="1">
            <a:gsLst>
              <a:gs pos="0">
                <a:schemeClr val="bg1">
                  <a:alpha val="22000"/>
                </a:schemeClr>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424636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20" name="Rectangle 19"/>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08097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12" name="Rectangle 11"/>
          <p:cNvSpPr/>
          <p:nvPr userDrawn="1"/>
        </p:nvSpPr>
        <p:spPr>
          <a:xfrm rot="10800000" flipH="1" flipV="1">
            <a:off x="0" y="0"/>
            <a:ext cx="13076162" cy="7794895"/>
          </a:xfrm>
          <a:prstGeom prst="rect">
            <a:avLst/>
          </a:prstGeom>
          <a:gradFill>
            <a:gsLst>
              <a:gs pos="0">
                <a:schemeClr val="tx1"/>
              </a:gs>
              <a:gs pos="28000">
                <a:schemeClr val="tx1">
                  <a:alpha val="0"/>
                </a:schemeClr>
              </a:gs>
            </a:gsLst>
            <a:lin ang="43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8" r:id="rId1"/>
    <p:sldLayoutId id="2147484196" r:id="rId2"/>
    <p:sldLayoutId id="2147484197" r:id="rId3"/>
    <p:sldLayoutId id="2147484198" r:id="rId4"/>
    <p:sldLayoutId id="2147484163" r:id="rId5"/>
    <p:sldLayoutId id="2147484184" r:id="rId6"/>
    <p:sldLayoutId id="2147484185" r:id="rId7"/>
    <p:sldLayoutId id="2147484187" r:id="rId8"/>
    <p:sldLayoutId id="2147484188" r:id="rId9"/>
    <p:sldLayoutId id="2147484189" r:id="rId10"/>
    <p:sldLayoutId id="2147484186" r:id="rId11"/>
    <p:sldLayoutId id="2147484105" r:id="rId12"/>
    <p:sldLayoutId id="2147484199" r:id="rId13"/>
    <p:sldLayoutId id="2147484200" r:id="rId14"/>
    <p:sldLayoutId id="2147484201" r:id="rId15"/>
    <p:sldLayoutId id="2147484202" r:id="rId16"/>
    <p:sldLayoutId id="2147484203" r:id="rId17"/>
    <p:sldLayoutId id="2147484182" r:id="rId18"/>
    <p:sldLayoutId id="2147484130" r:id="rId19"/>
    <p:sldLayoutId id="2147484204" r:id="rId20"/>
    <p:sldLayoutId id="2147484101" r:id="rId21"/>
    <p:sldLayoutId id="2147484102" r:id="rId22"/>
    <p:sldLayoutId id="2147484192" r:id="rId23"/>
    <p:sldLayoutId id="2147484190" r:id="rId24"/>
    <p:sldLayoutId id="2147484191" r:id="rId25"/>
    <p:sldLayoutId id="2147484087" r:id="rId26"/>
    <p:sldLayoutId id="2147484098" r:id="rId27"/>
    <p:sldLayoutId id="2147484086" r:id="rId28"/>
    <p:sldLayoutId id="2147484107" r:id="rId29"/>
    <p:sldLayoutId id="2147484099" r:id="rId30"/>
    <p:sldLayoutId id="2147484100" r:id="rId31"/>
    <p:sldLayoutId id="2147484089" r:id="rId32"/>
    <p:sldLayoutId id="2147484106" r:id="rId33"/>
    <p:sldLayoutId id="2147484092" r:id="rId34"/>
    <p:sldLayoutId id="2147484205" r:id="rId35"/>
    <p:sldLayoutId id="2147484093" r:id="rId36"/>
    <p:sldLayoutId id="2147484127" r:id="rId37"/>
    <p:sldLayoutId id="2147484128" r:id="rId38"/>
    <p:sldLayoutId id="2147484193" r:id="rId39"/>
    <p:sldLayoutId id="2147484194" r:id="rId40"/>
    <p:sldLayoutId id="2147484195" r:id="rId41"/>
    <p:sldLayoutId id="2147484129" r:id="rId42"/>
    <p:sldLayoutId id="2147484094" r:id="rId43"/>
    <p:sldLayoutId id="2147484096" r:id="rId44"/>
  </p:sldLayoutIdLst>
  <p:transition>
    <p:fade/>
  </p:transition>
  <p:hf hdr="0" ftr="0" dt="0"/>
  <p:txStyles>
    <p:titleStyle>
      <a:lvl1pPr algn="l" defTabSz="932742" rtl="0" eaLnBrk="1" latinLnBrk="0" hangingPunct="1">
        <a:lnSpc>
          <a:spcPct val="90000"/>
        </a:lnSpc>
        <a:spcBef>
          <a:spcPct val="0"/>
        </a:spcBef>
        <a:buNone/>
        <a:defRPr lang="en-US" sz="4400" b="0" kern="1200" cap="none" spc="-102" baseline="0" dirty="0" smtClean="0">
          <a:ln w="3175">
            <a:noFill/>
          </a:ln>
          <a:solidFill>
            <a:srgbClr val="000000"/>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702" y="1794076"/>
            <a:ext cx="9144000" cy="1064871"/>
          </a:xfrm>
        </p:spPr>
        <p:txBody>
          <a:bodyPr/>
          <a:lstStyle/>
          <a:p>
            <a:r>
              <a:rPr lang="en-US" sz="4800" dirty="0"/>
              <a:t>Civility, Safety &amp; Interaction Online</a:t>
            </a:r>
          </a:p>
        </p:txBody>
      </p:sp>
      <p:sp>
        <p:nvSpPr>
          <p:cNvPr id="3" name="Text Placeholder 2"/>
          <p:cNvSpPr>
            <a:spLocks noGrp="1"/>
          </p:cNvSpPr>
          <p:nvPr>
            <p:ph type="body" sz="quarter" idx="12"/>
          </p:nvPr>
        </p:nvSpPr>
        <p:spPr>
          <a:xfrm>
            <a:off x="1147539" y="2803963"/>
            <a:ext cx="8271163" cy="1188581"/>
          </a:xfrm>
        </p:spPr>
        <p:txBody>
          <a:bodyPr/>
          <a:lstStyle/>
          <a:p>
            <a:r>
              <a:rPr lang="en-US" dirty="0"/>
              <a:t>Global, January 2019</a:t>
            </a:r>
          </a:p>
        </p:txBody>
      </p:sp>
    </p:spTree>
    <p:extLst>
      <p:ext uri="{BB962C8B-B14F-4D97-AF65-F5344CB8AC3E}">
        <p14:creationId xmlns:p14="http://schemas.microsoft.com/office/powerpoint/2010/main" val="1250516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Risk exposure 2016-2018">
            <a:extLst>
              <a:ext uri="{FF2B5EF4-FFF2-40B4-BE49-F238E27FC236}">
                <a16:creationId xmlns:a16="http://schemas.microsoft.com/office/drawing/2014/main" id="{5DFF86B2-50D0-4D2D-91C6-1F5BF82FBEFF}"/>
              </a:ext>
            </a:extLst>
          </p:cNvPr>
          <p:cNvGraphicFramePr/>
          <p:nvPr>
            <p:extLst>
              <p:ext uri="{D42A27DB-BD31-4B8C-83A1-F6EECF244321}">
                <p14:modId xmlns:p14="http://schemas.microsoft.com/office/powerpoint/2010/main" val="3236411621"/>
              </p:ext>
            </p:extLst>
          </p:nvPr>
        </p:nvGraphicFramePr>
        <p:xfrm>
          <a:off x="6739061" y="1586452"/>
          <a:ext cx="5029200"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2</a:t>
            </a:fld>
            <a:endParaRPr lang="en-US" dirty="0"/>
          </a:p>
        </p:txBody>
      </p:sp>
      <p:sp>
        <p:nvSpPr>
          <p:cNvPr id="8" name="Title 7">
            <a:extLst>
              <a:ext uri="{FF2B5EF4-FFF2-40B4-BE49-F238E27FC236}">
                <a16:creationId xmlns:a16="http://schemas.microsoft.com/office/drawing/2014/main" id="{1E5DEAA5-86D6-44F0-B29F-B785A74AC3D3}"/>
              </a:ext>
            </a:extLst>
          </p:cNvPr>
          <p:cNvSpPr>
            <a:spLocks noGrp="1"/>
          </p:cNvSpPr>
          <p:nvPr>
            <p:ph type="title"/>
          </p:nvPr>
        </p:nvSpPr>
        <p:spPr/>
        <p:txBody>
          <a:bodyPr/>
          <a:lstStyle/>
          <a:p>
            <a:r>
              <a:rPr lang="en-US" dirty="0">
                <a:solidFill>
                  <a:schemeClr val="tx1"/>
                </a:solidFill>
              </a:rPr>
              <a:t>There was a small improvement in the DCI</a:t>
            </a:r>
            <a:br>
              <a:rPr lang="en-US" dirty="0">
                <a:solidFill>
                  <a:schemeClr val="tx1"/>
                </a:solidFill>
              </a:rPr>
            </a:br>
            <a:endParaRPr lang="en-US" dirty="0"/>
          </a:p>
        </p:txBody>
      </p:sp>
      <p:sp>
        <p:nvSpPr>
          <p:cNvPr id="3" name="Rectangle 2">
            <a:extLst>
              <a:ext uri="{FF2B5EF4-FFF2-40B4-BE49-F238E27FC236}">
                <a16:creationId xmlns:a16="http://schemas.microsoft.com/office/drawing/2014/main" id="{4DC7FBF3-1AB2-4296-89BC-80B3091D5BF2}"/>
              </a:ext>
            </a:extLst>
          </p:cNvPr>
          <p:cNvSpPr/>
          <p:nvPr/>
        </p:nvSpPr>
        <p:spPr>
          <a:xfrm>
            <a:off x="346239" y="1963816"/>
            <a:ext cx="5351176" cy="3624069"/>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DCI improved two points YOY to 66%*</a:t>
            </a:r>
          </a:p>
          <a:p>
            <a:pPr marL="809271" lvl="1" indent="-342900">
              <a:spcBef>
                <a:spcPts val="600"/>
              </a:spcBef>
              <a:spcAft>
                <a:spcPts val="100"/>
              </a:spcAft>
              <a:buSzPct val="80000"/>
              <a:buFont typeface="Wingdings 3" panose="05040102010807070707" pitchFamily="18" charset="2"/>
              <a:buChar char=""/>
            </a:pPr>
            <a:r>
              <a:rPr lang="en-US" sz="1600" dirty="0"/>
              <a:t>The improvement in the Microsoft Digital Civility Index (DCI) was due to a four-point drop in unwanted contact; other online risks essentially held steady from a year ago</a:t>
            </a:r>
          </a:p>
          <a:p>
            <a:pPr marL="809271" lvl="1" indent="-342900">
              <a:spcBef>
                <a:spcPts val="600"/>
              </a:spcBef>
              <a:spcAft>
                <a:spcPts val="100"/>
              </a:spcAft>
              <a:buSzPct val="100000"/>
              <a:buFont typeface="Wingdings 3" panose="05040102010807070707" pitchFamily="18" charset="2"/>
              <a:buChar char="}"/>
            </a:pPr>
            <a:r>
              <a:rPr lang="en-US" sz="1600" dirty="0"/>
              <a:t>The drop in unwanted contact was nearly universal across age, gender and geography  </a:t>
            </a:r>
          </a:p>
          <a:p>
            <a:pPr marL="809271" lvl="1" indent="-342900">
              <a:spcBef>
                <a:spcPts val="600"/>
              </a:spcBef>
              <a:spcAft>
                <a:spcPts val="100"/>
              </a:spcAft>
              <a:buSzPct val="100000"/>
              <a:buFont typeface="Wingdings 3" panose="05040102010807070707" pitchFamily="18" charset="2"/>
              <a:buChar char="}"/>
            </a:pPr>
            <a:r>
              <a:rPr lang="en-US" sz="1600" dirty="0"/>
              <a:t>Respondents reported that family and friends’ exposure to online risks was down significantly (-5 points YOY) to 63%; similar to unwanted contact, the downward movement for this metric was remarkably consistent across geographies and demographic groups</a:t>
            </a:r>
          </a:p>
        </p:txBody>
      </p:sp>
      <p:sp>
        <p:nvSpPr>
          <p:cNvPr id="10" name="Rectangle 9">
            <a:extLst>
              <a:ext uri="{FF2B5EF4-FFF2-40B4-BE49-F238E27FC236}">
                <a16:creationId xmlns:a16="http://schemas.microsoft.com/office/drawing/2014/main" id="{2A39BBA2-ECC3-4ED5-A912-275786763097}"/>
              </a:ext>
            </a:extLst>
          </p:cNvPr>
          <p:cNvSpPr/>
          <p:nvPr/>
        </p:nvSpPr>
        <p:spPr>
          <a:xfrm>
            <a:off x="21397" y="6714936"/>
            <a:ext cx="6216650" cy="246221"/>
          </a:xfrm>
          <a:prstGeom prst="rect">
            <a:avLst/>
          </a:prstGeom>
        </p:spPr>
        <p:txBody>
          <a:bodyPr>
            <a:spAutoFit/>
          </a:bodyPr>
          <a:lstStyle/>
          <a:p>
            <a:r>
              <a:rPr lang="en-US" sz="1000" i="1" dirty="0"/>
              <a:t>* Trend based on 20 countries common in 2017 &amp; 2018</a:t>
            </a:r>
          </a:p>
        </p:txBody>
      </p:sp>
      <p:sp>
        <p:nvSpPr>
          <p:cNvPr id="14" name="TextBox 13">
            <a:extLst>
              <a:ext uri="{FF2B5EF4-FFF2-40B4-BE49-F238E27FC236}">
                <a16:creationId xmlns:a16="http://schemas.microsoft.com/office/drawing/2014/main" id="{ABB2D9F4-9EBE-409D-AD80-3AACDA80E836}"/>
              </a:ext>
            </a:extLst>
          </p:cNvPr>
          <p:cNvSpPr txBox="1"/>
          <p:nvPr/>
        </p:nvSpPr>
        <p:spPr>
          <a:xfrm>
            <a:off x="8957037" y="2634551"/>
            <a:ext cx="800540" cy="572464"/>
          </a:xfrm>
          <a:prstGeom prst="rect">
            <a:avLst/>
          </a:prstGeom>
          <a:noFill/>
        </p:spPr>
        <p:txBody>
          <a:bodyPr wrap="none" lIns="182880" tIns="146304" rIns="182880" bIns="146304" rtlCol="0">
            <a:spAutoFit/>
          </a:bodyPr>
          <a:lstStyle/>
          <a:p>
            <a:pPr>
              <a:lnSpc>
                <a:spcPct val="90000"/>
              </a:lnSpc>
            </a:pPr>
            <a:r>
              <a:rPr lang="en-US" sz="2000" b="1" dirty="0"/>
              <a:t>DCI</a:t>
            </a:r>
          </a:p>
        </p:txBody>
      </p:sp>
    </p:spTree>
    <p:extLst>
      <p:ext uri="{BB962C8B-B14F-4D97-AF65-F5344CB8AC3E}">
        <p14:creationId xmlns:p14="http://schemas.microsoft.com/office/powerpoint/2010/main" val="2186797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3</a:t>
            </a:fld>
            <a:endParaRPr lang="en-US" dirty="0"/>
          </a:p>
        </p:txBody>
      </p:sp>
      <p:sp>
        <p:nvSpPr>
          <p:cNvPr id="10" name="Title 9">
            <a:extLst>
              <a:ext uri="{FF2B5EF4-FFF2-40B4-BE49-F238E27FC236}">
                <a16:creationId xmlns:a16="http://schemas.microsoft.com/office/drawing/2014/main" id="{8CF9A9B9-1A08-4253-8AF0-B4986F752C6F}"/>
              </a:ext>
            </a:extLst>
          </p:cNvPr>
          <p:cNvSpPr>
            <a:spLocks noGrp="1"/>
          </p:cNvSpPr>
          <p:nvPr>
            <p:ph type="title"/>
          </p:nvPr>
        </p:nvSpPr>
        <p:spPr/>
        <p:txBody>
          <a:bodyPr/>
          <a:lstStyle/>
          <a:p>
            <a:r>
              <a:rPr lang="en-US" dirty="0">
                <a:solidFill>
                  <a:schemeClr val="tx1"/>
                </a:solidFill>
              </a:rPr>
              <a:t>The nature of online risk types</a:t>
            </a:r>
          </a:p>
        </p:txBody>
      </p:sp>
      <p:sp>
        <p:nvSpPr>
          <p:cNvPr id="3" name="Rectangle 2">
            <a:extLst>
              <a:ext uri="{FF2B5EF4-FFF2-40B4-BE49-F238E27FC236}">
                <a16:creationId xmlns:a16="http://schemas.microsoft.com/office/drawing/2014/main" id="{4DC7FBF3-1AB2-4296-89BC-80B3091D5BF2}"/>
              </a:ext>
            </a:extLst>
          </p:cNvPr>
          <p:cNvSpPr/>
          <p:nvPr/>
        </p:nvSpPr>
        <p:spPr>
          <a:xfrm>
            <a:off x="316097" y="1346673"/>
            <a:ext cx="6545964" cy="5337359"/>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Behavioral risk types were defined by bullying</a:t>
            </a:r>
          </a:p>
          <a:p>
            <a:pPr marL="809271" lvl="1" indent="-342900">
              <a:spcBef>
                <a:spcPts val="600"/>
              </a:spcBef>
              <a:spcAft>
                <a:spcPts val="100"/>
              </a:spcAft>
              <a:buSzPct val="100000"/>
              <a:buFont typeface="Wingdings 3" panose="05040102010807070707" pitchFamily="18" charset="2"/>
              <a:buChar char="}"/>
            </a:pPr>
            <a:r>
              <a:rPr lang="en-US" sz="1600" dirty="0"/>
              <a:t>Nearly everyone in this category experienced name-calling, purposeful embarrassment or other types of bullying </a:t>
            </a:r>
          </a:p>
          <a:p>
            <a:pPr marL="342900" indent="-342900">
              <a:spcBef>
                <a:spcPts val="600"/>
              </a:spcBef>
              <a:spcAft>
                <a:spcPts val="100"/>
              </a:spcAft>
              <a:buClr>
                <a:srgbClr val="FFB900"/>
              </a:buClr>
              <a:buSzPct val="100000"/>
              <a:buFont typeface="Wingdings" panose="05000000000000000000" pitchFamily="2" charset="2"/>
              <a:buChar char=""/>
            </a:pPr>
            <a:r>
              <a:rPr lang="en-US" sz="2000" b="1" dirty="0"/>
              <a:t>Unwanted contact was characterized by repeated attempts to make contact</a:t>
            </a:r>
          </a:p>
          <a:p>
            <a:pPr marL="809271" lvl="1" indent="-342900">
              <a:spcBef>
                <a:spcPts val="600"/>
              </a:spcBef>
              <a:spcAft>
                <a:spcPts val="100"/>
              </a:spcAft>
              <a:buSzPct val="100000"/>
              <a:buFont typeface="Wingdings 3" panose="05040102010807070707" pitchFamily="18" charset="2"/>
              <a:buChar char="}"/>
            </a:pPr>
            <a:r>
              <a:rPr lang="en-US" sz="1600" dirty="0"/>
              <a:t>More than four-in-10 people reported at least one form of unwanted contact that was repeated</a:t>
            </a:r>
            <a:endParaRPr lang="en-US" sz="2000" b="1" dirty="0"/>
          </a:p>
          <a:p>
            <a:pPr marL="342900" indent="-342900">
              <a:spcBef>
                <a:spcPts val="600"/>
              </a:spcBef>
              <a:spcAft>
                <a:spcPts val="100"/>
              </a:spcAft>
              <a:buClr>
                <a:srgbClr val="FFB900"/>
              </a:buClr>
              <a:buSzPct val="100000"/>
              <a:buFont typeface="Wingdings" panose="05000000000000000000" pitchFamily="2" charset="2"/>
              <a:buChar char=""/>
            </a:pPr>
            <a:r>
              <a:rPr lang="en-US" sz="2000" b="1" dirty="0"/>
              <a:t>Sexual risk types were driven by unwelcomed sexual imagery and messages </a:t>
            </a:r>
          </a:p>
          <a:p>
            <a:pPr marL="809271" lvl="1" indent="-342900">
              <a:spcBef>
                <a:spcPts val="600"/>
              </a:spcBef>
              <a:spcAft>
                <a:spcPts val="100"/>
              </a:spcAft>
              <a:buSzPct val="100000"/>
              <a:buFont typeface="Wingdings 3" panose="05040102010807070707" pitchFamily="18" charset="2"/>
              <a:buChar char="}"/>
            </a:pPr>
            <a:r>
              <a:rPr lang="en-US" sz="1600" dirty="0"/>
              <a:t>Receipt of unwanted sexual imagery or messages dominated this category; nearly four-in-10 had repeated unwanted attempts to start a romantic relationship - this behavior also featured prominently in the unwanted contact category</a:t>
            </a:r>
            <a:endParaRPr lang="en-US" sz="2000" b="1" dirty="0"/>
          </a:p>
          <a:p>
            <a:pPr marL="342900" indent="-342900">
              <a:spcBef>
                <a:spcPts val="600"/>
              </a:spcBef>
              <a:spcAft>
                <a:spcPts val="100"/>
              </a:spcAft>
              <a:buClr>
                <a:srgbClr val="FFC000"/>
              </a:buClr>
              <a:buSzPct val="100000"/>
              <a:buFont typeface="Wingdings" panose="05000000000000000000" pitchFamily="2" charset="2"/>
              <a:buChar char="l"/>
            </a:pPr>
            <a:r>
              <a:rPr lang="en-US" sz="2000" b="1" dirty="0"/>
              <a:t>Hoaxes, scams or frauds types were led by false or misleading information</a:t>
            </a:r>
          </a:p>
          <a:p>
            <a:pPr marL="809271" lvl="1" indent="-342900">
              <a:spcBef>
                <a:spcPts val="600"/>
              </a:spcBef>
              <a:spcAft>
                <a:spcPts val="100"/>
              </a:spcAft>
              <a:buSzPct val="100000"/>
              <a:buFont typeface="Wingdings 3" panose="05040102010807070707" pitchFamily="18" charset="2"/>
              <a:buChar char="}"/>
            </a:pPr>
            <a:r>
              <a:rPr lang="en-US" sz="1600" dirty="0"/>
              <a:t>Fake news and internet hoaxes were the most common types of hoaxes, scams &amp; frauds, far outpacing fake anti-virus scams </a:t>
            </a:r>
          </a:p>
        </p:txBody>
      </p:sp>
      <p:grpSp>
        <p:nvGrpSpPr>
          <p:cNvPr id="12" name="Group 11" descr="Incidence of risks in 2018">
            <a:extLst>
              <a:ext uri="{FF2B5EF4-FFF2-40B4-BE49-F238E27FC236}">
                <a16:creationId xmlns:a16="http://schemas.microsoft.com/office/drawing/2014/main" id="{19DE1CB5-FD08-4E80-997D-3AE373F5F827}"/>
              </a:ext>
            </a:extLst>
          </p:cNvPr>
          <p:cNvGrpSpPr/>
          <p:nvPr/>
        </p:nvGrpSpPr>
        <p:grpSpPr>
          <a:xfrm>
            <a:off x="7094139" y="1567693"/>
            <a:ext cx="4930067" cy="4867248"/>
            <a:chOff x="7094139" y="1477267"/>
            <a:chExt cx="4930067" cy="4867248"/>
          </a:xfrm>
        </p:grpSpPr>
        <p:sp>
          <p:nvSpPr>
            <p:cNvPr id="18" name="TextBox 17">
              <a:extLst>
                <a:ext uri="{FF2B5EF4-FFF2-40B4-BE49-F238E27FC236}">
                  <a16:creationId xmlns:a16="http://schemas.microsoft.com/office/drawing/2014/main" id="{A3BCBF76-0354-44D9-AA5F-29A3E2F80297}"/>
                </a:ext>
              </a:extLst>
            </p:cNvPr>
            <p:cNvSpPr txBox="1"/>
            <p:nvPr/>
          </p:nvSpPr>
          <p:spPr>
            <a:xfrm>
              <a:off x="8217648" y="1487154"/>
              <a:ext cx="2798844" cy="517065"/>
            </a:xfrm>
            <a:prstGeom prst="rect">
              <a:avLst/>
            </a:prstGeom>
            <a:noFill/>
            <a:ln w="19050">
              <a:noFill/>
            </a:ln>
          </p:spPr>
          <p:txBody>
            <a:bodyPr wrap="none" lIns="182880" tIns="146304" rIns="182880" bIns="146304" rtlCol="0">
              <a:spAutoFit/>
            </a:bodyPr>
            <a:lstStyle/>
            <a:p>
              <a:pPr algn="ctr">
                <a:lnSpc>
                  <a:spcPct val="90000"/>
                </a:lnSpc>
              </a:pPr>
              <a:r>
                <a:rPr lang="en-US" sz="1600" b="1" dirty="0"/>
                <a:t>Incidence of risks in 2018</a:t>
              </a:r>
            </a:p>
          </p:txBody>
        </p:sp>
        <p:grpSp>
          <p:nvGrpSpPr>
            <p:cNvPr id="11" name="Group 10">
              <a:extLst>
                <a:ext uri="{FF2B5EF4-FFF2-40B4-BE49-F238E27FC236}">
                  <a16:creationId xmlns:a16="http://schemas.microsoft.com/office/drawing/2014/main" id="{BCDFFC31-F4BA-4284-BB58-E751B41B4A48}"/>
                </a:ext>
              </a:extLst>
            </p:cNvPr>
            <p:cNvGrpSpPr/>
            <p:nvPr/>
          </p:nvGrpSpPr>
          <p:grpSpPr>
            <a:xfrm>
              <a:off x="7094139" y="1477267"/>
              <a:ext cx="4930067" cy="4867248"/>
              <a:chOff x="7094139" y="1547603"/>
              <a:chExt cx="4930067" cy="4867248"/>
            </a:xfrm>
          </p:grpSpPr>
          <p:graphicFrame>
            <p:nvGraphicFramePr>
              <p:cNvPr id="17" name="Chart 16">
                <a:extLst>
                  <a:ext uri="{FF2B5EF4-FFF2-40B4-BE49-F238E27FC236}">
                    <a16:creationId xmlns:a16="http://schemas.microsoft.com/office/drawing/2014/main" id="{58F7A887-C41B-484B-A158-4E13E77BDEB6}"/>
                  </a:ext>
                </a:extLst>
              </p:cNvPr>
              <p:cNvGraphicFramePr/>
              <p:nvPr>
                <p:extLst/>
              </p:nvPr>
            </p:nvGraphicFramePr>
            <p:xfrm>
              <a:off x="7385721" y="1985527"/>
              <a:ext cx="4462685" cy="442932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29E2F8F-B028-4C79-918F-74D39F07EAE0}"/>
                  </a:ext>
                  <a:ext uri="{C183D7F6-B498-43B3-948B-1728B52AA6E4}">
                    <adec:decorative xmlns:adec="http://schemas.microsoft.com/office/drawing/2017/decorative" val="1"/>
                  </a:ext>
                </a:extLst>
              </p:cNvPr>
              <p:cNvSpPr>
                <a:spLocks noChangeAspect="1"/>
              </p:cNvSpPr>
              <p:nvPr/>
            </p:nvSpPr>
            <p:spPr bwMode="auto">
              <a:xfrm>
                <a:off x="11010960" y="3019966"/>
                <a:ext cx="457200" cy="457200"/>
              </a:xfrm>
              <a:prstGeom prst="rect">
                <a:avLst/>
              </a:prstGeom>
              <a:blipFill>
                <a:blip r:embed="rId4"/>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6EA38D7D-4667-4D80-82E0-117B9435DFD7}"/>
                  </a:ext>
                  <a:ext uri="{C183D7F6-B498-43B3-948B-1728B52AA6E4}">
                    <adec:decorative xmlns:adec="http://schemas.microsoft.com/office/drawing/2017/decorative" val="1"/>
                  </a:ext>
                </a:extLst>
              </p:cNvPr>
              <p:cNvSpPr>
                <a:spLocks noChangeAspect="1"/>
              </p:cNvSpPr>
              <p:nvPr/>
            </p:nvSpPr>
            <p:spPr bwMode="auto">
              <a:xfrm>
                <a:off x="9946192" y="2647375"/>
                <a:ext cx="457200" cy="457200"/>
              </a:xfrm>
              <a:prstGeom prst="rect">
                <a:avLst/>
              </a:prstGeom>
              <a:blipFill>
                <a:blip r:embed="rId5"/>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descr="A close up of a logo&#10;&#10;Description generated with very high confidence">
                <a:extLst>
                  <a:ext uri="{FF2B5EF4-FFF2-40B4-BE49-F238E27FC236}">
                    <a16:creationId xmlns:a16="http://schemas.microsoft.com/office/drawing/2014/main" id="{A1850AD0-8B3F-4472-A22B-2E33759A464C}"/>
                  </a:ext>
                </a:extLst>
              </p:cNvPr>
              <p:cNvPicPr>
                <a:picLocks noChangeAspect="1"/>
              </p:cNvPicPr>
              <p:nvPr/>
            </p:nvPicPr>
            <p:blipFill>
              <a:blip r:embed="rId6"/>
              <a:stretch>
                <a:fillRect/>
              </a:stretch>
            </p:blipFill>
            <p:spPr>
              <a:xfrm>
                <a:off x="7757876" y="2243222"/>
                <a:ext cx="640080" cy="640080"/>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D100F3C4-0727-40E8-B66F-5A759A0DD287}"/>
                  </a:ext>
                </a:extLst>
              </p:cNvPr>
              <p:cNvPicPr>
                <a:picLocks noChangeAspect="1"/>
              </p:cNvPicPr>
              <p:nvPr/>
            </p:nvPicPr>
            <p:blipFill>
              <a:blip r:embed="rId7">
                <a:duotone>
                  <a:prstClr val="black"/>
                  <a:schemeClr val="tx2">
                    <a:tint val="45000"/>
                    <a:satMod val="400000"/>
                  </a:schemeClr>
                </a:duotone>
              </a:blip>
              <a:stretch>
                <a:fillRect/>
              </a:stretch>
            </p:blipFill>
            <p:spPr>
              <a:xfrm>
                <a:off x="8911568" y="2359069"/>
                <a:ext cx="457200" cy="457200"/>
              </a:xfrm>
              <a:prstGeom prst="rect">
                <a:avLst/>
              </a:prstGeom>
            </p:spPr>
          </p:pic>
          <p:sp>
            <p:nvSpPr>
              <p:cNvPr id="19" name="Rectangle 18">
                <a:extLst>
                  <a:ext uri="{FF2B5EF4-FFF2-40B4-BE49-F238E27FC236}">
                    <a16:creationId xmlns:a16="http://schemas.microsoft.com/office/drawing/2014/main" id="{D2CCFFBB-1155-428A-A54F-2835EAC840E4}"/>
                  </a:ext>
                </a:extLst>
              </p:cNvPr>
              <p:cNvSpPr/>
              <p:nvPr/>
            </p:nvSpPr>
            <p:spPr bwMode="auto">
              <a:xfrm>
                <a:off x="7094139" y="1547603"/>
                <a:ext cx="4923961" cy="442932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a:extLst>
                  <a:ext uri="{FF2B5EF4-FFF2-40B4-BE49-F238E27FC236}">
                    <a16:creationId xmlns:a16="http://schemas.microsoft.com/office/drawing/2014/main" id="{D16C4B5A-6E51-4AB9-A347-90D4B3C96437}"/>
                  </a:ext>
                </a:extLst>
              </p:cNvPr>
              <p:cNvSpPr txBox="1"/>
              <p:nvPr/>
            </p:nvSpPr>
            <p:spPr>
              <a:xfrm>
                <a:off x="8600645" y="5265771"/>
                <a:ext cx="1060611" cy="627864"/>
              </a:xfrm>
              <a:prstGeom prst="rect">
                <a:avLst/>
              </a:prstGeom>
              <a:noFill/>
            </p:spPr>
            <p:txBody>
              <a:bodyPr wrap="none" lIns="182880" tIns="146304" rIns="182880" bIns="146304" rtlCol="0">
                <a:spAutoFit/>
              </a:bodyPr>
              <a:lstStyle/>
              <a:p>
                <a:pPr algn="ctr">
                  <a:lnSpc>
                    <a:spcPct val="90000"/>
                  </a:lnSpc>
                </a:pPr>
                <a:r>
                  <a:rPr lang="en-US" sz="1200" dirty="0">
                    <a:gradFill>
                      <a:gsLst>
                        <a:gs pos="2917">
                          <a:schemeClr val="tx1"/>
                        </a:gs>
                        <a:gs pos="30000">
                          <a:schemeClr val="tx1"/>
                        </a:gs>
                      </a:gsLst>
                      <a:lin ang="5400000" scaled="0"/>
                    </a:gradFill>
                  </a:rPr>
                  <a:t>Unwanted</a:t>
                </a:r>
              </a:p>
              <a:p>
                <a:pPr algn="ctr">
                  <a:lnSpc>
                    <a:spcPct val="90000"/>
                  </a:lnSpc>
                </a:pPr>
                <a:r>
                  <a:rPr lang="en-US" sz="1200" dirty="0">
                    <a:gradFill>
                      <a:gsLst>
                        <a:gs pos="2917">
                          <a:schemeClr val="tx1"/>
                        </a:gs>
                        <a:gs pos="30000">
                          <a:schemeClr val="tx1"/>
                        </a:gs>
                      </a:gsLst>
                      <a:lin ang="5400000" scaled="0"/>
                    </a:gradFill>
                  </a:rPr>
                  <a:t>contact</a:t>
                </a:r>
              </a:p>
            </p:txBody>
          </p:sp>
          <p:sp>
            <p:nvSpPr>
              <p:cNvPr id="20" name="TextBox 19">
                <a:extLst>
                  <a:ext uri="{FF2B5EF4-FFF2-40B4-BE49-F238E27FC236}">
                    <a16:creationId xmlns:a16="http://schemas.microsoft.com/office/drawing/2014/main" id="{7850E1A0-56CC-44A6-B09F-683116152C12}"/>
                  </a:ext>
                </a:extLst>
              </p:cNvPr>
              <p:cNvSpPr txBox="1"/>
              <p:nvPr/>
            </p:nvSpPr>
            <p:spPr>
              <a:xfrm>
                <a:off x="7519490" y="5264339"/>
                <a:ext cx="1071447" cy="461665"/>
              </a:xfrm>
              <a:prstGeom prst="rect">
                <a:avLst/>
              </a:prstGeom>
              <a:noFill/>
            </p:spPr>
            <p:txBody>
              <a:bodyPr wrap="none" lIns="182880" tIns="146304" rIns="182880" bIns="146304" rtlCol="0">
                <a:spAutoFit/>
              </a:bodyPr>
              <a:lstStyle/>
              <a:p>
                <a:pPr algn="ctr">
                  <a:lnSpc>
                    <a:spcPct val="90000"/>
                  </a:lnSpc>
                </a:pPr>
                <a:r>
                  <a:rPr lang="en-US" sz="1200" dirty="0">
                    <a:gradFill>
                      <a:gsLst>
                        <a:gs pos="2917">
                          <a:schemeClr val="tx1"/>
                        </a:gs>
                        <a:gs pos="30000">
                          <a:schemeClr val="tx1"/>
                        </a:gs>
                      </a:gsLst>
                      <a:lin ang="5400000" scaled="0"/>
                    </a:gradFill>
                  </a:rPr>
                  <a:t>Behavioral</a:t>
                </a:r>
              </a:p>
            </p:txBody>
          </p:sp>
          <p:sp>
            <p:nvSpPr>
              <p:cNvPr id="21" name="TextBox 20">
                <a:extLst>
                  <a:ext uri="{FF2B5EF4-FFF2-40B4-BE49-F238E27FC236}">
                    <a16:creationId xmlns:a16="http://schemas.microsoft.com/office/drawing/2014/main" id="{543DE019-A8F6-4AA3-AA20-28EA5FFC3E19}"/>
                  </a:ext>
                </a:extLst>
              </p:cNvPr>
              <p:cNvSpPr txBox="1"/>
              <p:nvPr/>
            </p:nvSpPr>
            <p:spPr>
              <a:xfrm>
                <a:off x="9792340" y="5259881"/>
                <a:ext cx="803746" cy="461665"/>
              </a:xfrm>
              <a:prstGeom prst="rect">
                <a:avLst/>
              </a:prstGeom>
              <a:noFill/>
            </p:spPr>
            <p:txBody>
              <a:bodyPr wrap="none" lIns="182880" tIns="146304" rIns="182880" bIns="146304" rtlCol="0">
                <a:spAutoFit/>
              </a:bodyPr>
              <a:lstStyle/>
              <a:p>
                <a:pPr algn="ctr">
                  <a:lnSpc>
                    <a:spcPct val="90000"/>
                  </a:lnSpc>
                </a:pPr>
                <a:r>
                  <a:rPr lang="en-US" sz="1200" dirty="0">
                    <a:gradFill>
                      <a:gsLst>
                        <a:gs pos="2917">
                          <a:schemeClr val="tx1"/>
                        </a:gs>
                        <a:gs pos="30000">
                          <a:schemeClr val="tx1"/>
                        </a:gs>
                      </a:gsLst>
                      <a:lin ang="5400000" scaled="0"/>
                    </a:gradFill>
                  </a:rPr>
                  <a:t>Sexual</a:t>
                </a:r>
              </a:p>
            </p:txBody>
          </p:sp>
          <p:sp>
            <p:nvSpPr>
              <p:cNvPr id="22" name="TextBox 21">
                <a:extLst>
                  <a:ext uri="{FF2B5EF4-FFF2-40B4-BE49-F238E27FC236}">
                    <a16:creationId xmlns:a16="http://schemas.microsoft.com/office/drawing/2014/main" id="{D099AB4F-6EB7-4F6C-A362-7422119B8079}"/>
                  </a:ext>
                </a:extLst>
              </p:cNvPr>
              <p:cNvSpPr txBox="1"/>
              <p:nvPr/>
            </p:nvSpPr>
            <p:spPr>
              <a:xfrm>
                <a:off x="10611319" y="5259881"/>
                <a:ext cx="1412887" cy="627864"/>
              </a:xfrm>
              <a:prstGeom prst="rect">
                <a:avLst/>
              </a:prstGeom>
              <a:noFill/>
            </p:spPr>
            <p:txBody>
              <a:bodyPr wrap="none" lIns="182880" tIns="146304" rIns="182880" bIns="146304" rtlCol="0">
                <a:spAutoFit/>
              </a:bodyPr>
              <a:lstStyle/>
              <a:p>
                <a:pPr algn="ctr">
                  <a:lnSpc>
                    <a:spcPct val="90000"/>
                  </a:lnSpc>
                </a:pPr>
                <a:r>
                  <a:rPr lang="en-US" sz="1200" dirty="0">
                    <a:gradFill>
                      <a:gsLst>
                        <a:gs pos="2917">
                          <a:schemeClr val="tx1"/>
                        </a:gs>
                        <a:gs pos="30000">
                          <a:schemeClr val="tx1"/>
                        </a:gs>
                      </a:gsLst>
                      <a:lin ang="5400000" scaled="0"/>
                    </a:gradFill>
                  </a:rPr>
                  <a:t>Hoaxes,</a:t>
                </a:r>
              </a:p>
              <a:p>
                <a:pPr algn="ctr">
                  <a:lnSpc>
                    <a:spcPct val="90000"/>
                  </a:lnSpc>
                </a:pPr>
                <a:r>
                  <a:rPr lang="en-US" sz="1200" dirty="0">
                    <a:gradFill>
                      <a:gsLst>
                        <a:gs pos="2917">
                          <a:schemeClr val="tx1"/>
                        </a:gs>
                        <a:gs pos="30000">
                          <a:schemeClr val="tx1"/>
                        </a:gs>
                      </a:gsLst>
                      <a:lin ang="5400000" scaled="0"/>
                    </a:gradFill>
                  </a:rPr>
                  <a:t>scams &amp; frauds</a:t>
                </a:r>
              </a:p>
            </p:txBody>
          </p:sp>
        </p:grpSp>
      </p:grpSp>
    </p:spTree>
    <p:extLst>
      <p:ext uri="{BB962C8B-B14F-4D97-AF65-F5344CB8AC3E}">
        <p14:creationId xmlns:p14="http://schemas.microsoft.com/office/powerpoint/2010/main" val="42602661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4</a:t>
            </a:fld>
            <a:endParaRPr lang="en-US" dirty="0"/>
          </a:p>
        </p:txBody>
      </p:sp>
      <p:sp>
        <p:nvSpPr>
          <p:cNvPr id="6" name="Title 5">
            <a:extLst>
              <a:ext uri="{FF2B5EF4-FFF2-40B4-BE49-F238E27FC236}">
                <a16:creationId xmlns:a16="http://schemas.microsoft.com/office/drawing/2014/main" id="{B2A5A755-D8EE-4A5B-8383-38EAD7A07F95}"/>
              </a:ext>
            </a:extLst>
          </p:cNvPr>
          <p:cNvSpPr>
            <a:spLocks noGrp="1"/>
          </p:cNvSpPr>
          <p:nvPr>
            <p:ph type="title"/>
          </p:nvPr>
        </p:nvSpPr>
        <p:spPr/>
        <p:txBody>
          <a:bodyPr/>
          <a:lstStyle/>
          <a:p>
            <a:r>
              <a:rPr lang="en-US" dirty="0">
                <a:solidFill>
                  <a:schemeClr val="tx1"/>
                </a:solidFill>
              </a:rPr>
              <a:t>Our social circles became more risky</a:t>
            </a:r>
            <a:br>
              <a:rPr lang="en-US" dirty="0">
                <a:solidFill>
                  <a:schemeClr val="tx1"/>
                </a:solidFill>
              </a:rPr>
            </a:br>
            <a:r>
              <a:rPr lang="en-US" sz="2000" dirty="0">
                <a:solidFill>
                  <a:schemeClr val="tx1"/>
                </a:solidFill>
              </a:rPr>
              <a:t>However, most risk exposure came from strangers and people we are less familiar with </a:t>
            </a:r>
            <a:br>
              <a:rPr lang="en-US" sz="2400" dirty="0">
                <a:solidFill>
                  <a:schemeClr val="tx1"/>
                </a:solidFill>
              </a:rPr>
            </a:br>
            <a:endParaRPr lang="en-US" sz="2400" dirty="0"/>
          </a:p>
        </p:txBody>
      </p:sp>
      <p:sp>
        <p:nvSpPr>
          <p:cNvPr id="3" name="Rectangle 2">
            <a:extLst>
              <a:ext uri="{FF2B5EF4-FFF2-40B4-BE49-F238E27FC236}">
                <a16:creationId xmlns:a16="http://schemas.microsoft.com/office/drawing/2014/main" id="{4DC7FBF3-1AB2-4296-89BC-80B3091D5BF2}"/>
              </a:ext>
            </a:extLst>
          </p:cNvPr>
          <p:cNvSpPr/>
          <p:nvPr/>
        </p:nvSpPr>
        <p:spPr>
          <a:xfrm>
            <a:off x="390826" y="1432754"/>
            <a:ext cx="6055138" cy="4955203"/>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l"/>
            </a:pPr>
            <a:r>
              <a:rPr lang="en-US" sz="2000" b="1" dirty="0"/>
              <a:t>Most perpetrators of risks were anonymous</a:t>
            </a:r>
          </a:p>
          <a:p>
            <a:pPr marL="809271" lvl="1" indent="-342900">
              <a:spcBef>
                <a:spcPts val="600"/>
              </a:spcBef>
              <a:spcAft>
                <a:spcPts val="100"/>
              </a:spcAft>
              <a:buFont typeface="Wingdings 3" panose="05040102010807070707" pitchFamily="18" charset="2"/>
              <a:buChar char=""/>
            </a:pPr>
            <a:r>
              <a:rPr lang="en-US" sz="1600" dirty="0"/>
              <a:t>62% of online risks were sourced from strangers and people known online only - about the same as the previous year </a:t>
            </a:r>
          </a:p>
          <a:p>
            <a:pPr marL="342900" indent="-342900">
              <a:spcBef>
                <a:spcPts val="800"/>
              </a:spcBef>
              <a:spcAft>
                <a:spcPts val="100"/>
              </a:spcAft>
              <a:buClr>
                <a:srgbClr val="FFB900"/>
              </a:buClr>
              <a:buSzPct val="100000"/>
              <a:buFont typeface="Wingdings" panose="05000000000000000000" pitchFamily="2" charset="2"/>
              <a:buChar char="l"/>
            </a:pPr>
            <a:r>
              <a:rPr lang="en-US" sz="2000" b="1" dirty="0"/>
              <a:t>Uncivil behaviors increasingly unfolded within our inner social networks</a:t>
            </a:r>
          </a:p>
          <a:p>
            <a:pPr marL="809271" lvl="1" indent="-342900">
              <a:spcBef>
                <a:spcPts val="600"/>
              </a:spcBef>
              <a:spcAft>
                <a:spcPts val="100"/>
              </a:spcAft>
              <a:buFont typeface="Wingdings 3" panose="05040102010807070707" pitchFamily="18" charset="2"/>
              <a:buChar char=""/>
            </a:pPr>
            <a:r>
              <a:rPr lang="en-US" sz="1600" dirty="0"/>
              <a:t>Family and friends accounted for 28% of online risks, up 11 points YOY </a:t>
            </a:r>
          </a:p>
          <a:p>
            <a:pPr marL="809271" lvl="1" indent="-342900">
              <a:spcBef>
                <a:spcPts val="600"/>
              </a:spcBef>
              <a:spcAft>
                <a:spcPts val="100"/>
              </a:spcAft>
              <a:buFont typeface="Wingdings 3" panose="05040102010807070707" pitchFamily="18" charset="2"/>
              <a:buChar char=""/>
            </a:pPr>
            <a:r>
              <a:rPr lang="en-US" sz="1600" dirty="0"/>
              <a:t>There was a positive relationship between risk exposure and familiarity with the perpetrator; respondents who had met the perpetrator in real life were almost twice as likely to experience a risk</a:t>
            </a:r>
            <a:endParaRPr lang="en-US" sz="2200" b="1" dirty="0"/>
          </a:p>
          <a:p>
            <a:pPr marL="342900" indent="-342900">
              <a:spcBef>
                <a:spcPts val="800"/>
              </a:spcBef>
              <a:spcAft>
                <a:spcPts val="100"/>
              </a:spcAft>
              <a:buClr>
                <a:srgbClr val="FFB900"/>
              </a:buClr>
              <a:buSzPct val="100000"/>
              <a:buFont typeface="Wingdings" panose="05000000000000000000" pitchFamily="2" charset="2"/>
              <a:buChar char="l"/>
            </a:pPr>
            <a:r>
              <a:rPr lang="en-US" sz="2000" b="1" dirty="0"/>
              <a:t>People were targeted based on their personal characteristics</a:t>
            </a:r>
          </a:p>
          <a:p>
            <a:pPr marL="809271" lvl="1" indent="-342900">
              <a:spcBef>
                <a:spcPts val="800"/>
              </a:spcBef>
              <a:spcAft>
                <a:spcPts val="100"/>
              </a:spcAft>
              <a:buSzPct val="80000"/>
              <a:buFont typeface="Wingdings 3" panose="05040102010807070707" pitchFamily="18" charset="2"/>
              <a:buChar char="}"/>
            </a:pPr>
            <a:r>
              <a:rPr lang="en-US" sz="1600" dirty="0"/>
              <a:t>People were targeted most often based on their gender, age or physical appearance </a:t>
            </a:r>
          </a:p>
        </p:txBody>
      </p:sp>
      <p:grpSp>
        <p:nvGrpSpPr>
          <p:cNvPr id="21" name="Group 20" descr="Source of online risks">
            <a:extLst>
              <a:ext uri="{FF2B5EF4-FFF2-40B4-BE49-F238E27FC236}">
                <a16:creationId xmlns:a16="http://schemas.microsoft.com/office/drawing/2014/main" id="{E4F652A4-EF11-42FD-97DD-C7F87A4C12E0}"/>
              </a:ext>
            </a:extLst>
          </p:cNvPr>
          <p:cNvGrpSpPr/>
          <p:nvPr/>
        </p:nvGrpSpPr>
        <p:grpSpPr>
          <a:xfrm>
            <a:off x="6967042" y="1577746"/>
            <a:ext cx="5253280" cy="4754880"/>
            <a:chOff x="6591100" y="1625084"/>
            <a:chExt cx="5239178" cy="5029200"/>
          </a:xfrm>
          <a:solidFill>
            <a:schemeClr val="tx1">
              <a:lumMod val="95000"/>
            </a:schemeClr>
          </a:solidFill>
        </p:grpSpPr>
        <p:grpSp>
          <p:nvGrpSpPr>
            <p:cNvPr id="22" name="Group 21">
              <a:extLst>
                <a:ext uri="{FF2B5EF4-FFF2-40B4-BE49-F238E27FC236}">
                  <a16:creationId xmlns:a16="http://schemas.microsoft.com/office/drawing/2014/main" id="{64F499FA-624F-451A-98A7-2CFA5C05099C}"/>
                </a:ext>
              </a:extLst>
            </p:cNvPr>
            <p:cNvGrpSpPr/>
            <p:nvPr/>
          </p:nvGrpSpPr>
          <p:grpSpPr>
            <a:xfrm>
              <a:off x="6591100" y="1625084"/>
              <a:ext cx="5239178" cy="5029200"/>
              <a:chOff x="6591100" y="1625084"/>
              <a:chExt cx="5239178" cy="5029200"/>
            </a:xfrm>
            <a:grpFill/>
          </p:grpSpPr>
          <p:graphicFrame>
            <p:nvGraphicFramePr>
              <p:cNvPr id="24" name="Chart 23">
                <a:extLst>
                  <a:ext uri="{FF2B5EF4-FFF2-40B4-BE49-F238E27FC236}">
                    <a16:creationId xmlns:a16="http://schemas.microsoft.com/office/drawing/2014/main" id="{94C67D20-614D-4DFC-AB05-60AA6836FD64}"/>
                  </a:ext>
                </a:extLst>
              </p:cNvPr>
              <p:cNvGraphicFramePr/>
              <p:nvPr>
                <p:extLst>
                  <p:ext uri="{D42A27DB-BD31-4B8C-83A1-F6EECF244321}">
                    <p14:modId xmlns:p14="http://schemas.microsoft.com/office/powerpoint/2010/main" val="2078212926"/>
                  </p:ext>
                </p:extLst>
              </p:nvPr>
            </p:nvGraphicFramePr>
            <p:xfrm>
              <a:off x="6591100" y="1625084"/>
              <a:ext cx="4321273" cy="5029200"/>
            </p:xfrm>
            <a:graphic>
              <a:graphicData uri="http://schemas.openxmlformats.org/drawingml/2006/chart">
                <c:chart xmlns:c="http://schemas.openxmlformats.org/drawingml/2006/chart" xmlns:r="http://schemas.openxmlformats.org/officeDocument/2006/relationships" r:id="rId2"/>
              </a:graphicData>
            </a:graphic>
          </p:graphicFrame>
          <p:grpSp>
            <p:nvGrpSpPr>
              <p:cNvPr id="25" name="Group 24">
                <a:extLst>
                  <a:ext uri="{FF2B5EF4-FFF2-40B4-BE49-F238E27FC236}">
                    <a16:creationId xmlns:a16="http://schemas.microsoft.com/office/drawing/2014/main" id="{79DF11A0-0864-4ED3-BFC6-42D1363C1F95}"/>
                  </a:ext>
                </a:extLst>
              </p:cNvPr>
              <p:cNvGrpSpPr/>
              <p:nvPr/>
            </p:nvGrpSpPr>
            <p:grpSpPr>
              <a:xfrm>
                <a:off x="10233039" y="2921831"/>
                <a:ext cx="1597239" cy="3512631"/>
                <a:chOff x="10233039" y="2921831"/>
                <a:chExt cx="1597239" cy="3512631"/>
              </a:xfrm>
              <a:grpFill/>
            </p:grpSpPr>
            <p:sp>
              <p:nvSpPr>
                <p:cNvPr id="26" name="TextBox 25">
                  <a:extLst>
                    <a:ext uri="{FF2B5EF4-FFF2-40B4-BE49-F238E27FC236}">
                      <a16:creationId xmlns:a16="http://schemas.microsoft.com/office/drawing/2014/main" id="{4C8FC974-A4FA-4DEC-B20D-78FD6E2FE831}"/>
                    </a:ext>
                  </a:extLst>
                </p:cNvPr>
                <p:cNvSpPr txBox="1"/>
                <p:nvPr/>
              </p:nvSpPr>
              <p:spPr>
                <a:xfrm>
                  <a:off x="10233045" y="5916864"/>
                  <a:ext cx="914584" cy="517598"/>
                </a:xfrm>
                <a:prstGeom prst="rect">
                  <a:avLst/>
                </a:prstGeom>
                <a:noFill/>
              </p:spPr>
              <p:txBody>
                <a:bodyPr wrap="none" lIns="182880" tIns="146304" rIns="182880" bIns="146304" rtlCol="0">
                  <a:spAutoFit/>
                </a:bodyPr>
                <a:lstStyle/>
                <a:p>
                  <a:pPr>
                    <a:lnSpc>
                      <a:spcPct val="90000"/>
                    </a:lnSpc>
                  </a:pPr>
                  <a:r>
                    <a:rPr lang="en-US" sz="1400" b="1" dirty="0"/>
                    <a:t>Family</a:t>
                  </a:r>
                </a:p>
              </p:txBody>
            </p:sp>
            <p:sp>
              <p:nvSpPr>
                <p:cNvPr id="27" name="TextBox 26">
                  <a:extLst>
                    <a:ext uri="{FF2B5EF4-FFF2-40B4-BE49-F238E27FC236}">
                      <a16:creationId xmlns:a16="http://schemas.microsoft.com/office/drawing/2014/main" id="{5501D824-2FC7-453F-86DB-9CABCC7041C2}"/>
                    </a:ext>
                  </a:extLst>
                </p:cNvPr>
                <p:cNvSpPr txBox="1"/>
                <p:nvPr/>
              </p:nvSpPr>
              <p:spPr>
                <a:xfrm>
                  <a:off x="10233045" y="5504629"/>
                  <a:ext cx="979748" cy="517598"/>
                </a:xfrm>
                <a:prstGeom prst="rect">
                  <a:avLst/>
                </a:prstGeom>
                <a:noFill/>
              </p:spPr>
              <p:txBody>
                <a:bodyPr wrap="none" lIns="182880" tIns="146304" rIns="182880" bIns="146304" rtlCol="0">
                  <a:spAutoFit/>
                </a:bodyPr>
                <a:lstStyle/>
                <a:p>
                  <a:pPr>
                    <a:lnSpc>
                      <a:spcPct val="90000"/>
                    </a:lnSpc>
                  </a:pPr>
                  <a:r>
                    <a:rPr lang="en-US" sz="1400" b="1" dirty="0"/>
                    <a:t>Friends</a:t>
                  </a:r>
                </a:p>
              </p:txBody>
            </p:sp>
            <p:sp>
              <p:nvSpPr>
                <p:cNvPr id="28" name="TextBox 27">
                  <a:extLst>
                    <a:ext uri="{FF2B5EF4-FFF2-40B4-BE49-F238E27FC236}">
                      <a16:creationId xmlns:a16="http://schemas.microsoft.com/office/drawing/2014/main" id="{D525227B-7950-4FD5-B9A3-CE2C0954C59C}"/>
                    </a:ext>
                  </a:extLst>
                </p:cNvPr>
                <p:cNvSpPr txBox="1"/>
                <p:nvPr/>
              </p:nvSpPr>
              <p:spPr>
                <a:xfrm>
                  <a:off x="10233045" y="4907091"/>
                  <a:ext cx="1597233" cy="517598"/>
                </a:xfrm>
                <a:prstGeom prst="rect">
                  <a:avLst/>
                </a:prstGeom>
                <a:noFill/>
              </p:spPr>
              <p:txBody>
                <a:bodyPr wrap="square" lIns="182880" tIns="146304" rIns="182880" bIns="146304" rtlCol="0">
                  <a:spAutoFit/>
                </a:bodyPr>
                <a:lstStyle/>
                <a:p>
                  <a:pPr>
                    <a:lnSpc>
                      <a:spcPct val="90000"/>
                    </a:lnSpc>
                  </a:pPr>
                  <a:r>
                    <a:rPr lang="en-US" sz="1400" b="1" dirty="0"/>
                    <a:t>Acquaintances</a:t>
                  </a:r>
                </a:p>
              </p:txBody>
            </p:sp>
            <p:sp>
              <p:nvSpPr>
                <p:cNvPr id="29" name="TextBox 28">
                  <a:extLst>
                    <a:ext uri="{FF2B5EF4-FFF2-40B4-BE49-F238E27FC236}">
                      <a16:creationId xmlns:a16="http://schemas.microsoft.com/office/drawing/2014/main" id="{461F8F38-9C29-4B0B-ACE6-05EED14AE418}"/>
                    </a:ext>
                  </a:extLst>
                </p:cNvPr>
                <p:cNvSpPr txBox="1"/>
                <p:nvPr/>
              </p:nvSpPr>
              <p:spPr>
                <a:xfrm>
                  <a:off x="10233045" y="2921831"/>
                  <a:ext cx="1202414" cy="517598"/>
                </a:xfrm>
                <a:prstGeom prst="rect">
                  <a:avLst/>
                </a:prstGeom>
                <a:noFill/>
              </p:spPr>
              <p:txBody>
                <a:bodyPr wrap="square" lIns="182880" tIns="146304" rIns="182880" bIns="146304" rtlCol="0">
                  <a:spAutoFit/>
                </a:bodyPr>
                <a:lstStyle/>
                <a:p>
                  <a:pPr>
                    <a:lnSpc>
                      <a:spcPct val="90000"/>
                    </a:lnSpc>
                  </a:pPr>
                  <a:r>
                    <a:rPr lang="en-US" sz="1400" b="1" dirty="0"/>
                    <a:t>Strangers</a:t>
                  </a:r>
                </a:p>
              </p:txBody>
            </p:sp>
            <p:sp>
              <p:nvSpPr>
                <p:cNvPr id="30" name="TextBox 29">
                  <a:extLst>
                    <a:ext uri="{FF2B5EF4-FFF2-40B4-BE49-F238E27FC236}">
                      <a16:creationId xmlns:a16="http://schemas.microsoft.com/office/drawing/2014/main" id="{E5F99F85-BA2C-4B9D-AA70-3082D47637AC}"/>
                    </a:ext>
                  </a:extLst>
                </p:cNvPr>
                <p:cNvSpPr txBox="1"/>
                <p:nvPr/>
              </p:nvSpPr>
              <p:spPr>
                <a:xfrm>
                  <a:off x="10233039" y="3712585"/>
                  <a:ext cx="1385185" cy="722683"/>
                </a:xfrm>
                <a:prstGeom prst="rect">
                  <a:avLst/>
                </a:prstGeom>
                <a:noFill/>
              </p:spPr>
              <p:txBody>
                <a:bodyPr wrap="square" lIns="182880" tIns="146304" rIns="182880" bIns="146304" rtlCol="0">
                  <a:spAutoFit/>
                </a:bodyPr>
                <a:lstStyle/>
                <a:p>
                  <a:pPr>
                    <a:lnSpc>
                      <a:spcPct val="90000"/>
                    </a:lnSpc>
                  </a:pPr>
                  <a:r>
                    <a:rPr lang="en-US" sz="1400" b="1" dirty="0"/>
                    <a:t>Know online only</a:t>
                  </a:r>
                </a:p>
              </p:txBody>
            </p:sp>
            <p:sp>
              <p:nvSpPr>
                <p:cNvPr id="31" name="TextBox 30">
                  <a:extLst>
                    <a:ext uri="{FF2B5EF4-FFF2-40B4-BE49-F238E27FC236}">
                      <a16:creationId xmlns:a16="http://schemas.microsoft.com/office/drawing/2014/main" id="{0907D6BD-8702-45D8-92BC-3B468C41A598}"/>
                    </a:ext>
                  </a:extLst>
                </p:cNvPr>
                <p:cNvSpPr txBox="1"/>
                <p:nvPr/>
              </p:nvSpPr>
              <p:spPr>
                <a:xfrm>
                  <a:off x="10233045" y="4346490"/>
                  <a:ext cx="1491469" cy="722683"/>
                </a:xfrm>
                <a:prstGeom prst="rect">
                  <a:avLst/>
                </a:prstGeom>
                <a:noFill/>
              </p:spPr>
              <p:txBody>
                <a:bodyPr wrap="square" lIns="182880" tIns="146304" rIns="182880" bIns="146304" rtlCol="0">
                  <a:spAutoFit/>
                </a:bodyPr>
                <a:lstStyle/>
                <a:p>
                  <a:pPr>
                    <a:lnSpc>
                      <a:spcPct val="90000"/>
                    </a:lnSpc>
                  </a:pPr>
                  <a:r>
                    <a:rPr lang="en-US" sz="1400" b="1" dirty="0"/>
                    <a:t>Co-workers, colleagues</a:t>
                  </a:r>
                </a:p>
              </p:txBody>
            </p:sp>
          </p:grpSp>
        </p:grpSp>
        <p:cxnSp>
          <p:nvCxnSpPr>
            <p:cNvPr id="23" name="Straight Connector 22">
              <a:extLst>
                <a:ext uri="{FF2B5EF4-FFF2-40B4-BE49-F238E27FC236}">
                  <a16:creationId xmlns:a16="http://schemas.microsoft.com/office/drawing/2014/main" id="{FC8E2DE1-2E2E-48AD-876A-AAAF58A3E14F}"/>
                </a:ext>
              </a:extLst>
            </p:cNvPr>
            <p:cNvCxnSpPr>
              <a:cxnSpLocks/>
            </p:cNvCxnSpPr>
            <p:nvPr/>
          </p:nvCxnSpPr>
          <p:spPr>
            <a:xfrm flipV="1">
              <a:off x="8059059" y="5473099"/>
              <a:ext cx="1311740" cy="306250"/>
            </a:xfrm>
            <a:prstGeom prst="line">
              <a:avLst/>
            </a:prstGeom>
            <a:grpFill/>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120AB563-F72A-4E0C-B810-10D9398EBF3A}"/>
              </a:ext>
              <a:ext uri="{C183D7F6-B498-43B3-948B-1728B52AA6E4}">
                <adec:decorative xmlns:adec="http://schemas.microsoft.com/office/drawing/2017/decorative" val="1"/>
              </a:ext>
            </a:extLst>
          </p:cNvPr>
          <p:cNvSpPr/>
          <p:nvPr/>
        </p:nvSpPr>
        <p:spPr bwMode="auto">
          <a:xfrm>
            <a:off x="7194622" y="1557651"/>
            <a:ext cx="4923961" cy="488550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a:extLst>
              <a:ext uri="{FF2B5EF4-FFF2-40B4-BE49-F238E27FC236}">
                <a16:creationId xmlns:a16="http://schemas.microsoft.com/office/drawing/2014/main" id="{7B3CC157-9FA6-4141-B9F2-69FDBEB8726C}"/>
              </a:ext>
            </a:extLst>
          </p:cNvPr>
          <p:cNvSpPr txBox="1"/>
          <p:nvPr/>
        </p:nvSpPr>
        <p:spPr>
          <a:xfrm>
            <a:off x="10805889" y="6085406"/>
            <a:ext cx="1400192" cy="461665"/>
          </a:xfrm>
          <a:prstGeom prst="rect">
            <a:avLst/>
          </a:prstGeom>
          <a:noFill/>
        </p:spPr>
        <p:txBody>
          <a:bodyPr wrap="none" lIns="182880" tIns="146304" rIns="182880" bIns="146304" rtlCol="0">
            <a:spAutoFit/>
          </a:bodyPr>
          <a:lstStyle/>
          <a:p>
            <a:pPr>
              <a:lnSpc>
                <a:spcPct val="90000"/>
              </a:lnSpc>
            </a:pPr>
            <a:r>
              <a:rPr lang="en-US" sz="1200" i="1" dirty="0">
                <a:gradFill>
                  <a:gsLst>
                    <a:gs pos="2917">
                      <a:schemeClr val="tx1"/>
                    </a:gs>
                    <a:gs pos="30000">
                      <a:schemeClr val="tx1"/>
                    </a:gs>
                  </a:gsLst>
                  <a:lin ang="5400000" scaled="0"/>
                </a:gradFill>
              </a:rPr>
              <a:t>*Added in 2018</a:t>
            </a:r>
          </a:p>
        </p:txBody>
      </p:sp>
      <p:sp>
        <p:nvSpPr>
          <p:cNvPr id="20" name="Speech Bubble: Rectangle with Corners Rounded 19">
            <a:extLst>
              <a:ext uri="{FF2B5EF4-FFF2-40B4-BE49-F238E27FC236}">
                <a16:creationId xmlns:a16="http://schemas.microsoft.com/office/drawing/2014/main" id="{CCCF9702-278D-4BD2-9472-8FB26C60FCCF}"/>
              </a:ext>
            </a:extLst>
          </p:cNvPr>
          <p:cNvSpPr/>
          <p:nvPr/>
        </p:nvSpPr>
        <p:spPr bwMode="auto">
          <a:xfrm>
            <a:off x="8581818" y="4551196"/>
            <a:ext cx="1108429" cy="473760"/>
          </a:xfrm>
          <a:prstGeom prst="wedgeRoundRectCallout">
            <a:avLst>
              <a:gd name="adj1" fmla="val 52384"/>
              <a:gd name="adj2" fmla="val 82303"/>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11-point increase</a:t>
            </a:r>
          </a:p>
        </p:txBody>
      </p:sp>
    </p:spTree>
    <p:extLst>
      <p:ext uri="{BB962C8B-B14F-4D97-AF65-F5344CB8AC3E}">
        <p14:creationId xmlns:p14="http://schemas.microsoft.com/office/powerpoint/2010/main" val="25836922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5</a:t>
            </a:fld>
            <a:endParaRPr lang="en-US" dirty="0"/>
          </a:p>
        </p:txBody>
      </p:sp>
      <p:sp>
        <p:nvSpPr>
          <p:cNvPr id="14" name="Title 13">
            <a:extLst>
              <a:ext uri="{FF2B5EF4-FFF2-40B4-BE49-F238E27FC236}">
                <a16:creationId xmlns:a16="http://schemas.microsoft.com/office/drawing/2014/main" id="{FA487ED0-CD5B-4FFE-91CF-5AB43358227A}"/>
              </a:ext>
            </a:extLst>
          </p:cNvPr>
          <p:cNvSpPr>
            <a:spLocks noGrp="1"/>
          </p:cNvSpPr>
          <p:nvPr>
            <p:ph type="title"/>
          </p:nvPr>
        </p:nvSpPr>
        <p:spPr/>
        <p:txBody>
          <a:bodyPr/>
          <a:lstStyle/>
          <a:p>
            <a:r>
              <a:rPr lang="en-US" dirty="0">
                <a:solidFill>
                  <a:schemeClr val="tx1"/>
                </a:solidFill>
              </a:rPr>
              <a:t>The pain of online risks was widespread</a:t>
            </a:r>
            <a:br>
              <a:rPr lang="en-US" dirty="0">
                <a:solidFill>
                  <a:schemeClr val="tx1"/>
                </a:solidFill>
              </a:rPr>
            </a:br>
            <a:endParaRPr lang="en-US" dirty="0"/>
          </a:p>
        </p:txBody>
      </p:sp>
      <p:sp>
        <p:nvSpPr>
          <p:cNvPr id="3" name="Rectangle 2">
            <a:extLst>
              <a:ext uri="{FF2B5EF4-FFF2-40B4-BE49-F238E27FC236}">
                <a16:creationId xmlns:a16="http://schemas.microsoft.com/office/drawing/2014/main" id="{4DC7FBF3-1AB2-4296-89BC-80B3091D5BF2}"/>
              </a:ext>
            </a:extLst>
          </p:cNvPr>
          <p:cNvSpPr/>
          <p:nvPr/>
        </p:nvSpPr>
        <p:spPr>
          <a:xfrm>
            <a:off x="274638" y="1116500"/>
            <a:ext cx="6146903" cy="5829801"/>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84% of those experiencing risks felt some pain</a:t>
            </a:r>
          </a:p>
          <a:p>
            <a:pPr marL="809271" lvl="1" indent="-342900">
              <a:spcBef>
                <a:spcPts val="600"/>
              </a:spcBef>
              <a:spcAft>
                <a:spcPts val="100"/>
              </a:spcAft>
              <a:buSzPct val="100000"/>
              <a:buFont typeface="Wingdings 3" panose="05040102010807070707" pitchFamily="18" charset="2"/>
              <a:buChar char="}"/>
            </a:pPr>
            <a:r>
              <a:rPr lang="en-US" sz="1600" dirty="0"/>
              <a:t>55% experienced moderate to severe pain including 8% who said their pain was unbearable (scored a 10)</a:t>
            </a:r>
          </a:p>
          <a:p>
            <a:pPr marL="809271" lvl="1" indent="-342900">
              <a:spcBef>
                <a:spcPts val="600"/>
              </a:spcBef>
              <a:spcAft>
                <a:spcPts val="100"/>
              </a:spcAft>
              <a:buSzPct val="100000"/>
              <a:buFont typeface="Wingdings 3" panose="05040102010807070707" pitchFamily="18" charset="2"/>
              <a:buChar char="}"/>
            </a:pPr>
            <a:r>
              <a:rPr lang="en-US" sz="1600" dirty="0"/>
              <a:t>Six-in-10 people said the risk happened at a single point in time vs. over time; half said they felt pain that lasted from a few days to pain they still feel today</a:t>
            </a:r>
          </a:p>
          <a:p>
            <a:pPr marL="809271" lvl="1" indent="-342900">
              <a:spcBef>
                <a:spcPts val="600"/>
              </a:spcBef>
              <a:spcAft>
                <a:spcPts val="100"/>
              </a:spcAft>
              <a:buSzPct val="100000"/>
              <a:buFont typeface="Wingdings 3" panose="05040102010807070707" pitchFamily="18" charset="2"/>
              <a:buChar char="}"/>
            </a:pPr>
            <a:r>
              <a:rPr lang="en-US" sz="1600" dirty="0"/>
              <a:t>Almost half worried the risk would happen again (extremely, very or somewhat worried)</a:t>
            </a:r>
          </a:p>
          <a:p>
            <a:pPr marL="809271" lvl="1" indent="-342900">
              <a:spcBef>
                <a:spcPts val="600"/>
              </a:spcBef>
              <a:spcAft>
                <a:spcPts val="100"/>
              </a:spcAft>
              <a:buSzPct val="100000"/>
              <a:buFont typeface="Wingdings 3" panose="05040102010807070707" pitchFamily="18" charset="2"/>
              <a:buChar char="}"/>
            </a:pPr>
            <a:r>
              <a:rPr lang="en-US" sz="1600" dirty="0"/>
              <a:t>More than four-in-10 indicated the pain affected other people. </a:t>
            </a:r>
          </a:p>
          <a:p>
            <a:pPr marL="342900" indent="-342900">
              <a:spcBef>
                <a:spcPts val="600"/>
              </a:spcBef>
              <a:spcAft>
                <a:spcPts val="100"/>
              </a:spcAft>
              <a:buClr>
                <a:srgbClr val="FFB900"/>
              </a:buClr>
              <a:buSzPct val="100000"/>
              <a:buFont typeface="Wingdings" panose="05000000000000000000" pitchFamily="2" charset="2"/>
              <a:buChar char="l"/>
            </a:pPr>
            <a:r>
              <a:rPr lang="en-US" sz="2000" b="1" dirty="0"/>
              <a:t>The emotional and psychological pain varied by type of risk</a:t>
            </a:r>
          </a:p>
          <a:p>
            <a:pPr marL="809271" lvl="1" indent="-342900">
              <a:spcBef>
                <a:spcPts val="600"/>
              </a:spcBef>
              <a:spcAft>
                <a:spcPts val="100"/>
              </a:spcAft>
              <a:buFont typeface="Wingdings 3" panose="05040102010807070707" pitchFamily="18" charset="2"/>
              <a:buChar char=""/>
            </a:pPr>
            <a:r>
              <a:rPr lang="en-US" sz="1600" dirty="0"/>
              <a:t>The most painful risks were related to a person’s self-image: damage to reputation (personal &amp; work), cyberbullying and discrimination; unsurprisingly, the pain from these risks was sustained over time </a:t>
            </a:r>
          </a:p>
          <a:p>
            <a:pPr marL="809271" lvl="1" indent="-342900">
              <a:spcBef>
                <a:spcPts val="600"/>
              </a:spcBef>
              <a:spcAft>
                <a:spcPts val="100"/>
              </a:spcAft>
              <a:buFont typeface="Wingdings 3" panose="05040102010807070707" pitchFamily="18" charset="2"/>
              <a:buChar char=""/>
            </a:pPr>
            <a:r>
              <a:rPr lang="en-US" sz="1600" dirty="0"/>
              <a:t>The least painful risks were sending unwanted sext messages, unwanted sexual attention and sexual solicitation; however, almost four-in-10 experienced at least one very painful risk in the sexual risk category</a:t>
            </a:r>
          </a:p>
        </p:txBody>
      </p:sp>
      <p:grpSp>
        <p:nvGrpSpPr>
          <p:cNvPr id="5" name="Group 4" descr="Level of pain">
            <a:extLst>
              <a:ext uri="{FF2B5EF4-FFF2-40B4-BE49-F238E27FC236}">
                <a16:creationId xmlns:a16="http://schemas.microsoft.com/office/drawing/2014/main" id="{7B5AAAA4-DA7B-4CB1-A3D3-235603713510}"/>
              </a:ext>
            </a:extLst>
          </p:cNvPr>
          <p:cNvGrpSpPr/>
          <p:nvPr/>
        </p:nvGrpSpPr>
        <p:grpSpPr>
          <a:xfrm>
            <a:off x="6725239" y="1673502"/>
            <a:ext cx="5274822" cy="4739999"/>
            <a:chOff x="6155891" y="1841492"/>
            <a:chExt cx="5274822" cy="4739999"/>
          </a:xfrm>
        </p:grpSpPr>
        <p:grpSp>
          <p:nvGrpSpPr>
            <p:cNvPr id="8" name="Group 7">
              <a:extLst>
                <a:ext uri="{FF2B5EF4-FFF2-40B4-BE49-F238E27FC236}">
                  <a16:creationId xmlns:a16="http://schemas.microsoft.com/office/drawing/2014/main" id="{68E6BF46-09C2-42C9-83F4-2CBAE379B707}"/>
                </a:ext>
              </a:extLst>
            </p:cNvPr>
            <p:cNvGrpSpPr/>
            <p:nvPr/>
          </p:nvGrpSpPr>
          <p:grpSpPr>
            <a:xfrm>
              <a:off x="6155891" y="2044265"/>
              <a:ext cx="5274822" cy="4537226"/>
              <a:chOff x="274640" y="1587063"/>
              <a:chExt cx="5274822" cy="4537226"/>
            </a:xfrm>
          </p:grpSpPr>
          <p:graphicFrame>
            <p:nvGraphicFramePr>
              <p:cNvPr id="9" name="Chart 8">
                <a:extLst>
                  <a:ext uri="{FF2B5EF4-FFF2-40B4-BE49-F238E27FC236}">
                    <a16:creationId xmlns:a16="http://schemas.microsoft.com/office/drawing/2014/main" id="{069808AC-0580-47EB-873A-B66027B26D02}"/>
                  </a:ext>
                </a:extLst>
              </p:cNvPr>
              <p:cNvGraphicFramePr/>
              <p:nvPr>
                <p:extLst/>
              </p:nvPr>
            </p:nvGraphicFramePr>
            <p:xfrm>
              <a:off x="274640" y="1587063"/>
              <a:ext cx="5274822" cy="4537226"/>
            </p:xfrm>
            <a:graphic>
              <a:graphicData uri="http://schemas.openxmlformats.org/drawingml/2006/chart">
                <c:chart xmlns:c="http://schemas.openxmlformats.org/drawingml/2006/chart" xmlns:r="http://schemas.openxmlformats.org/officeDocument/2006/relationships" r:id="rId3"/>
              </a:graphicData>
            </a:graphic>
          </p:graphicFrame>
          <p:sp>
            <p:nvSpPr>
              <p:cNvPr id="10" name="Speech Bubble: Rectangle with Corners Rounded 9">
                <a:extLst>
                  <a:ext uri="{FF2B5EF4-FFF2-40B4-BE49-F238E27FC236}">
                    <a16:creationId xmlns:a16="http://schemas.microsoft.com/office/drawing/2014/main" id="{3993F51B-F31E-484E-A645-6A993E75A337}"/>
                  </a:ext>
                </a:extLst>
              </p:cNvPr>
              <p:cNvSpPr/>
              <p:nvPr/>
            </p:nvSpPr>
            <p:spPr bwMode="auto">
              <a:xfrm>
                <a:off x="689339" y="2974143"/>
                <a:ext cx="1099835" cy="472966"/>
              </a:xfrm>
              <a:prstGeom prst="wedgeRoundRectCallout">
                <a:avLst>
                  <a:gd name="adj1" fmla="val -30123"/>
                  <a:gd name="adj2" fmla="val 37840"/>
                  <a:gd name="adj3" fmla="val 16667"/>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solidFill>
                      <a:schemeClr val="tx1"/>
                    </a:solidFill>
                    <a:ea typeface="Segoe UI" pitchFamily="34" charset="0"/>
                    <a:cs typeface="Segoe UI" pitchFamily="34" charset="0"/>
                  </a:rPr>
                  <a:t>16%</a:t>
                </a:r>
              </a:p>
              <a:p>
                <a:pPr algn="ctr" defTabSz="932472" fontAlgn="base">
                  <a:lnSpc>
                    <a:spcPct val="90000"/>
                  </a:lnSpc>
                  <a:spcBef>
                    <a:spcPct val="0"/>
                  </a:spcBef>
                  <a:spcAft>
                    <a:spcPct val="0"/>
                  </a:spcAft>
                </a:pPr>
                <a:r>
                  <a:rPr lang="en-US" sz="1400" b="1" dirty="0">
                    <a:solidFill>
                      <a:schemeClr val="tx1"/>
                    </a:solidFill>
                    <a:ea typeface="Segoe UI" pitchFamily="34" charset="0"/>
                    <a:cs typeface="Segoe UI" pitchFamily="34" charset="0"/>
                  </a:rPr>
                  <a:t>No pain</a:t>
                </a:r>
              </a:p>
            </p:txBody>
          </p:sp>
          <p:sp>
            <p:nvSpPr>
              <p:cNvPr id="11" name="Speech Bubble: Rectangle with Corners Rounded 10">
                <a:extLst>
                  <a:ext uri="{FF2B5EF4-FFF2-40B4-BE49-F238E27FC236}">
                    <a16:creationId xmlns:a16="http://schemas.microsoft.com/office/drawing/2014/main" id="{9CB7DB14-5985-496B-A12B-E8B912A29C29}"/>
                  </a:ext>
                </a:extLst>
              </p:cNvPr>
              <p:cNvSpPr/>
              <p:nvPr/>
            </p:nvSpPr>
            <p:spPr bwMode="auto">
              <a:xfrm>
                <a:off x="1332776" y="4815776"/>
                <a:ext cx="1224335" cy="457330"/>
              </a:xfrm>
              <a:prstGeom prst="wedgeRoundRectCallout">
                <a:avLst>
                  <a:gd name="adj1" fmla="val -9631"/>
                  <a:gd name="adj2" fmla="val 41327"/>
                  <a:gd name="adj3" fmla="val 16667"/>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29%</a:t>
                </a:r>
              </a:p>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Mild</a:t>
                </a:r>
              </a:p>
            </p:txBody>
          </p:sp>
          <p:sp>
            <p:nvSpPr>
              <p:cNvPr id="12" name="Speech Bubble: Rectangle with Corners Rounded 11">
                <a:extLst>
                  <a:ext uri="{FF2B5EF4-FFF2-40B4-BE49-F238E27FC236}">
                    <a16:creationId xmlns:a16="http://schemas.microsoft.com/office/drawing/2014/main" id="{2C24AA89-AB93-4F76-A3F0-D62F384A49A4}"/>
                  </a:ext>
                </a:extLst>
              </p:cNvPr>
              <p:cNvSpPr/>
              <p:nvPr/>
            </p:nvSpPr>
            <p:spPr bwMode="auto">
              <a:xfrm>
                <a:off x="2676979" y="4815906"/>
                <a:ext cx="1254694" cy="457200"/>
              </a:xfrm>
              <a:prstGeom prst="wedgeRoundRectCallout">
                <a:avLst>
                  <a:gd name="adj1" fmla="val -9631"/>
                  <a:gd name="adj2" fmla="val 41327"/>
                  <a:gd name="adj3" fmla="val 16667"/>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27%</a:t>
                </a:r>
              </a:p>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Moderate</a:t>
                </a:r>
              </a:p>
            </p:txBody>
          </p:sp>
          <p:sp>
            <p:nvSpPr>
              <p:cNvPr id="13" name="Speech Bubble: Rectangle with Corners Rounded 12">
                <a:extLst>
                  <a:ext uri="{FF2B5EF4-FFF2-40B4-BE49-F238E27FC236}">
                    <a16:creationId xmlns:a16="http://schemas.microsoft.com/office/drawing/2014/main" id="{3A8D6C14-1BB6-4684-B67C-A42054F0B489}"/>
                  </a:ext>
                </a:extLst>
              </p:cNvPr>
              <p:cNvSpPr/>
              <p:nvPr/>
            </p:nvSpPr>
            <p:spPr bwMode="auto">
              <a:xfrm>
                <a:off x="4031263" y="4815906"/>
                <a:ext cx="1254694" cy="457200"/>
              </a:xfrm>
              <a:prstGeom prst="wedgeRoundRectCallout">
                <a:avLst>
                  <a:gd name="adj1" fmla="val -9631"/>
                  <a:gd name="adj2" fmla="val 41327"/>
                  <a:gd name="adj3" fmla="val 16667"/>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28% </a:t>
                </a:r>
              </a:p>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Severe</a:t>
                </a:r>
              </a:p>
            </p:txBody>
          </p:sp>
        </p:grpSp>
        <p:sp>
          <p:nvSpPr>
            <p:cNvPr id="15" name="TextBox 14">
              <a:extLst>
                <a:ext uri="{FF2B5EF4-FFF2-40B4-BE49-F238E27FC236}">
                  <a16:creationId xmlns:a16="http://schemas.microsoft.com/office/drawing/2014/main" id="{6E0019BD-E4CD-4F6B-8C7C-5793F9B8E95A}"/>
                </a:ext>
              </a:extLst>
            </p:cNvPr>
            <p:cNvSpPr txBox="1"/>
            <p:nvPr/>
          </p:nvSpPr>
          <p:spPr>
            <a:xfrm>
              <a:off x="7735673" y="1841492"/>
              <a:ext cx="2850780" cy="794064"/>
            </a:xfrm>
            <a:prstGeom prst="rect">
              <a:avLst/>
            </a:prstGeom>
            <a:noFill/>
          </p:spPr>
          <p:txBody>
            <a:bodyPr wrap="none" lIns="182880" tIns="146304" rIns="182880" bIns="146304" rtlCol="0">
              <a:spAutoFit/>
            </a:bodyPr>
            <a:lstStyle/>
            <a:p>
              <a:pPr>
                <a:lnSpc>
                  <a:spcPct val="90000"/>
                </a:lnSpc>
              </a:pPr>
              <a:r>
                <a:rPr lang="en-US" sz="2400" dirty="0"/>
                <a:t>Level of Pain</a:t>
              </a:r>
            </a:p>
            <a:p>
              <a:pPr>
                <a:lnSpc>
                  <a:spcPct val="90000"/>
                </a:lnSpc>
              </a:pPr>
              <a:r>
                <a:rPr lang="en-US" sz="1200" dirty="0"/>
                <a:t>(Base: those who experienced a risk)</a:t>
              </a:r>
            </a:p>
          </p:txBody>
        </p:sp>
      </p:grpSp>
      <p:sp>
        <p:nvSpPr>
          <p:cNvPr id="7" name="Rectangle 6">
            <a:extLst>
              <a:ext uri="{FF2B5EF4-FFF2-40B4-BE49-F238E27FC236}">
                <a16:creationId xmlns:a16="http://schemas.microsoft.com/office/drawing/2014/main" id="{4E620D58-79E2-4F2D-8187-C2D1DC95F5C2}"/>
              </a:ext>
              <a:ext uri="{C183D7F6-B498-43B3-948B-1728B52AA6E4}">
                <adec:decorative xmlns:adec="http://schemas.microsoft.com/office/drawing/2017/decorative" val="1"/>
              </a:ext>
            </a:extLst>
          </p:cNvPr>
          <p:cNvSpPr/>
          <p:nvPr/>
        </p:nvSpPr>
        <p:spPr bwMode="auto">
          <a:xfrm>
            <a:off x="6541477" y="1673502"/>
            <a:ext cx="5620359" cy="480984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549098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363E7A-B984-4B12-A03E-21255B68844B}"/>
              </a:ext>
            </a:extLst>
          </p:cNvPr>
          <p:cNvSpPr>
            <a:spLocks noGrp="1"/>
          </p:cNvSpPr>
          <p:nvPr>
            <p:ph type="sldNum" sz="quarter" idx="4"/>
          </p:nvPr>
        </p:nvSpPr>
        <p:spPr/>
        <p:txBody>
          <a:bodyPr/>
          <a:lstStyle/>
          <a:p>
            <a:fld id="{7EFC24D6-DB8F-6B44-BA5A-9BEC68C15CAA}" type="slidenum">
              <a:rPr lang="en-US" smtClean="0"/>
              <a:pPr/>
              <a:t>6</a:t>
            </a:fld>
            <a:endParaRPr lang="en-US" dirty="0"/>
          </a:p>
        </p:txBody>
      </p:sp>
      <p:sp>
        <p:nvSpPr>
          <p:cNvPr id="8" name="Title 7">
            <a:extLst>
              <a:ext uri="{FF2B5EF4-FFF2-40B4-BE49-F238E27FC236}">
                <a16:creationId xmlns:a16="http://schemas.microsoft.com/office/drawing/2014/main" id="{594380D6-2A74-4B06-A22C-BD050A45D8D2}"/>
              </a:ext>
            </a:extLst>
          </p:cNvPr>
          <p:cNvSpPr>
            <a:spLocks noGrp="1"/>
          </p:cNvSpPr>
          <p:nvPr>
            <p:ph type="title"/>
          </p:nvPr>
        </p:nvSpPr>
        <p:spPr/>
        <p:txBody>
          <a:bodyPr/>
          <a:lstStyle/>
          <a:p>
            <a:r>
              <a:rPr lang="en-US" dirty="0">
                <a:solidFill>
                  <a:schemeClr val="tx1"/>
                </a:solidFill>
              </a:rPr>
              <a:t>Consequences were up; positive actions were down</a:t>
            </a:r>
            <a:br>
              <a:rPr lang="en-US" dirty="0">
                <a:solidFill>
                  <a:schemeClr val="tx1"/>
                </a:solidFill>
              </a:rPr>
            </a:br>
            <a:endParaRPr lang="en-US" dirty="0"/>
          </a:p>
        </p:txBody>
      </p:sp>
      <p:graphicFrame>
        <p:nvGraphicFramePr>
          <p:cNvPr id="5" name="Table 4">
            <a:extLst>
              <a:ext uri="{FF2B5EF4-FFF2-40B4-BE49-F238E27FC236}">
                <a16:creationId xmlns:a16="http://schemas.microsoft.com/office/drawing/2014/main" id="{4B695624-3F7C-49F1-85B4-599819A28DBE}"/>
              </a:ext>
            </a:extLst>
          </p:cNvPr>
          <p:cNvGraphicFramePr>
            <a:graphicFrameLocks noGrp="1"/>
          </p:cNvGraphicFramePr>
          <p:nvPr>
            <p:extLst/>
          </p:nvPr>
        </p:nvGraphicFramePr>
        <p:xfrm>
          <a:off x="6991792" y="1306710"/>
          <a:ext cx="4846320" cy="2219355"/>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1997309923"/>
                    </a:ext>
                  </a:extLst>
                </a:gridCol>
                <a:gridCol w="731520">
                  <a:extLst>
                    <a:ext uri="{9D8B030D-6E8A-4147-A177-3AD203B41FA5}">
                      <a16:colId xmlns:a16="http://schemas.microsoft.com/office/drawing/2014/main" val="1794295187"/>
                    </a:ext>
                  </a:extLst>
                </a:gridCol>
                <a:gridCol w="914400">
                  <a:extLst>
                    <a:ext uri="{9D8B030D-6E8A-4147-A177-3AD203B41FA5}">
                      <a16:colId xmlns:a16="http://schemas.microsoft.com/office/drawing/2014/main" val="2574570074"/>
                    </a:ext>
                  </a:extLst>
                </a:gridCol>
              </a:tblGrid>
              <a:tr h="363099">
                <a:tc>
                  <a:txBody>
                    <a:bodyPr/>
                    <a:lstStyle/>
                    <a:p>
                      <a:r>
                        <a:rPr lang="en-US" sz="1600" b="1" u="sng" dirty="0"/>
                        <a:t>Top 5 Consequences</a:t>
                      </a:r>
                      <a:endParaRPr lang="en-US" sz="1600" b="1" u="sng" dirty="0">
                        <a:latin typeface="+mn-lt"/>
                      </a:endParaRPr>
                    </a:p>
                  </a:txBody>
                  <a:tcPr anchor="ctr"/>
                </a:tc>
                <a:tc>
                  <a:txBody>
                    <a:bodyPr/>
                    <a:lstStyle/>
                    <a:p>
                      <a:pPr algn="ctr"/>
                      <a:r>
                        <a:rPr lang="en-US" sz="1600" b="1" u="sng" dirty="0"/>
                        <a:t>2018</a:t>
                      </a:r>
                      <a:r>
                        <a:rPr lang="en-US" sz="1200" b="1" u="sng" dirty="0"/>
                        <a:t>*</a:t>
                      </a:r>
                      <a:endParaRPr lang="en-US" sz="1200" b="1" u="sng" dirty="0">
                        <a:latin typeface="+mn-lt"/>
                      </a:endParaRPr>
                    </a:p>
                  </a:txBody>
                  <a:tcPr/>
                </a:tc>
                <a:tc>
                  <a:txBody>
                    <a:bodyPr/>
                    <a:lstStyle/>
                    <a:p>
                      <a:pPr algn="ctr"/>
                      <a:r>
                        <a:rPr lang="en-US" sz="1600" b="1" u="sng" dirty="0"/>
                        <a:t>YOY </a:t>
                      </a:r>
                      <a:r>
                        <a:rPr lang="en-US" sz="1600" b="1" u="sng" dirty="0">
                          <a:latin typeface="Wingdings 3" panose="05040102010807070707" pitchFamily="18" charset="2"/>
                        </a:rPr>
                        <a:t>p</a:t>
                      </a:r>
                    </a:p>
                  </a:txBody>
                  <a:tcPr/>
                </a:tc>
                <a:extLst>
                  <a:ext uri="{0D108BD9-81ED-4DB2-BD59-A6C34878D82A}">
                    <a16:rowId xmlns:a16="http://schemas.microsoft.com/office/drawing/2014/main" val="1608471614"/>
                  </a:ext>
                </a:extLst>
              </a:tr>
              <a:tr h="363099">
                <a:tc>
                  <a:txBody>
                    <a:bodyPr/>
                    <a:lstStyle/>
                    <a:p>
                      <a:pPr lvl="0" algn="l" fontAlgn="t"/>
                      <a:r>
                        <a:rPr lang="en-US" sz="1300" u="none" strike="noStrike" dirty="0">
                          <a:effectLst/>
                        </a:rPr>
                        <a:t>Became less trusting of other people online</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44%</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3</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396385050"/>
                  </a:ext>
                </a:extLst>
              </a:tr>
              <a:tr h="363099">
                <a:tc>
                  <a:txBody>
                    <a:bodyPr/>
                    <a:lstStyle/>
                    <a:p>
                      <a:pPr lvl="0" algn="l" fontAlgn="t"/>
                      <a:r>
                        <a:rPr lang="en-US" sz="1300" u="none" strike="noStrike" dirty="0">
                          <a:effectLst/>
                        </a:rPr>
                        <a:t>Became less trusting of other people offline</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32%</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370121515"/>
                  </a:ext>
                </a:extLst>
              </a:tr>
              <a:tr h="363099">
                <a:tc>
                  <a:txBody>
                    <a:bodyPr/>
                    <a:lstStyle/>
                    <a:p>
                      <a:pPr lvl="0" algn="l" fontAlgn="t"/>
                      <a:r>
                        <a:rPr lang="en-US" sz="1300" u="none" strike="noStrike" dirty="0">
                          <a:effectLst/>
                        </a:rPr>
                        <a:t>My life became more stressful</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29%</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816967858"/>
                  </a:ext>
                </a:extLst>
              </a:tr>
              <a:tr h="363099">
                <a:tc>
                  <a:txBody>
                    <a:bodyPr/>
                    <a:lstStyle/>
                    <a:p>
                      <a:pPr lvl="0" algn="l" fontAlgn="t"/>
                      <a:r>
                        <a:rPr lang="en-US" sz="1300" u="none" strike="noStrike" dirty="0">
                          <a:effectLst/>
                        </a:rPr>
                        <a:t>Lost sleep</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28%</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3</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4278204264"/>
                  </a:ext>
                </a:extLst>
              </a:tr>
              <a:tr h="363099">
                <a:tc>
                  <a:txBody>
                    <a:bodyPr/>
                    <a:lstStyle/>
                    <a:p>
                      <a:pPr lvl="0" algn="l" fontAlgn="t"/>
                      <a:r>
                        <a:rPr lang="en-US" sz="1300" u="none" strike="noStrike" dirty="0">
                          <a:effectLst/>
                        </a:rPr>
                        <a:t>Was less likely to participate in social media, blogs and forums</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27%</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2256580939"/>
                  </a:ext>
                </a:extLst>
              </a:tr>
            </a:tbl>
          </a:graphicData>
        </a:graphic>
      </p:graphicFrame>
      <p:sp>
        <p:nvSpPr>
          <p:cNvPr id="6" name="Rectangle 5">
            <a:extLst>
              <a:ext uri="{FF2B5EF4-FFF2-40B4-BE49-F238E27FC236}">
                <a16:creationId xmlns:a16="http://schemas.microsoft.com/office/drawing/2014/main" id="{067E994E-A666-4248-A2AA-A011E41F7224}"/>
              </a:ext>
            </a:extLst>
          </p:cNvPr>
          <p:cNvSpPr/>
          <p:nvPr/>
        </p:nvSpPr>
        <p:spPr>
          <a:xfrm>
            <a:off x="274638" y="1116500"/>
            <a:ext cx="6216650" cy="5398914"/>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There was a widespread increase in consequences</a:t>
            </a:r>
            <a:endParaRPr lang="en-US" sz="1600" dirty="0"/>
          </a:p>
          <a:p>
            <a:pPr marL="809271" lvl="1" indent="-342900">
              <a:spcBef>
                <a:spcPts val="600"/>
              </a:spcBef>
              <a:spcAft>
                <a:spcPts val="100"/>
              </a:spcAft>
              <a:buSzPct val="100000"/>
              <a:buFont typeface="Wingdings 3" panose="05040102010807070707" pitchFamily="18" charset="2"/>
              <a:buChar char="}"/>
            </a:pPr>
            <a:r>
              <a:rPr lang="en-US" sz="1600" dirty="0"/>
              <a:t>The top five consequences all showed an increase from the prior year; loss of trust continued to be the most common consequence from online risks. Overall, 71% of respondents reported at least one consequence</a:t>
            </a:r>
          </a:p>
          <a:p>
            <a:pPr marL="809271" lvl="1" indent="-342900">
              <a:spcBef>
                <a:spcPts val="600"/>
              </a:spcBef>
              <a:spcAft>
                <a:spcPts val="100"/>
              </a:spcAft>
              <a:buSzPct val="100000"/>
              <a:buFont typeface="Wingdings 3" panose="05040102010807070707" pitchFamily="18" charset="2"/>
              <a:buChar char="}"/>
            </a:pPr>
            <a:r>
              <a:rPr lang="en-US" sz="1600" dirty="0"/>
              <a:t>Offline consequences were some of the most serious including loss of trust, increased stress and loss of sleep</a:t>
            </a:r>
          </a:p>
          <a:p>
            <a:pPr marL="809271" lvl="1" indent="-342900">
              <a:spcBef>
                <a:spcPts val="600"/>
              </a:spcBef>
              <a:spcAft>
                <a:spcPts val="100"/>
              </a:spcAft>
              <a:buSzPct val="100000"/>
              <a:buFont typeface="Wingdings 3" panose="05040102010807070707" pitchFamily="18" charset="2"/>
              <a:buChar char="}"/>
            </a:pPr>
            <a:r>
              <a:rPr lang="en-US" sz="1600" dirty="0"/>
              <a:t>One positive action held steady: 26% of respondents tried to be more constructive in their criticism of others </a:t>
            </a:r>
          </a:p>
          <a:p>
            <a:pPr marL="342900" indent="-342900">
              <a:spcBef>
                <a:spcPts val="600"/>
              </a:spcBef>
              <a:spcAft>
                <a:spcPts val="100"/>
              </a:spcAft>
              <a:buClr>
                <a:srgbClr val="FFB900"/>
              </a:buClr>
              <a:buSzPct val="100000"/>
              <a:buFont typeface="Wingdings" panose="05000000000000000000" pitchFamily="2" charset="2"/>
              <a:buChar char="l"/>
            </a:pPr>
            <a:r>
              <a:rPr lang="en-US" sz="2000" b="1" dirty="0"/>
              <a:t>People were less likely to take positive actions</a:t>
            </a:r>
          </a:p>
          <a:p>
            <a:pPr marL="809271" lvl="1" indent="-342900">
              <a:spcBef>
                <a:spcPts val="600"/>
              </a:spcBef>
              <a:spcAft>
                <a:spcPts val="100"/>
              </a:spcAft>
              <a:buFont typeface="Wingdings 3" panose="05040102010807070707" pitchFamily="18" charset="2"/>
              <a:buChar char=""/>
            </a:pPr>
            <a:r>
              <a:rPr lang="en-US" sz="1600" dirty="0"/>
              <a:t>The decline in the Microsoft Digital Civility Challenge items mirrored the overall trend as respondents reported being less civil and constructive in their online interactions</a:t>
            </a:r>
          </a:p>
          <a:p>
            <a:pPr marL="342900" indent="-342900">
              <a:spcBef>
                <a:spcPts val="600"/>
              </a:spcBef>
              <a:spcAft>
                <a:spcPts val="100"/>
              </a:spcAft>
              <a:buClr>
                <a:srgbClr val="FFB900"/>
              </a:buClr>
              <a:buSzPct val="100000"/>
              <a:buFont typeface="Wingdings" panose="05000000000000000000" pitchFamily="2" charset="2"/>
              <a:buChar char="l"/>
            </a:pPr>
            <a:r>
              <a:rPr lang="en-US" sz="2000" b="1" dirty="0"/>
              <a:t>Teens were more likely to reach out for help</a:t>
            </a:r>
          </a:p>
          <a:p>
            <a:pPr marL="809271" lvl="1" indent="-342900">
              <a:spcBef>
                <a:spcPts val="600"/>
              </a:spcBef>
              <a:spcAft>
                <a:spcPts val="100"/>
              </a:spcAft>
              <a:buFont typeface="Wingdings 3" panose="05040102010807070707" pitchFamily="18" charset="2"/>
              <a:buChar char=""/>
            </a:pPr>
            <a:r>
              <a:rPr lang="en-US" sz="1600" dirty="0"/>
              <a:t>Teens increasingly relied on parents (+32 YOY) for help with online risks; other adults (+19 YOY) also rose significantly as a helpful resource for teens </a:t>
            </a:r>
          </a:p>
        </p:txBody>
      </p:sp>
      <p:graphicFrame>
        <p:nvGraphicFramePr>
          <p:cNvPr id="9" name="Table 8">
            <a:extLst>
              <a:ext uri="{FF2B5EF4-FFF2-40B4-BE49-F238E27FC236}">
                <a16:creationId xmlns:a16="http://schemas.microsoft.com/office/drawing/2014/main" id="{A5B0CBF7-B057-48A3-827B-57FA75B06BC4}"/>
              </a:ext>
            </a:extLst>
          </p:cNvPr>
          <p:cNvGraphicFramePr>
            <a:graphicFrameLocks noGrp="1"/>
          </p:cNvGraphicFramePr>
          <p:nvPr>
            <p:extLst/>
          </p:nvPr>
        </p:nvGraphicFramePr>
        <p:xfrm>
          <a:off x="6993791" y="3921656"/>
          <a:ext cx="4846320" cy="242495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1997309923"/>
                    </a:ext>
                  </a:extLst>
                </a:gridCol>
                <a:gridCol w="731520">
                  <a:extLst>
                    <a:ext uri="{9D8B030D-6E8A-4147-A177-3AD203B41FA5}">
                      <a16:colId xmlns:a16="http://schemas.microsoft.com/office/drawing/2014/main" val="1794295187"/>
                    </a:ext>
                  </a:extLst>
                </a:gridCol>
                <a:gridCol w="914400">
                  <a:extLst>
                    <a:ext uri="{9D8B030D-6E8A-4147-A177-3AD203B41FA5}">
                      <a16:colId xmlns:a16="http://schemas.microsoft.com/office/drawing/2014/main" val="2574570074"/>
                    </a:ext>
                  </a:extLst>
                </a:gridCol>
              </a:tblGrid>
              <a:tr h="382820">
                <a:tc>
                  <a:txBody>
                    <a:bodyPr/>
                    <a:lstStyle/>
                    <a:p>
                      <a:pPr marL="0" indent="0"/>
                      <a:r>
                        <a:rPr lang="en-US" sz="1600" b="1" u="sng" dirty="0">
                          <a:latin typeface="+mn-lt"/>
                        </a:rPr>
                        <a:t>Fewer positive actions taken</a:t>
                      </a:r>
                    </a:p>
                  </a:txBody>
                  <a:tcPr anchor="ctr"/>
                </a:tc>
                <a:tc>
                  <a:txBody>
                    <a:bodyPr/>
                    <a:lstStyle/>
                    <a:p>
                      <a:pPr algn="ctr"/>
                      <a:r>
                        <a:rPr lang="en-US" sz="1600" b="1" u="sng" dirty="0"/>
                        <a:t>2018</a:t>
                      </a:r>
                      <a:r>
                        <a:rPr lang="en-US" sz="1200" b="1" u="sng" dirty="0"/>
                        <a:t>*</a:t>
                      </a:r>
                      <a:endParaRPr lang="en-US" sz="1200" b="1" u="sng" dirty="0">
                        <a:latin typeface="+mn-lt"/>
                      </a:endParaRPr>
                    </a:p>
                  </a:txBody>
                  <a:tcPr anchor="ctr"/>
                </a:tc>
                <a:tc>
                  <a:txBody>
                    <a:bodyPr/>
                    <a:lstStyle/>
                    <a:p>
                      <a:pPr algn="ctr"/>
                      <a:r>
                        <a:rPr lang="en-US" sz="1600" b="1" u="sng" dirty="0"/>
                        <a:t>YOY </a:t>
                      </a:r>
                      <a:r>
                        <a:rPr lang="en-US" sz="1600" b="1" u="sng" dirty="0">
                          <a:latin typeface="Wingdings 3" panose="05040102010807070707" pitchFamily="18" charset="2"/>
                        </a:rPr>
                        <a:t>p</a:t>
                      </a:r>
                    </a:p>
                  </a:txBody>
                  <a:tcPr anchor="ctr"/>
                </a:tc>
                <a:extLst>
                  <a:ext uri="{0D108BD9-81ED-4DB2-BD59-A6C34878D82A}">
                    <a16:rowId xmlns:a16="http://schemas.microsoft.com/office/drawing/2014/main" val="1608471614"/>
                  </a:ext>
                </a:extLst>
              </a:tr>
              <a:tr h="425795">
                <a:tc>
                  <a:txBody>
                    <a:bodyPr/>
                    <a:lstStyle/>
                    <a:p>
                      <a:pPr algn="l" fontAlgn="t"/>
                      <a:r>
                        <a:rPr lang="en-US" sz="1300" u="none" strike="noStrike" dirty="0">
                          <a:effectLst/>
                        </a:rPr>
                        <a:t>I paused before replying to someone I disagreed with**</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24%</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-5</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396385050"/>
                  </a:ext>
                </a:extLst>
              </a:tr>
              <a:tr h="425795">
                <a:tc>
                  <a:txBody>
                    <a:bodyPr/>
                    <a:lstStyle/>
                    <a:p>
                      <a:pPr algn="l" fontAlgn="t"/>
                      <a:r>
                        <a:rPr lang="en-US" sz="1300" u="none" strike="noStrike" dirty="0">
                          <a:effectLst/>
                        </a:rPr>
                        <a:t>I defended someone who was treated unsafe or uncivil online**</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18%</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370121515"/>
                  </a:ext>
                </a:extLst>
              </a:tr>
              <a:tr h="382820">
                <a:tc>
                  <a:txBody>
                    <a:bodyPr/>
                    <a:lstStyle/>
                    <a:p>
                      <a:pPr algn="l" fontAlgn="t"/>
                      <a:r>
                        <a:rPr lang="en-US" sz="1300" u="none" strike="noStrike" dirty="0">
                          <a:effectLst/>
                        </a:rPr>
                        <a:t>I treated other people with dignity &amp; respect**</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15%</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181297093"/>
                  </a:ext>
                </a:extLst>
              </a:tr>
              <a:tr h="382820">
                <a:tc>
                  <a:txBody>
                    <a:bodyPr/>
                    <a:lstStyle/>
                    <a:p>
                      <a:pPr algn="l" fontAlgn="t"/>
                      <a:r>
                        <a:rPr lang="en-US" sz="1300" u="none" strike="noStrike" dirty="0">
                          <a:effectLst/>
                        </a:rPr>
                        <a:t>I used tighter privacy settings on social media</a:t>
                      </a:r>
                    </a:p>
                  </a:txBody>
                  <a:tcPr marL="7620" marR="7620" marT="7620" marB="0" anchor="ctr"/>
                </a:tc>
                <a:tc>
                  <a:txBody>
                    <a:bodyPr/>
                    <a:lstStyle/>
                    <a:p>
                      <a:pPr algn="ctr" fontAlgn="ctr"/>
                      <a:r>
                        <a:rPr lang="en-US" sz="1400" u="none" strike="noStrike" dirty="0">
                          <a:effectLst/>
                        </a:rPr>
                        <a:t>36%</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-3</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685153843"/>
                  </a:ext>
                </a:extLst>
              </a:tr>
              <a:tr h="382820">
                <a:tc>
                  <a:txBody>
                    <a:bodyPr/>
                    <a:lstStyle/>
                    <a:p>
                      <a:pPr algn="l" fontAlgn="t"/>
                      <a:r>
                        <a:rPr lang="en-US" sz="1300" u="none" strike="noStrike" dirty="0">
                          <a:effectLst/>
                        </a:rPr>
                        <a:t>I showed respect for other people’s POV**</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16%</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-3</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4278204264"/>
                  </a:ext>
                </a:extLst>
              </a:tr>
            </a:tbl>
          </a:graphicData>
        </a:graphic>
      </p:graphicFrame>
      <p:sp>
        <p:nvSpPr>
          <p:cNvPr id="10" name="Rectangle 9">
            <a:extLst>
              <a:ext uri="{FF2B5EF4-FFF2-40B4-BE49-F238E27FC236}">
                <a16:creationId xmlns:a16="http://schemas.microsoft.com/office/drawing/2014/main" id="{0BB0EE9C-3427-4235-8F58-394379318E92}"/>
              </a:ext>
            </a:extLst>
          </p:cNvPr>
          <p:cNvSpPr/>
          <p:nvPr/>
        </p:nvSpPr>
        <p:spPr>
          <a:xfrm>
            <a:off x="31445" y="6714936"/>
            <a:ext cx="6216650" cy="246221"/>
          </a:xfrm>
          <a:prstGeom prst="rect">
            <a:avLst/>
          </a:prstGeom>
        </p:spPr>
        <p:txBody>
          <a:bodyPr>
            <a:spAutoFit/>
          </a:bodyPr>
          <a:lstStyle/>
          <a:p>
            <a:r>
              <a:rPr lang="en-US" sz="1000" i="1" dirty="0"/>
              <a:t>* Trend based on 20 countries common in 2017 &amp; 2018, *Digital Civility Challenge item</a:t>
            </a:r>
          </a:p>
        </p:txBody>
      </p:sp>
      <p:grpSp>
        <p:nvGrpSpPr>
          <p:cNvPr id="11" name="Group 10" descr="Footnote: Statistically significant at 95% CI">
            <a:extLst>
              <a:ext uri="{FF2B5EF4-FFF2-40B4-BE49-F238E27FC236}">
                <a16:creationId xmlns:a16="http://schemas.microsoft.com/office/drawing/2014/main" id="{E0E14FE3-BCC9-4268-86F1-D2D24E769C8D}"/>
              </a:ext>
            </a:extLst>
          </p:cNvPr>
          <p:cNvGrpSpPr/>
          <p:nvPr/>
        </p:nvGrpSpPr>
        <p:grpSpPr>
          <a:xfrm>
            <a:off x="9366077" y="6392187"/>
            <a:ext cx="2792634" cy="461665"/>
            <a:chOff x="8710269" y="859841"/>
            <a:chExt cx="2963195" cy="461665"/>
          </a:xfrm>
        </p:grpSpPr>
        <p:sp>
          <p:nvSpPr>
            <p:cNvPr id="12" name="TextBox 11">
              <a:extLst>
                <a:ext uri="{FF2B5EF4-FFF2-40B4-BE49-F238E27FC236}">
                  <a16:creationId xmlns:a16="http://schemas.microsoft.com/office/drawing/2014/main" id="{68840E28-AAB2-4D7B-B462-D86D2B3725A2}"/>
                </a:ext>
              </a:extLst>
            </p:cNvPr>
            <p:cNvSpPr txBox="1"/>
            <p:nvPr/>
          </p:nvSpPr>
          <p:spPr>
            <a:xfrm>
              <a:off x="8949318" y="859841"/>
              <a:ext cx="2724146" cy="461665"/>
            </a:xfrm>
            <a:prstGeom prst="rect">
              <a:avLst/>
            </a:prstGeom>
            <a:noFill/>
          </p:spPr>
          <p:txBody>
            <a:bodyPr wrap="square" lIns="182880" tIns="146304" rIns="182880" bIns="146304" rtlCol="0">
              <a:spAutoFit/>
            </a:bodyPr>
            <a:lstStyle/>
            <a:p>
              <a:pPr>
                <a:lnSpc>
                  <a:spcPct val="90000"/>
                </a:lnSpc>
              </a:pPr>
              <a:r>
                <a:rPr lang="en-US" sz="1200" dirty="0"/>
                <a:t>Statistically significant @95% CI </a:t>
              </a:r>
            </a:p>
          </p:txBody>
        </p:sp>
        <p:sp>
          <p:nvSpPr>
            <p:cNvPr id="13" name="Rectangle 12">
              <a:extLst>
                <a:ext uri="{FF2B5EF4-FFF2-40B4-BE49-F238E27FC236}">
                  <a16:creationId xmlns:a16="http://schemas.microsoft.com/office/drawing/2014/main" id="{07BA01C2-CC9A-48BE-9585-4427B92733FE}"/>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grpSp>
      <p:sp>
        <p:nvSpPr>
          <p:cNvPr id="7" name="Rectangle 6">
            <a:extLst>
              <a:ext uri="{FF2B5EF4-FFF2-40B4-BE49-F238E27FC236}">
                <a16:creationId xmlns:a16="http://schemas.microsoft.com/office/drawing/2014/main" id="{97480804-7355-40A0-84DC-7E1BE0A2C4AA}"/>
              </a:ext>
              <a:ext uri="{C183D7F6-B498-43B3-948B-1728B52AA6E4}">
                <adec:decorative xmlns:adec="http://schemas.microsoft.com/office/drawing/2017/decorative" val="1"/>
              </a:ext>
            </a:extLst>
          </p:cNvPr>
          <p:cNvSpPr/>
          <p:nvPr/>
        </p:nvSpPr>
        <p:spPr bwMode="auto">
          <a:xfrm>
            <a:off x="6893169" y="1212849"/>
            <a:ext cx="5024176" cy="2425845"/>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F7FBE749-9736-4EDD-B352-663657F6D663}"/>
              </a:ext>
              <a:ext uri="{C183D7F6-B498-43B3-948B-1728B52AA6E4}">
                <adec:decorative xmlns:adec="http://schemas.microsoft.com/office/drawing/2017/decorative" val="1"/>
              </a:ext>
            </a:extLst>
          </p:cNvPr>
          <p:cNvSpPr/>
          <p:nvPr/>
        </p:nvSpPr>
        <p:spPr bwMode="auto">
          <a:xfrm>
            <a:off x="6893169" y="3854865"/>
            <a:ext cx="5024176" cy="2578245"/>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471866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7</a:t>
            </a:fld>
            <a:endParaRPr lang="en-US" dirty="0"/>
          </a:p>
        </p:txBody>
      </p:sp>
      <p:sp>
        <p:nvSpPr>
          <p:cNvPr id="8" name="Title 7">
            <a:extLst>
              <a:ext uri="{FF2B5EF4-FFF2-40B4-BE49-F238E27FC236}">
                <a16:creationId xmlns:a16="http://schemas.microsoft.com/office/drawing/2014/main" id="{0E4FB386-8A00-48FF-873B-E02E7336EDE3}"/>
              </a:ext>
            </a:extLst>
          </p:cNvPr>
          <p:cNvSpPr>
            <a:spLocks noGrp="1"/>
          </p:cNvSpPr>
          <p:nvPr>
            <p:ph type="title"/>
          </p:nvPr>
        </p:nvSpPr>
        <p:spPr/>
        <p:txBody>
          <a:bodyPr/>
          <a:lstStyle/>
          <a:p>
            <a:r>
              <a:rPr lang="en-US" dirty="0">
                <a:solidFill>
                  <a:schemeClr val="tx1"/>
                </a:solidFill>
              </a:rPr>
              <a:t>Millennials experienced the most risks</a:t>
            </a:r>
            <a:br>
              <a:rPr lang="en-US" dirty="0">
                <a:solidFill>
                  <a:schemeClr val="tx1"/>
                </a:solidFill>
              </a:rPr>
            </a:br>
            <a:endParaRPr lang="en-US" dirty="0"/>
          </a:p>
        </p:txBody>
      </p:sp>
      <p:sp>
        <p:nvSpPr>
          <p:cNvPr id="3" name="Rectangle 2">
            <a:extLst>
              <a:ext uri="{FF2B5EF4-FFF2-40B4-BE49-F238E27FC236}">
                <a16:creationId xmlns:a16="http://schemas.microsoft.com/office/drawing/2014/main" id="{4DC7FBF3-1AB2-4296-89BC-80B3091D5BF2}"/>
              </a:ext>
            </a:extLst>
          </p:cNvPr>
          <p:cNvSpPr/>
          <p:nvPr/>
        </p:nvSpPr>
        <p:spPr>
          <a:xfrm>
            <a:off x="274639" y="1191931"/>
            <a:ext cx="6300198" cy="5773375"/>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Millennials had the highest DCI at 73%</a:t>
            </a:r>
          </a:p>
          <a:p>
            <a:pPr marL="809271" lvl="1" indent="-342900">
              <a:spcBef>
                <a:spcPts val="600"/>
              </a:spcBef>
              <a:spcAft>
                <a:spcPts val="100"/>
              </a:spcAft>
              <a:buSzPct val="100000"/>
              <a:buFont typeface="Wingdings 3" panose="05040102010807070707" pitchFamily="18" charset="2"/>
              <a:buChar char="}"/>
            </a:pPr>
            <a:r>
              <a:rPr lang="en-US" sz="1600" dirty="0"/>
              <a:t>Millennials (ages 18-34) experienced the highest rates of risk and their consequences; millennials reported experiencing the highest average number of risks and the fewest reporting that they had never experienced a risk</a:t>
            </a:r>
          </a:p>
          <a:p>
            <a:pPr marL="342900" indent="-342900">
              <a:spcBef>
                <a:spcPts val="600"/>
              </a:spcBef>
              <a:spcAft>
                <a:spcPts val="100"/>
              </a:spcAft>
              <a:buClr>
                <a:srgbClr val="FFB900"/>
              </a:buClr>
              <a:buSzPct val="100000"/>
              <a:buFont typeface="Wingdings" panose="05000000000000000000" pitchFamily="2" charset="2"/>
              <a:buChar char="l"/>
            </a:pPr>
            <a:r>
              <a:rPr lang="en-US" sz="2000" b="1" dirty="0"/>
              <a:t>Unsurprisingly, stress and pain from online risks were highest for millennials</a:t>
            </a:r>
          </a:p>
          <a:p>
            <a:pPr marL="809271" lvl="1" indent="-342900">
              <a:spcBef>
                <a:spcPts val="600"/>
              </a:spcBef>
              <a:spcAft>
                <a:spcPts val="100"/>
              </a:spcAft>
              <a:buFont typeface="Wingdings 3" panose="05040102010807070707" pitchFamily="18" charset="2"/>
              <a:buChar char=""/>
            </a:pPr>
            <a:r>
              <a:rPr lang="en-US" sz="1600" dirty="0"/>
              <a:t>Millennials suffered the highest levels of losing trust online and offline, stress, lost sleep, depression or losing a friend; they worried the most that a risk would happen again compared to other age groups</a:t>
            </a:r>
          </a:p>
          <a:p>
            <a:pPr marL="342900" indent="-342900">
              <a:spcBef>
                <a:spcPts val="600"/>
              </a:spcBef>
              <a:spcAft>
                <a:spcPts val="100"/>
              </a:spcAft>
              <a:buClr>
                <a:srgbClr val="FFB900"/>
              </a:buClr>
              <a:buFont typeface="Wingdings" panose="05000000000000000000" pitchFamily="2" charset="2"/>
              <a:buChar char="l"/>
            </a:pPr>
            <a:r>
              <a:rPr lang="en-US" sz="2000" b="1" dirty="0">
                <a:solidFill>
                  <a:srgbClr val="FFFFFF"/>
                </a:solidFill>
              </a:rPr>
              <a:t>Millennials were confident in their ability to handle risks </a:t>
            </a:r>
          </a:p>
          <a:p>
            <a:pPr marL="809271" lvl="1" indent="-342900">
              <a:spcBef>
                <a:spcPts val="600"/>
              </a:spcBef>
              <a:spcAft>
                <a:spcPts val="100"/>
              </a:spcAft>
              <a:buFont typeface="Wingdings 3" panose="05040102010807070707" pitchFamily="18" charset="2"/>
              <a:buChar char=""/>
            </a:pPr>
            <a:r>
              <a:rPr lang="en-US" sz="1600" dirty="0"/>
              <a:t>More than half of Millennials expressed strong confidence in their ability to handle risks and were the second most likely to take action in response to a risk after teens; however, 60% didn’t know or were unsure about where to find help and nearly half found it difficult to find help when needed. They also had the lowest percentage who believed their actions were effective in handling risks </a:t>
            </a:r>
          </a:p>
        </p:txBody>
      </p:sp>
      <p:grpSp>
        <p:nvGrpSpPr>
          <p:cNvPr id="39" name="Group 38" descr="Digital civility index percentages">
            <a:extLst>
              <a:ext uri="{FF2B5EF4-FFF2-40B4-BE49-F238E27FC236}">
                <a16:creationId xmlns:a16="http://schemas.microsoft.com/office/drawing/2014/main" id="{24D4BD93-5573-4D91-9910-082D15D0E6B7}"/>
              </a:ext>
            </a:extLst>
          </p:cNvPr>
          <p:cNvGrpSpPr/>
          <p:nvPr/>
        </p:nvGrpSpPr>
        <p:grpSpPr>
          <a:xfrm>
            <a:off x="7123477" y="1203032"/>
            <a:ext cx="2011680" cy="2645499"/>
            <a:chOff x="7727182" y="1434138"/>
            <a:chExt cx="1828800" cy="2645499"/>
          </a:xfrm>
        </p:grpSpPr>
        <p:graphicFrame>
          <p:nvGraphicFramePr>
            <p:cNvPr id="7" name="Chart 6">
              <a:extLst>
                <a:ext uri="{FF2B5EF4-FFF2-40B4-BE49-F238E27FC236}">
                  <a16:creationId xmlns:a16="http://schemas.microsoft.com/office/drawing/2014/main" id="{DB9FCD40-71DD-477A-A5EA-4420E9664FDF}"/>
                </a:ext>
              </a:extLst>
            </p:cNvPr>
            <p:cNvGraphicFramePr/>
            <p:nvPr>
              <p:extLst/>
            </p:nvPr>
          </p:nvGraphicFramePr>
          <p:xfrm>
            <a:off x="7727182" y="1462062"/>
            <a:ext cx="1828800" cy="26175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85E3297-A300-4DA0-A80B-922C9901DB5E}"/>
                </a:ext>
              </a:extLst>
            </p:cNvPr>
            <p:cNvSpPr txBox="1"/>
            <p:nvPr/>
          </p:nvSpPr>
          <p:spPr>
            <a:xfrm>
              <a:off x="7767231" y="1434138"/>
              <a:ext cx="1666249" cy="461665"/>
            </a:xfrm>
            <a:prstGeom prst="rect">
              <a:avLst/>
            </a:prstGeom>
            <a:noFill/>
            <a:ln w="19050">
              <a:noFill/>
            </a:ln>
          </p:spPr>
          <p:txBody>
            <a:bodyPr wrap="none" lIns="182880" tIns="146304" rIns="182880" bIns="146304" rtlCol="0">
              <a:spAutoFit/>
            </a:bodyPr>
            <a:lstStyle/>
            <a:p>
              <a:pPr algn="ctr">
                <a:lnSpc>
                  <a:spcPct val="90000"/>
                </a:lnSpc>
              </a:pPr>
              <a:r>
                <a:rPr lang="en-US" sz="1200" b="1" dirty="0"/>
                <a:t>Digital Civility Index</a:t>
              </a:r>
            </a:p>
          </p:txBody>
        </p:sp>
      </p:grpSp>
      <p:grpSp>
        <p:nvGrpSpPr>
          <p:cNvPr id="40" name="Group 39" descr="Average number of risks">
            <a:extLst>
              <a:ext uri="{FF2B5EF4-FFF2-40B4-BE49-F238E27FC236}">
                <a16:creationId xmlns:a16="http://schemas.microsoft.com/office/drawing/2014/main" id="{6FA7121A-11F4-425E-A1F1-769861AF9E73}"/>
              </a:ext>
            </a:extLst>
          </p:cNvPr>
          <p:cNvGrpSpPr/>
          <p:nvPr/>
        </p:nvGrpSpPr>
        <p:grpSpPr>
          <a:xfrm>
            <a:off x="9696659" y="1197066"/>
            <a:ext cx="2011680" cy="2661050"/>
            <a:chOff x="9827284" y="1428172"/>
            <a:chExt cx="2011680" cy="2661050"/>
          </a:xfrm>
        </p:grpSpPr>
        <p:graphicFrame>
          <p:nvGraphicFramePr>
            <p:cNvPr id="26" name="Chart 25">
              <a:extLst>
                <a:ext uri="{FF2B5EF4-FFF2-40B4-BE49-F238E27FC236}">
                  <a16:creationId xmlns:a16="http://schemas.microsoft.com/office/drawing/2014/main" id="{F3601B2D-08E2-4F35-A6DC-360A3B9A4A57}"/>
                </a:ext>
              </a:extLst>
            </p:cNvPr>
            <p:cNvGraphicFramePr/>
            <p:nvPr>
              <p:extLst/>
            </p:nvPr>
          </p:nvGraphicFramePr>
          <p:xfrm>
            <a:off x="9827284" y="1471647"/>
            <a:ext cx="2011680" cy="261757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E103F04-A060-4006-8ACA-6840183C6588}"/>
                </a:ext>
              </a:extLst>
            </p:cNvPr>
            <p:cNvSpPr txBox="1"/>
            <p:nvPr/>
          </p:nvSpPr>
          <p:spPr>
            <a:xfrm>
              <a:off x="9873167" y="1428172"/>
              <a:ext cx="1903499" cy="461665"/>
            </a:xfrm>
            <a:prstGeom prst="rect">
              <a:avLst/>
            </a:prstGeom>
            <a:noFill/>
          </p:spPr>
          <p:txBody>
            <a:bodyPr wrap="square" lIns="182880" tIns="146304" rIns="182880" bIns="146304" rtlCol="0">
              <a:spAutoFit/>
            </a:bodyPr>
            <a:lstStyle/>
            <a:p>
              <a:pPr algn="ctr">
                <a:lnSpc>
                  <a:spcPct val="90000"/>
                </a:lnSpc>
              </a:pPr>
              <a:r>
                <a:rPr lang="en-US" sz="1200" b="1" dirty="0"/>
                <a:t>Avg number of risks</a:t>
              </a:r>
            </a:p>
          </p:txBody>
        </p:sp>
      </p:grpSp>
      <p:graphicFrame>
        <p:nvGraphicFramePr>
          <p:cNvPr id="32" name="Chart 31" descr="Consequences">
            <a:extLst>
              <a:ext uri="{FF2B5EF4-FFF2-40B4-BE49-F238E27FC236}">
                <a16:creationId xmlns:a16="http://schemas.microsoft.com/office/drawing/2014/main" id="{AD3D37E0-3A43-4F4D-84AF-0AE3FB8684CB}"/>
              </a:ext>
            </a:extLst>
          </p:cNvPr>
          <p:cNvGraphicFramePr/>
          <p:nvPr>
            <p:extLst>
              <p:ext uri="{D42A27DB-BD31-4B8C-83A1-F6EECF244321}">
                <p14:modId xmlns:p14="http://schemas.microsoft.com/office/powerpoint/2010/main" val="1636682639"/>
              </p:ext>
            </p:extLst>
          </p:nvPr>
        </p:nvGraphicFramePr>
        <p:xfrm>
          <a:off x="7150282" y="4160021"/>
          <a:ext cx="2011680" cy="2617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descr="Moderate to severe pain">
            <a:extLst>
              <a:ext uri="{FF2B5EF4-FFF2-40B4-BE49-F238E27FC236}">
                <a16:creationId xmlns:a16="http://schemas.microsoft.com/office/drawing/2014/main" id="{2EC9F31C-28CA-4DDB-B053-32F63C892936}"/>
              </a:ext>
            </a:extLst>
          </p:cNvPr>
          <p:cNvGraphicFramePr/>
          <p:nvPr>
            <p:extLst>
              <p:ext uri="{D42A27DB-BD31-4B8C-83A1-F6EECF244321}">
                <p14:modId xmlns:p14="http://schemas.microsoft.com/office/powerpoint/2010/main" val="2342698296"/>
              </p:ext>
            </p:extLst>
          </p:nvPr>
        </p:nvGraphicFramePr>
        <p:xfrm>
          <a:off x="9646508" y="3936743"/>
          <a:ext cx="2011678" cy="2617575"/>
        </p:xfrm>
        <a:graphic>
          <a:graphicData uri="http://schemas.openxmlformats.org/drawingml/2006/chart">
            <c:chart xmlns:c="http://schemas.openxmlformats.org/drawingml/2006/chart" xmlns:r="http://schemas.openxmlformats.org/officeDocument/2006/relationships" r:id="rId6"/>
          </a:graphicData>
        </a:graphic>
      </p:graphicFrame>
      <p:sp>
        <p:nvSpPr>
          <p:cNvPr id="34" name="TextBox 33">
            <a:extLst>
              <a:ext uri="{FF2B5EF4-FFF2-40B4-BE49-F238E27FC236}">
                <a16:creationId xmlns:a16="http://schemas.microsoft.com/office/drawing/2014/main" id="{2C6FAD31-4B57-47F1-B5FE-16C52525D3A4}"/>
              </a:ext>
            </a:extLst>
          </p:cNvPr>
          <p:cNvSpPr txBox="1"/>
          <p:nvPr/>
        </p:nvSpPr>
        <p:spPr>
          <a:xfrm>
            <a:off x="9536877" y="3999251"/>
            <a:ext cx="2147191" cy="461665"/>
          </a:xfrm>
          <a:prstGeom prst="rect">
            <a:avLst/>
          </a:prstGeom>
          <a:noFill/>
        </p:spPr>
        <p:txBody>
          <a:bodyPr wrap="none" lIns="182880" tIns="146304" rIns="182880" bIns="146304" rtlCol="0">
            <a:spAutoFit/>
          </a:bodyPr>
          <a:lstStyle/>
          <a:p>
            <a:pPr algn="ctr">
              <a:lnSpc>
                <a:spcPct val="90000"/>
              </a:lnSpc>
            </a:pPr>
            <a:r>
              <a:rPr lang="en-US" sz="1200" b="1" dirty="0"/>
              <a:t>Moderate to Severe pain</a:t>
            </a:r>
          </a:p>
        </p:txBody>
      </p:sp>
      <p:sp>
        <p:nvSpPr>
          <p:cNvPr id="35" name="TextBox 34" descr="Consequences">
            <a:extLst>
              <a:ext uri="{FF2B5EF4-FFF2-40B4-BE49-F238E27FC236}">
                <a16:creationId xmlns:a16="http://schemas.microsoft.com/office/drawing/2014/main" id="{43009C6F-D6DA-404B-A92A-726D7D550711}"/>
              </a:ext>
            </a:extLst>
          </p:cNvPr>
          <p:cNvSpPr txBox="1"/>
          <p:nvPr/>
        </p:nvSpPr>
        <p:spPr>
          <a:xfrm>
            <a:off x="7090386" y="4013903"/>
            <a:ext cx="2085468" cy="461665"/>
          </a:xfrm>
          <a:prstGeom prst="rect">
            <a:avLst/>
          </a:prstGeom>
          <a:noFill/>
        </p:spPr>
        <p:txBody>
          <a:bodyPr wrap="square" lIns="182880" tIns="146304" rIns="182880" bIns="146304" rtlCol="0">
            <a:spAutoFit/>
          </a:bodyPr>
          <a:lstStyle/>
          <a:p>
            <a:pPr algn="ctr">
              <a:lnSpc>
                <a:spcPct val="90000"/>
              </a:lnSpc>
            </a:pPr>
            <a:r>
              <a:rPr lang="en-US" sz="1200" b="1" dirty="0"/>
              <a:t>Consequences (any)</a:t>
            </a:r>
          </a:p>
        </p:txBody>
      </p:sp>
      <p:sp>
        <p:nvSpPr>
          <p:cNvPr id="6" name="Rectangle 5">
            <a:extLst>
              <a:ext uri="{FF2B5EF4-FFF2-40B4-BE49-F238E27FC236}">
                <a16:creationId xmlns:a16="http://schemas.microsoft.com/office/drawing/2014/main" id="{9AC52A44-3E11-4F63-94FC-8575DF55E484}"/>
              </a:ext>
              <a:ext uri="{C183D7F6-B498-43B3-948B-1728B52AA6E4}">
                <adec:decorative xmlns:adec="http://schemas.microsoft.com/office/drawing/2017/decorative" val="1"/>
              </a:ext>
            </a:extLst>
          </p:cNvPr>
          <p:cNvSpPr/>
          <p:nvPr/>
        </p:nvSpPr>
        <p:spPr bwMode="auto">
          <a:xfrm>
            <a:off x="6842927" y="1172657"/>
            <a:ext cx="5064370" cy="5641976"/>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854829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8</a:t>
            </a:fld>
            <a:endParaRPr lang="en-US" dirty="0"/>
          </a:p>
        </p:txBody>
      </p:sp>
      <p:sp>
        <p:nvSpPr>
          <p:cNvPr id="7" name="Title 6">
            <a:extLst>
              <a:ext uri="{FF2B5EF4-FFF2-40B4-BE49-F238E27FC236}">
                <a16:creationId xmlns:a16="http://schemas.microsoft.com/office/drawing/2014/main" id="{49E996D7-3F92-4979-9451-B9BE9D1A9991}"/>
              </a:ext>
            </a:extLst>
          </p:cNvPr>
          <p:cNvSpPr>
            <a:spLocks noGrp="1"/>
          </p:cNvSpPr>
          <p:nvPr>
            <p:ph type="title"/>
          </p:nvPr>
        </p:nvSpPr>
        <p:spPr/>
        <p:txBody>
          <a:bodyPr/>
          <a:lstStyle/>
          <a:p>
            <a:r>
              <a:rPr lang="en-US" dirty="0">
                <a:solidFill>
                  <a:schemeClr val="tx1"/>
                </a:solidFill>
              </a:rPr>
              <a:t>Risks were harder on girls than boys</a:t>
            </a:r>
            <a:br>
              <a:rPr lang="en-US" dirty="0">
                <a:solidFill>
                  <a:schemeClr val="tx1"/>
                </a:solidFill>
              </a:rPr>
            </a:br>
            <a:endParaRPr lang="en-US" dirty="0"/>
          </a:p>
        </p:txBody>
      </p:sp>
      <p:sp>
        <p:nvSpPr>
          <p:cNvPr id="3" name="Rectangle 2">
            <a:extLst>
              <a:ext uri="{FF2B5EF4-FFF2-40B4-BE49-F238E27FC236}">
                <a16:creationId xmlns:a16="http://schemas.microsoft.com/office/drawing/2014/main" id="{4DC7FBF3-1AB2-4296-89BC-80B3091D5BF2}"/>
              </a:ext>
            </a:extLst>
          </p:cNvPr>
          <p:cNvSpPr/>
          <p:nvPr/>
        </p:nvSpPr>
        <p:spPr>
          <a:xfrm>
            <a:off x="274639" y="1131639"/>
            <a:ext cx="6021226" cy="5157822"/>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Girls’ exposure and response to online risks was stronger than boys</a:t>
            </a:r>
          </a:p>
          <a:p>
            <a:pPr marL="809271" lvl="1" indent="-342900">
              <a:spcBef>
                <a:spcPts val="600"/>
              </a:spcBef>
              <a:spcAft>
                <a:spcPts val="100"/>
              </a:spcAft>
              <a:buSzPct val="100000"/>
              <a:buFont typeface="Wingdings 3" panose="05040102010807070707" pitchFamily="18" charset="2"/>
              <a:buChar char="}"/>
            </a:pPr>
            <a:r>
              <a:rPr lang="en-US" sz="1600" dirty="0"/>
              <a:t>The level of risk exposure and their consequences was higher for girls than boys; pain from risks was stronger and sustained longer. Compared to boys, incidents were more emotionally burdensome for girls and generated greater worry about them happening again</a:t>
            </a:r>
          </a:p>
          <a:p>
            <a:pPr marL="809271" lvl="1" indent="-342900">
              <a:spcBef>
                <a:spcPts val="600"/>
              </a:spcBef>
              <a:spcAft>
                <a:spcPts val="100"/>
              </a:spcAft>
              <a:buSzPct val="100000"/>
              <a:buFont typeface="Wingdings 3" panose="05040102010807070707" pitchFamily="18" charset="2"/>
              <a:buChar char="}"/>
            </a:pPr>
            <a:r>
              <a:rPr lang="en-US" sz="1600" dirty="0"/>
              <a:t>Although girls reported less confidence in dealing with risks, they took more actions following them, including blocking or unfriending the perpetrator, reducing the amount of information shared online, and they used tighter privacy settings on social media</a:t>
            </a:r>
          </a:p>
          <a:p>
            <a:pPr marL="809271" lvl="1" indent="-342900">
              <a:spcBef>
                <a:spcPts val="600"/>
              </a:spcBef>
              <a:spcAft>
                <a:spcPts val="100"/>
              </a:spcAft>
              <a:buSzPct val="100000"/>
              <a:buFont typeface="Wingdings 3" panose="05040102010807070707" pitchFamily="18" charset="2"/>
              <a:buChar char="}"/>
            </a:pPr>
            <a:r>
              <a:rPr lang="en-US" sz="1600" dirty="0"/>
              <a:t>Girls were more willing to reach out for help from a parent or an adult when faced with an online risk</a:t>
            </a:r>
          </a:p>
          <a:p>
            <a:pPr marL="342900" indent="-342900">
              <a:spcBef>
                <a:spcPts val="600"/>
              </a:spcBef>
              <a:spcAft>
                <a:spcPts val="100"/>
              </a:spcAft>
              <a:buClr>
                <a:srgbClr val="FFB900"/>
              </a:buClr>
              <a:buSzPct val="100000"/>
              <a:buFont typeface="Wingdings" panose="05000000000000000000" pitchFamily="2" charset="2"/>
              <a:buChar char="l"/>
            </a:pPr>
            <a:r>
              <a:rPr lang="en-US" sz="2000" b="1" dirty="0"/>
              <a:t>For girls, risks were more likely gender-based</a:t>
            </a:r>
          </a:p>
          <a:p>
            <a:pPr marL="809271" lvl="1" indent="-342900">
              <a:spcBef>
                <a:spcPts val="600"/>
              </a:spcBef>
              <a:spcAft>
                <a:spcPts val="100"/>
              </a:spcAft>
              <a:buFont typeface="Wingdings 3" panose="05040102010807070707" pitchFamily="18" charset="2"/>
              <a:buChar char=""/>
            </a:pPr>
            <a:r>
              <a:rPr lang="en-US" sz="1600" dirty="0"/>
              <a:t>62% of girls reported that gender was the reason they were targeted for a risk compared to 39% for boys; the gap was highest for sexual and personal/intrusive risks </a:t>
            </a:r>
          </a:p>
        </p:txBody>
      </p:sp>
      <p:grpSp>
        <p:nvGrpSpPr>
          <p:cNvPr id="6" name="Group 5">
            <a:extLst>
              <a:ext uri="{FF2B5EF4-FFF2-40B4-BE49-F238E27FC236}">
                <a16:creationId xmlns:a16="http://schemas.microsoft.com/office/drawing/2014/main" id="{4044FE36-EE01-4878-BC18-C22C4261966A}"/>
              </a:ext>
              <a:ext uri="{C183D7F6-B498-43B3-948B-1728B52AA6E4}">
                <adec:decorative xmlns:adec="http://schemas.microsoft.com/office/drawing/2017/decorative" val="1"/>
              </a:ext>
            </a:extLst>
          </p:cNvPr>
          <p:cNvGrpSpPr/>
          <p:nvPr/>
        </p:nvGrpSpPr>
        <p:grpSpPr>
          <a:xfrm>
            <a:off x="7037255" y="1187018"/>
            <a:ext cx="4867362" cy="5486943"/>
            <a:chOff x="7037255" y="1187018"/>
            <a:chExt cx="4867362" cy="5486943"/>
          </a:xfrm>
        </p:grpSpPr>
        <p:graphicFrame>
          <p:nvGraphicFramePr>
            <p:cNvPr id="48" name="Chart 47">
              <a:extLst>
                <a:ext uri="{FF2B5EF4-FFF2-40B4-BE49-F238E27FC236}">
                  <a16:creationId xmlns:a16="http://schemas.microsoft.com/office/drawing/2014/main" id="{94DC9093-3AB5-4C3B-BCBB-BF5285F352BD}"/>
                </a:ext>
              </a:extLst>
            </p:cNvPr>
            <p:cNvGraphicFramePr/>
            <p:nvPr>
              <p:extLst/>
            </p:nvPr>
          </p:nvGraphicFramePr>
          <p:xfrm>
            <a:off x="9646508" y="1285163"/>
            <a:ext cx="2011678" cy="2617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a:extLst>
                <a:ext uri="{FF2B5EF4-FFF2-40B4-BE49-F238E27FC236}">
                  <a16:creationId xmlns:a16="http://schemas.microsoft.com/office/drawing/2014/main" id="{7A3DBE38-8DC2-4001-943F-2DA1B0E5DF6E}"/>
                </a:ext>
              </a:extLst>
            </p:cNvPr>
            <p:cNvGraphicFramePr/>
            <p:nvPr>
              <p:extLst/>
            </p:nvPr>
          </p:nvGraphicFramePr>
          <p:xfrm>
            <a:off x="7037255" y="1276539"/>
            <a:ext cx="2011678" cy="2617575"/>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a:extLst>
                <a:ext uri="{FF2B5EF4-FFF2-40B4-BE49-F238E27FC236}">
                  <a16:creationId xmlns:a16="http://schemas.microsoft.com/office/drawing/2014/main" id="{9D98E276-E8F0-49E1-86DC-A6CCFEB1D9FB}"/>
                </a:ext>
              </a:extLst>
            </p:cNvPr>
            <p:cNvSpPr txBox="1"/>
            <p:nvPr/>
          </p:nvSpPr>
          <p:spPr>
            <a:xfrm>
              <a:off x="7167532" y="1192984"/>
              <a:ext cx="1832874" cy="461665"/>
            </a:xfrm>
            <a:prstGeom prst="rect">
              <a:avLst/>
            </a:prstGeom>
            <a:noFill/>
          </p:spPr>
          <p:txBody>
            <a:bodyPr wrap="none" lIns="182880" tIns="146304" rIns="182880" bIns="146304" rtlCol="0">
              <a:spAutoFit/>
            </a:bodyPr>
            <a:lstStyle/>
            <a:p>
              <a:pPr algn="ctr">
                <a:lnSpc>
                  <a:spcPct val="90000"/>
                </a:lnSpc>
              </a:pPr>
              <a:r>
                <a:rPr lang="en-US" sz="1200" b="1" dirty="0"/>
                <a:t>Digital Civility Index</a:t>
              </a:r>
            </a:p>
          </p:txBody>
        </p:sp>
        <p:graphicFrame>
          <p:nvGraphicFramePr>
            <p:cNvPr id="43" name="Chart 42">
              <a:extLst>
                <a:ext uri="{FF2B5EF4-FFF2-40B4-BE49-F238E27FC236}">
                  <a16:creationId xmlns:a16="http://schemas.microsoft.com/office/drawing/2014/main" id="{E00DA11F-7B69-4145-9B3E-44F39DD48EEB}"/>
                </a:ext>
              </a:extLst>
            </p:cNvPr>
            <p:cNvGraphicFramePr/>
            <p:nvPr>
              <p:extLst/>
            </p:nvPr>
          </p:nvGraphicFramePr>
          <p:xfrm>
            <a:off x="9431287" y="4056386"/>
            <a:ext cx="2473330" cy="2617575"/>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a:extLst>
                <a:ext uri="{FF2B5EF4-FFF2-40B4-BE49-F238E27FC236}">
                  <a16:creationId xmlns:a16="http://schemas.microsoft.com/office/drawing/2014/main" id="{A4EDA459-5D41-4F16-A946-F7928E843110}"/>
                </a:ext>
              </a:extLst>
            </p:cNvPr>
            <p:cNvSpPr txBox="1"/>
            <p:nvPr/>
          </p:nvSpPr>
          <p:spPr>
            <a:xfrm>
              <a:off x="9646508" y="1187018"/>
              <a:ext cx="2150257" cy="461665"/>
            </a:xfrm>
            <a:prstGeom prst="rect">
              <a:avLst/>
            </a:prstGeom>
            <a:noFill/>
          </p:spPr>
          <p:txBody>
            <a:bodyPr wrap="square" lIns="182880" tIns="146304" rIns="182880" bIns="146304" rtlCol="0">
              <a:spAutoFit/>
            </a:bodyPr>
            <a:lstStyle/>
            <a:p>
              <a:pPr algn="ctr">
                <a:lnSpc>
                  <a:spcPct val="90000"/>
                </a:lnSpc>
              </a:pPr>
              <a:r>
                <a:rPr lang="en-US" sz="1200" b="1" dirty="0"/>
                <a:t>Consequences</a:t>
              </a:r>
            </a:p>
          </p:txBody>
        </p:sp>
        <p:graphicFrame>
          <p:nvGraphicFramePr>
            <p:cNvPr id="41" name="Chart 40">
              <a:extLst>
                <a:ext uri="{FF2B5EF4-FFF2-40B4-BE49-F238E27FC236}">
                  <a16:creationId xmlns:a16="http://schemas.microsoft.com/office/drawing/2014/main" id="{336478A9-4A8F-427A-86E6-255DEC2853F1}"/>
                </a:ext>
              </a:extLst>
            </p:cNvPr>
            <p:cNvGraphicFramePr/>
            <p:nvPr>
              <p:extLst/>
            </p:nvPr>
          </p:nvGraphicFramePr>
          <p:xfrm>
            <a:off x="7037256" y="4053927"/>
            <a:ext cx="2011677" cy="2617575"/>
          </p:xfrm>
          <a:graphic>
            <a:graphicData uri="http://schemas.openxmlformats.org/drawingml/2006/chart">
              <c:chart xmlns:c="http://schemas.openxmlformats.org/drawingml/2006/chart" xmlns:r="http://schemas.openxmlformats.org/officeDocument/2006/relationships" r:id="rId6"/>
            </a:graphicData>
          </a:graphic>
        </p:graphicFrame>
        <p:sp>
          <p:nvSpPr>
            <p:cNvPr id="42" name="TextBox 41">
              <a:extLst>
                <a:ext uri="{FF2B5EF4-FFF2-40B4-BE49-F238E27FC236}">
                  <a16:creationId xmlns:a16="http://schemas.microsoft.com/office/drawing/2014/main" id="{616BB8B6-1418-4D2A-929E-24537923D55B}"/>
                </a:ext>
              </a:extLst>
            </p:cNvPr>
            <p:cNvSpPr txBox="1"/>
            <p:nvPr/>
          </p:nvSpPr>
          <p:spPr>
            <a:xfrm>
              <a:off x="9741260" y="3788234"/>
              <a:ext cx="1738426" cy="461665"/>
            </a:xfrm>
            <a:prstGeom prst="rect">
              <a:avLst/>
            </a:prstGeom>
            <a:noFill/>
          </p:spPr>
          <p:txBody>
            <a:bodyPr wrap="none" lIns="182880" tIns="146304" rIns="182880" bIns="146304" rtlCol="0">
              <a:spAutoFit/>
            </a:bodyPr>
            <a:lstStyle/>
            <a:p>
              <a:pPr algn="ctr">
                <a:lnSpc>
                  <a:spcPct val="90000"/>
                </a:lnSpc>
              </a:pPr>
              <a:r>
                <a:rPr lang="en-US" sz="1200" b="1" dirty="0"/>
                <a:t>Negative emotions</a:t>
              </a:r>
            </a:p>
          </p:txBody>
        </p:sp>
        <p:sp>
          <p:nvSpPr>
            <p:cNvPr id="49" name="TextBox 48">
              <a:extLst>
                <a:ext uri="{FF2B5EF4-FFF2-40B4-BE49-F238E27FC236}">
                  <a16:creationId xmlns:a16="http://schemas.microsoft.com/office/drawing/2014/main" id="{2BDA2125-A386-429C-BC84-275ADE4B8FB1}"/>
                </a:ext>
              </a:extLst>
            </p:cNvPr>
            <p:cNvSpPr txBox="1"/>
            <p:nvPr/>
          </p:nvSpPr>
          <p:spPr>
            <a:xfrm>
              <a:off x="7063636" y="3788234"/>
              <a:ext cx="1973041" cy="461665"/>
            </a:xfrm>
            <a:prstGeom prst="rect">
              <a:avLst/>
            </a:prstGeom>
            <a:noFill/>
          </p:spPr>
          <p:txBody>
            <a:bodyPr wrap="none" lIns="182880" tIns="146304" rIns="182880" bIns="146304" rtlCol="0">
              <a:spAutoFit/>
            </a:bodyPr>
            <a:lstStyle/>
            <a:p>
              <a:pPr algn="ctr">
                <a:lnSpc>
                  <a:spcPct val="90000"/>
                </a:lnSpc>
              </a:pPr>
              <a:r>
                <a:rPr lang="en-US" sz="1200" b="1" dirty="0"/>
                <a:t>Moderate-Severe pain</a:t>
              </a:r>
            </a:p>
          </p:txBody>
        </p:sp>
      </p:grpSp>
      <p:sp>
        <p:nvSpPr>
          <p:cNvPr id="20" name="Rectangle 19">
            <a:extLst>
              <a:ext uri="{FF2B5EF4-FFF2-40B4-BE49-F238E27FC236}">
                <a16:creationId xmlns:a16="http://schemas.microsoft.com/office/drawing/2014/main" id="{B2DFE4DE-BC68-463D-9A5B-E45FA2126C47}"/>
              </a:ext>
              <a:ext uri="{C183D7F6-B498-43B3-948B-1728B52AA6E4}">
                <adec:decorative xmlns:adec="http://schemas.microsoft.com/office/drawing/2017/decorative" val="1"/>
              </a:ext>
            </a:extLst>
          </p:cNvPr>
          <p:cNvSpPr/>
          <p:nvPr/>
        </p:nvSpPr>
        <p:spPr bwMode="auto">
          <a:xfrm>
            <a:off x="6842927" y="1172657"/>
            <a:ext cx="5194998" cy="5310693"/>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126268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2177" y="1212849"/>
            <a:ext cx="4702628" cy="1985159"/>
          </a:xfrm>
        </p:spPr>
        <p:txBody>
          <a:bodyPr/>
          <a:lstStyle/>
          <a:p>
            <a:pPr>
              <a:spcAft>
                <a:spcPts val="600"/>
              </a:spcAft>
            </a:pPr>
            <a:r>
              <a:rPr lang="en-US" sz="2000" dirty="0">
                <a:solidFill>
                  <a:schemeClr val="bg1"/>
                </a:solidFill>
                <a:latin typeface="+mn-lt"/>
              </a:rPr>
              <a:t>Worldwide, Microsoft’s Digital Civility Index (DCI) fell two points from the previous year, driven by a widespread decline in unwanted contact </a:t>
            </a:r>
          </a:p>
          <a:p>
            <a:pPr marL="0" indent="0">
              <a:spcAft>
                <a:spcPts val="600"/>
              </a:spcAft>
              <a:buNone/>
            </a:pPr>
            <a:endParaRPr lang="en-US" sz="2000" b="1" dirty="0">
              <a:solidFill>
                <a:schemeClr val="bg1"/>
              </a:solidFill>
              <a:latin typeface="+mn-lt"/>
            </a:endParaRPr>
          </a:p>
        </p:txBody>
      </p:sp>
      <p:sp>
        <p:nvSpPr>
          <p:cNvPr id="3" name="Title 2"/>
          <p:cNvSpPr>
            <a:spLocks noGrp="1"/>
          </p:cNvSpPr>
          <p:nvPr>
            <p:ph type="title"/>
          </p:nvPr>
        </p:nvSpPr>
        <p:spPr/>
        <p:txBody>
          <a:bodyPr/>
          <a:lstStyle/>
          <a:p>
            <a:r>
              <a:rPr lang="en-US" sz="3200" dirty="0"/>
              <a:t>DCI trend</a:t>
            </a:r>
          </a:p>
        </p:txBody>
      </p:sp>
      <p:sp>
        <p:nvSpPr>
          <p:cNvPr id="4" name="Slide Number Placeholder 3"/>
          <p:cNvSpPr>
            <a:spLocks noGrp="1"/>
          </p:cNvSpPr>
          <p:nvPr>
            <p:ph type="sldNum" sz="quarter" idx="4"/>
          </p:nvPr>
        </p:nvSpPr>
        <p:spPr/>
        <p:txBody>
          <a:bodyPr/>
          <a:lstStyle/>
          <a:p>
            <a:fld id="{7EFC24D6-DB8F-6B44-BA5A-9BEC68C15CAA}" type="slidenum">
              <a:rPr lang="en-US" smtClean="0"/>
              <a:pPr/>
              <a:t>9</a:t>
            </a:fld>
            <a:endParaRPr lang="en-US" dirty="0"/>
          </a:p>
        </p:txBody>
      </p:sp>
      <p:graphicFrame>
        <p:nvGraphicFramePr>
          <p:cNvPr id="9" name="Table 8">
            <a:extLst>
              <a:ext uri="{FF2B5EF4-FFF2-40B4-BE49-F238E27FC236}">
                <a16:creationId xmlns:a16="http://schemas.microsoft.com/office/drawing/2014/main" id="{96222771-0766-4A4A-8AA4-41CAE48A7441}"/>
              </a:ext>
            </a:extLst>
          </p:cNvPr>
          <p:cNvGraphicFramePr>
            <a:graphicFrameLocks noGrp="1"/>
          </p:cNvGraphicFramePr>
          <p:nvPr>
            <p:extLst>
              <p:ext uri="{D42A27DB-BD31-4B8C-83A1-F6EECF244321}">
                <p14:modId xmlns:p14="http://schemas.microsoft.com/office/powerpoint/2010/main" val="2499372792"/>
              </p:ext>
            </p:extLst>
          </p:nvPr>
        </p:nvGraphicFramePr>
        <p:xfrm>
          <a:off x="6103420" y="316593"/>
          <a:ext cx="6126481" cy="6147978"/>
        </p:xfrm>
        <a:graphic>
          <a:graphicData uri="http://schemas.openxmlformats.org/drawingml/2006/table">
            <a:tbl>
              <a:tblPr firstRow="1" bandRow="1">
                <a:tableStyleId>{74C1A8A3-306A-4EB7-A6B1-4F7E0EB9C5D6}</a:tableStyleId>
              </a:tblPr>
              <a:tblGrid>
                <a:gridCol w="767079">
                  <a:extLst>
                    <a:ext uri="{9D8B030D-6E8A-4147-A177-3AD203B41FA5}">
                      <a16:colId xmlns:a16="http://schemas.microsoft.com/office/drawing/2014/main" val="143253101"/>
                    </a:ext>
                  </a:extLst>
                </a:gridCol>
                <a:gridCol w="1419499">
                  <a:extLst>
                    <a:ext uri="{9D8B030D-6E8A-4147-A177-3AD203B41FA5}">
                      <a16:colId xmlns:a16="http://schemas.microsoft.com/office/drawing/2014/main" val="2424568670"/>
                    </a:ext>
                  </a:extLst>
                </a:gridCol>
                <a:gridCol w="1348524">
                  <a:extLst>
                    <a:ext uri="{9D8B030D-6E8A-4147-A177-3AD203B41FA5}">
                      <a16:colId xmlns:a16="http://schemas.microsoft.com/office/drawing/2014/main" val="2394132692"/>
                    </a:ext>
                  </a:extLst>
                </a:gridCol>
                <a:gridCol w="830425">
                  <a:extLst>
                    <a:ext uri="{9D8B030D-6E8A-4147-A177-3AD203B41FA5}">
                      <a16:colId xmlns:a16="http://schemas.microsoft.com/office/drawing/2014/main" val="3815822789"/>
                    </a:ext>
                  </a:extLst>
                </a:gridCol>
                <a:gridCol w="774441">
                  <a:extLst>
                    <a:ext uri="{9D8B030D-6E8A-4147-A177-3AD203B41FA5}">
                      <a16:colId xmlns:a16="http://schemas.microsoft.com/office/drawing/2014/main" val="713092978"/>
                    </a:ext>
                  </a:extLst>
                </a:gridCol>
                <a:gridCol w="986513">
                  <a:extLst>
                    <a:ext uri="{9D8B030D-6E8A-4147-A177-3AD203B41FA5}">
                      <a16:colId xmlns:a16="http://schemas.microsoft.com/office/drawing/2014/main" val="3298973426"/>
                    </a:ext>
                  </a:extLst>
                </a:gridCol>
              </a:tblGrid>
              <a:tr h="279396">
                <a:tc>
                  <a:txBody>
                    <a:bodyPr/>
                    <a:lstStyle/>
                    <a:p>
                      <a:pPr algn="ctr"/>
                      <a:r>
                        <a:rPr lang="en-US" sz="1400" dirty="0"/>
                        <a:t>DCI Rank</a:t>
                      </a:r>
                    </a:p>
                  </a:txBody>
                  <a:tcPr anchor="ctr"/>
                </a:tc>
                <a:tc>
                  <a:txBody>
                    <a:bodyPr/>
                    <a:lstStyle/>
                    <a:p>
                      <a:pPr algn="ctr"/>
                      <a:r>
                        <a:rPr lang="en-US" sz="1400" dirty="0"/>
                        <a:t>Country</a:t>
                      </a:r>
                    </a:p>
                  </a:txBody>
                  <a:tcPr anchor="ctr"/>
                </a:tc>
                <a:tc>
                  <a:txBody>
                    <a:bodyPr/>
                    <a:lstStyle/>
                    <a:p>
                      <a:pPr algn="ctr"/>
                      <a:r>
                        <a:rPr lang="en-US" sz="1400" dirty="0"/>
                        <a:t>Region</a:t>
                      </a:r>
                    </a:p>
                  </a:txBody>
                  <a:tcPr anchor="ctr"/>
                </a:tc>
                <a:tc>
                  <a:txBody>
                    <a:bodyPr/>
                    <a:lstStyle/>
                    <a:p>
                      <a:pPr algn="ctr"/>
                      <a:r>
                        <a:rPr lang="en-US" sz="1400" b="1" dirty="0"/>
                        <a:t>2 years ago</a:t>
                      </a:r>
                    </a:p>
                  </a:txBody>
                  <a:tcPr anchor="ctr"/>
                </a:tc>
                <a:tc>
                  <a:txBody>
                    <a:bodyPr/>
                    <a:lstStyle/>
                    <a:p>
                      <a:pPr algn="ctr"/>
                      <a:r>
                        <a:rPr lang="en-US" sz="1400" b="1" dirty="0"/>
                        <a:t>prior year</a:t>
                      </a:r>
                    </a:p>
                  </a:txBody>
                  <a:tcPr anchor="ctr"/>
                </a:tc>
                <a:tc>
                  <a:txBody>
                    <a:bodyPr/>
                    <a:lstStyle/>
                    <a:p>
                      <a:pPr algn="ctr"/>
                      <a:r>
                        <a:rPr lang="en-US" sz="1400" b="1" dirty="0"/>
                        <a:t>latest research</a:t>
                      </a:r>
                    </a:p>
                  </a:txBody>
                  <a:tcPr anchor="ctr"/>
                </a:tc>
                <a:extLst>
                  <a:ext uri="{0D108BD9-81ED-4DB2-BD59-A6C34878D82A}">
                    <a16:rowId xmlns:a16="http://schemas.microsoft.com/office/drawing/2014/main" val="2458701010"/>
                  </a:ext>
                </a:extLst>
              </a:tr>
              <a:tr h="279396">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000" dirty="0"/>
                        <a:t>Global</a:t>
                      </a:r>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algn="ctr"/>
                      <a:r>
                        <a:rPr lang="en-US" sz="1000" b="0" dirty="0"/>
                        <a:t>65</a:t>
                      </a:r>
                    </a:p>
                  </a:txBody>
                  <a:tcPr anchor="ctr"/>
                </a:tc>
                <a:tc>
                  <a:txBody>
                    <a:bodyPr/>
                    <a:lstStyle/>
                    <a:p>
                      <a:pPr algn="ctr"/>
                      <a:r>
                        <a:rPr lang="en-US" sz="1000" b="0" dirty="0"/>
                        <a:t>68</a:t>
                      </a:r>
                    </a:p>
                  </a:txBody>
                  <a:tcPr anchor="ctr"/>
                </a:tc>
                <a:tc>
                  <a:txBody>
                    <a:bodyPr/>
                    <a:lstStyle/>
                    <a:p>
                      <a:pPr algn="ctr"/>
                      <a:r>
                        <a:rPr lang="en-US" sz="1000" b="0" dirty="0"/>
                        <a:t>66</a:t>
                      </a:r>
                    </a:p>
                  </a:txBody>
                  <a:tcPr anchor="ctr"/>
                </a:tc>
                <a:extLst>
                  <a:ext uri="{0D108BD9-81ED-4DB2-BD59-A6C34878D82A}">
                    <a16:rowId xmlns:a16="http://schemas.microsoft.com/office/drawing/2014/main" val="3370492330"/>
                  </a:ext>
                </a:extLst>
              </a:tr>
              <a:tr h="237486">
                <a:tc>
                  <a:txBody>
                    <a:bodyPr/>
                    <a:lstStyle/>
                    <a:p>
                      <a:pPr algn="ctr" fontAlgn="b"/>
                      <a:r>
                        <a:rPr lang="en-US" sz="11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ctr"/>
                      <a:r>
                        <a:rPr lang="en-US" sz="1100" b="0" i="0" u="none" strike="noStrike" dirty="0">
                          <a:solidFill>
                            <a:srgbClr val="000000"/>
                          </a:solidFill>
                          <a:effectLst/>
                          <a:latin typeface="Segoe UI"/>
                        </a:rPr>
                        <a:t>United States</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N. America</a:t>
                      </a: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tc>
                  <a:txBody>
                    <a:bodyPr/>
                    <a:lstStyle/>
                    <a:p>
                      <a:pPr algn="ctr" fontAlgn="b"/>
                      <a:r>
                        <a:rPr lang="en-US" sz="1100" b="0" i="0" u="none" strike="noStrike" dirty="0">
                          <a:solidFill>
                            <a:srgbClr val="000000"/>
                          </a:solidFill>
                          <a:effectLst/>
                          <a:latin typeface="Segoe UI"/>
                        </a:rPr>
                        <a:t>61</a:t>
                      </a:r>
                    </a:p>
                  </a:txBody>
                  <a:tcPr marL="7620" marR="7620" marT="7620" marB="0" anchor="ctr"/>
                </a:tc>
                <a:tc>
                  <a:txBody>
                    <a:bodyPr/>
                    <a:lstStyle/>
                    <a:p>
                      <a:pPr algn="ctr" fontAlgn="b"/>
                      <a:r>
                        <a:rPr lang="en-US" sz="1100" b="0" i="0" u="none" strike="noStrike" dirty="0">
                          <a:solidFill>
                            <a:srgbClr val="000000"/>
                          </a:solidFill>
                          <a:effectLst/>
                          <a:latin typeface="Segoe UI"/>
                        </a:rPr>
                        <a:t>51</a:t>
                      </a:r>
                    </a:p>
                  </a:txBody>
                  <a:tcPr marL="7620" marR="7620" marT="7620" marB="0" anchor="ctr"/>
                </a:tc>
                <a:extLst>
                  <a:ext uri="{0D108BD9-81ED-4DB2-BD59-A6C34878D82A}">
                    <a16:rowId xmlns:a16="http://schemas.microsoft.com/office/drawing/2014/main" val="2010965446"/>
                  </a:ext>
                </a:extLst>
              </a:tr>
              <a:tr h="237486">
                <a:tc>
                  <a:txBody>
                    <a:bodyPr/>
                    <a:lstStyle/>
                    <a:p>
                      <a:pPr algn="ctr" fontAlgn="b"/>
                      <a:r>
                        <a:rPr lang="en-US" sz="11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fontAlgn="ctr"/>
                      <a:r>
                        <a:rPr lang="en-US" sz="1100" b="0" i="0" u="none" strike="noStrike" dirty="0">
                          <a:solidFill>
                            <a:srgbClr val="000000"/>
                          </a:solidFill>
                          <a:effectLst/>
                          <a:latin typeface="Segoe UI"/>
                        </a:rPr>
                        <a:t>Canada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rPr>
                        <a:t>N. America</a:t>
                      </a: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60</a:t>
                      </a:r>
                    </a:p>
                  </a:txBody>
                  <a:tcPr marL="7620" marR="7620" marT="7620" marB="0" anchor="ctr"/>
                </a:tc>
                <a:extLst>
                  <a:ext uri="{0D108BD9-81ED-4DB2-BD59-A6C34878D82A}">
                    <a16:rowId xmlns:a16="http://schemas.microsoft.com/office/drawing/2014/main" val="2000124058"/>
                  </a:ext>
                </a:extLst>
              </a:tr>
              <a:tr h="237486">
                <a:tc>
                  <a:txBody>
                    <a:bodyPr/>
                    <a:lstStyle/>
                    <a:p>
                      <a:pPr algn="ctr" fontAlgn="b"/>
                      <a:r>
                        <a:rPr lang="en-US" sz="1100" b="0" i="0" u="none" strike="noStrike" dirty="0">
                          <a:solidFill>
                            <a:srgbClr val="000000"/>
                          </a:solidFill>
                          <a:effectLst/>
                          <a:latin typeface="Segoe UI"/>
                        </a:rPr>
                        <a:t>1</a:t>
                      </a:r>
                    </a:p>
                  </a:txBody>
                  <a:tcPr marL="7620" marR="7620" marT="7620" marB="0" anchor="ctr"/>
                </a:tc>
                <a:tc>
                  <a:txBody>
                    <a:bodyPr/>
                    <a:lstStyle/>
                    <a:p>
                      <a:pPr algn="ctr" fontAlgn="ctr"/>
                      <a:r>
                        <a:rPr lang="en-US" sz="1100" b="0" i="0" u="none" strike="noStrike" dirty="0">
                          <a:solidFill>
                            <a:srgbClr val="000000"/>
                          </a:solidFill>
                          <a:effectLst/>
                          <a:latin typeface="Segoe UI"/>
                        </a:rPr>
                        <a:t>United Kingdom</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45</a:t>
                      </a:r>
                    </a:p>
                  </a:txBody>
                  <a:tcPr marL="7620" marR="7620" marT="7620" marB="0" anchor="ctr"/>
                </a:tc>
                <a:tc>
                  <a:txBody>
                    <a:bodyPr/>
                    <a:lstStyle/>
                    <a:p>
                      <a:pPr algn="ctr" fontAlgn="b"/>
                      <a:r>
                        <a:rPr lang="en-US" sz="1100" b="0" i="0" u="none" strike="noStrike" dirty="0">
                          <a:solidFill>
                            <a:srgbClr val="000000"/>
                          </a:solidFill>
                          <a:effectLst/>
                          <a:latin typeface="Segoe UI"/>
                        </a:rPr>
                        <a:t>51</a:t>
                      </a:r>
                    </a:p>
                  </a:txBody>
                  <a:tcPr marL="7620" marR="7620" marT="7620" marB="0" anchor="ctr"/>
                </a:tc>
                <a:tc>
                  <a:txBody>
                    <a:bodyPr/>
                    <a:lstStyle/>
                    <a:p>
                      <a:pPr algn="ctr" fontAlgn="b"/>
                      <a:r>
                        <a:rPr lang="en-US" sz="1100" b="0" i="0" u="none" strike="noStrike" dirty="0">
                          <a:solidFill>
                            <a:srgbClr val="000000"/>
                          </a:solidFill>
                          <a:effectLst/>
                          <a:latin typeface="Segoe UI"/>
                        </a:rPr>
                        <a:t>50</a:t>
                      </a:r>
                    </a:p>
                  </a:txBody>
                  <a:tcPr marL="7620" marR="7620" marT="7620" marB="0" anchor="ctr"/>
                </a:tc>
                <a:extLst>
                  <a:ext uri="{0D108BD9-81ED-4DB2-BD59-A6C34878D82A}">
                    <a16:rowId xmlns:a16="http://schemas.microsoft.com/office/drawing/2014/main" val="3898199618"/>
                  </a:ext>
                </a:extLst>
              </a:tr>
              <a:tr h="237486">
                <a:tc>
                  <a:txBody>
                    <a:bodyPr/>
                    <a:lstStyle/>
                    <a:p>
                      <a:pPr algn="ctr" fontAlgn="b"/>
                      <a:r>
                        <a:rPr lang="en-US" sz="1100" b="0" i="0" u="none" strike="noStrike" dirty="0">
                          <a:solidFill>
                            <a:srgbClr val="000000"/>
                          </a:solidFill>
                          <a:effectLst/>
                          <a:latin typeface="Segoe UI"/>
                        </a:rPr>
                        <a:t>3</a:t>
                      </a:r>
                    </a:p>
                  </a:txBody>
                  <a:tcPr marL="7620" marR="7620" marT="7620" marB="0" anchor="ctr"/>
                </a:tc>
                <a:tc>
                  <a:txBody>
                    <a:bodyPr/>
                    <a:lstStyle/>
                    <a:p>
                      <a:pPr algn="ctr" fontAlgn="ctr"/>
                      <a:r>
                        <a:rPr lang="en-US" sz="1100" b="0" i="0" u="none" strike="noStrike" dirty="0">
                          <a:solidFill>
                            <a:srgbClr val="000000"/>
                          </a:solidFill>
                          <a:effectLst/>
                          <a:latin typeface="Segoe UI"/>
                        </a:rPr>
                        <a:t>France</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60</a:t>
                      </a:r>
                    </a:p>
                  </a:txBody>
                  <a:tcPr marL="7620" marR="7620" marT="7620" marB="0" anchor="ctr"/>
                </a:tc>
                <a:tc>
                  <a:txBody>
                    <a:bodyPr/>
                    <a:lstStyle/>
                    <a:p>
                      <a:pPr algn="ctr" fontAlgn="b"/>
                      <a:r>
                        <a:rPr lang="en-US" sz="1100" b="0" i="0" u="none" strike="noStrike" dirty="0">
                          <a:solidFill>
                            <a:srgbClr val="000000"/>
                          </a:solidFill>
                          <a:effectLst/>
                          <a:latin typeface="Segoe UI"/>
                        </a:rPr>
                        <a:t>58</a:t>
                      </a:r>
                    </a:p>
                  </a:txBody>
                  <a:tcPr marL="7620" marR="7620" marT="7620" marB="0" anchor="ctr"/>
                </a:tc>
                <a:tc>
                  <a:txBody>
                    <a:bodyPr/>
                    <a:lstStyle/>
                    <a:p>
                      <a:pPr algn="ctr" fontAlgn="b"/>
                      <a:r>
                        <a:rPr lang="en-US" sz="1100" b="0" i="0" u="none" strike="noStrike" dirty="0">
                          <a:solidFill>
                            <a:srgbClr val="000000"/>
                          </a:solidFill>
                          <a:effectLst/>
                          <a:latin typeface="Segoe UI"/>
                        </a:rPr>
                        <a:t>52</a:t>
                      </a:r>
                    </a:p>
                  </a:txBody>
                  <a:tcPr marL="7620" marR="7620" marT="7620" marB="0" anchor="ctr"/>
                </a:tc>
                <a:extLst>
                  <a:ext uri="{0D108BD9-81ED-4DB2-BD59-A6C34878D82A}">
                    <a16:rowId xmlns:a16="http://schemas.microsoft.com/office/drawing/2014/main" val="337251249"/>
                  </a:ext>
                </a:extLst>
              </a:tr>
              <a:tr h="237486">
                <a:tc>
                  <a:txBody>
                    <a:bodyPr/>
                    <a:lstStyle/>
                    <a:p>
                      <a:pPr algn="ctr" fontAlgn="b"/>
                      <a:r>
                        <a:rPr lang="en-US" sz="1100" b="0" i="0" u="none" strike="noStrike" dirty="0">
                          <a:solidFill>
                            <a:srgbClr val="000000"/>
                          </a:solidFill>
                          <a:effectLst/>
                          <a:latin typeface="Segoe UI"/>
                        </a:rPr>
                        <a:t>4</a:t>
                      </a:r>
                    </a:p>
                  </a:txBody>
                  <a:tcPr marL="7620" marR="7620" marT="7620" marB="0" anchor="ctr"/>
                </a:tc>
                <a:tc>
                  <a:txBody>
                    <a:bodyPr/>
                    <a:lstStyle/>
                    <a:p>
                      <a:pPr algn="ctr" fontAlgn="ctr"/>
                      <a:r>
                        <a:rPr lang="en-US" sz="1100" b="0" i="0" u="none" strike="noStrike" dirty="0">
                          <a:solidFill>
                            <a:srgbClr val="000000"/>
                          </a:solidFill>
                          <a:effectLst/>
                          <a:latin typeface="Segoe UI"/>
                        </a:rPr>
                        <a:t>Belgium</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59</a:t>
                      </a:r>
                    </a:p>
                  </a:txBody>
                  <a:tcPr marL="7620" marR="7620" marT="7620" marB="0" anchor="ctr"/>
                </a:tc>
                <a:tc>
                  <a:txBody>
                    <a:bodyPr/>
                    <a:lstStyle/>
                    <a:p>
                      <a:pPr algn="ctr" fontAlgn="b"/>
                      <a:r>
                        <a:rPr lang="en-US" sz="1100" b="0" i="0" u="none" strike="noStrike" dirty="0">
                          <a:solidFill>
                            <a:srgbClr val="000000"/>
                          </a:solidFill>
                          <a:effectLst/>
                          <a:latin typeface="Segoe UI"/>
                        </a:rPr>
                        <a:t>61</a:t>
                      </a: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extLst>
                  <a:ext uri="{0D108BD9-81ED-4DB2-BD59-A6C34878D82A}">
                    <a16:rowId xmlns:a16="http://schemas.microsoft.com/office/drawing/2014/main" val="3399524819"/>
                  </a:ext>
                </a:extLst>
              </a:tr>
              <a:tr h="237486">
                <a:tc>
                  <a:txBody>
                    <a:bodyPr/>
                    <a:lstStyle/>
                    <a:p>
                      <a:pPr algn="ctr" fontAlgn="b"/>
                      <a:r>
                        <a:rPr lang="en-US" sz="1100" b="0" i="0" u="none" strike="noStrike" dirty="0">
                          <a:solidFill>
                            <a:srgbClr val="000000"/>
                          </a:solidFill>
                          <a:effectLst/>
                          <a:latin typeface="Segoe UI"/>
                        </a:rPr>
                        <a:t>5</a:t>
                      </a:r>
                    </a:p>
                  </a:txBody>
                  <a:tcPr marL="7620" marR="7620" marT="7620" marB="0" anchor="ctr"/>
                </a:tc>
                <a:tc>
                  <a:txBody>
                    <a:bodyPr/>
                    <a:lstStyle/>
                    <a:p>
                      <a:pPr algn="ctr" fontAlgn="ctr"/>
                      <a:r>
                        <a:rPr lang="en-US" sz="1100" b="0" i="0" u="none" strike="noStrike" dirty="0">
                          <a:solidFill>
                            <a:srgbClr val="000000"/>
                          </a:solidFill>
                          <a:effectLst/>
                          <a:latin typeface="Segoe UI"/>
                        </a:rPr>
                        <a:t>Germany</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62</a:t>
                      </a:r>
                    </a:p>
                  </a:txBody>
                  <a:tcPr marL="7620" marR="7620" marT="7620" marB="0" anchor="ctr"/>
                </a:tc>
                <a:tc>
                  <a:txBody>
                    <a:bodyPr/>
                    <a:lstStyle/>
                    <a:p>
                      <a:pPr algn="ctr" fontAlgn="b"/>
                      <a:r>
                        <a:rPr lang="en-US" sz="1100" b="0" i="0" u="none" strike="noStrike" dirty="0">
                          <a:solidFill>
                            <a:srgbClr val="000000"/>
                          </a:solidFill>
                          <a:effectLst/>
                          <a:latin typeface="Segoe UI"/>
                        </a:rPr>
                        <a:t>65</a:t>
                      </a:r>
                    </a:p>
                  </a:txBody>
                  <a:tcPr marL="7620" marR="7620" marT="7620" marB="0" anchor="ctr"/>
                </a:tc>
                <a:tc>
                  <a:txBody>
                    <a:bodyPr/>
                    <a:lstStyle/>
                    <a:p>
                      <a:pPr algn="ctr" fontAlgn="b"/>
                      <a:r>
                        <a:rPr lang="en-US" sz="1100" b="0" i="0" u="none" strike="noStrike" dirty="0">
                          <a:solidFill>
                            <a:srgbClr val="000000"/>
                          </a:solidFill>
                          <a:effectLst/>
                          <a:latin typeface="Segoe UI"/>
                        </a:rPr>
                        <a:t>57</a:t>
                      </a:r>
                    </a:p>
                  </a:txBody>
                  <a:tcPr marL="7620" marR="7620" marT="7620" marB="0" anchor="ctr"/>
                </a:tc>
                <a:extLst>
                  <a:ext uri="{0D108BD9-81ED-4DB2-BD59-A6C34878D82A}">
                    <a16:rowId xmlns:a16="http://schemas.microsoft.com/office/drawing/2014/main" val="3637543726"/>
                  </a:ext>
                </a:extLst>
              </a:tr>
              <a:tr h="237486">
                <a:tc>
                  <a:txBody>
                    <a:bodyPr/>
                    <a:lstStyle/>
                    <a:p>
                      <a:pPr algn="ctr" fontAlgn="b"/>
                      <a:r>
                        <a:rPr lang="en-US" sz="1100" b="0" i="0" u="none" strike="noStrike" dirty="0">
                          <a:solidFill>
                            <a:srgbClr val="000000"/>
                          </a:solidFill>
                          <a:effectLst/>
                          <a:latin typeface="Segoe UI"/>
                        </a:rPr>
                        <a:t>9</a:t>
                      </a:r>
                    </a:p>
                  </a:txBody>
                  <a:tcPr marL="7620" marR="7620" marT="7620" marB="0" anchor="ctr"/>
                </a:tc>
                <a:tc>
                  <a:txBody>
                    <a:bodyPr/>
                    <a:lstStyle/>
                    <a:p>
                      <a:pPr algn="ctr" fontAlgn="ctr"/>
                      <a:r>
                        <a:rPr lang="en-US" sz="1100" b="0" i="0" u="none" strike="noStrike" dirty="0">
                          <a:solidFill>
                            <a:srgbClr val="000000"/>
                          </a:solidFill>
                          <a:effectLst/>
                          <a:latin typeface="Segoe UI"/>
                        </a:rPr>
                        <a:t>Italy</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63</a:t>
                      </a:r>
                    </a:p>
                  </a:txBody>
                  <a:tcPr marL="7620" marR="7620" marT="7620" marB="0" anchor="ctr"/>
                </a:tc>
                <a:tc>
                  <a:txBody>
                    <a:bodyPr/>
                    <a:lstStyle/>
                    <a:p>
                      <a:pPr algn="ctr" fontAlgn="b"/>
                      <a:r>
                        <a:rPr lang="en-US" sz="1100" b="0" i="0" u="none" strike="noStrike" dirty="0">
                          <a:solidFill>
                            <a:srgbClr val="000000"/>
                          </a:solidFill>
                          <a:effectLst/>
                          <a:latin typeface="Segoe UI"/>
                        </a:rPr>
                        <a:t>62</a:t>
                      </a:r>
                    </a:p>
                  </a:txBody>
                  <a:tcPr marL="7620" marR="7620" marT="7620" marB="0" anchor="ctr"/>
                </a:tc>
                <a:extLst>
                  <a:ext uri="{0D108BD9-81ED-4DB2-BD59-A6C34878D82A}">
                    <a16:rowId xmlns:a16="http://schemas.microsoft.com/office/drawing/2014/main" val="3455466254"/>
                  </a:ext>
                </a:extLst>
              </a:tr>
              <a:tr h="237486">
                <a:tc>
                  <a:txBody>
                    <a:bodyPr/>
                    <a:lstStyle/>
                    <a:p>
                      <a:pPr algn="ctr" fontAlgn="b"/>
                      <a:r>
                        <a:rPr lang="en-US" sz="1100" b="0" i="0" u="none" strike="noStrike" dirty="0">
                          <a:solidFill>
                            <a:srgbClr val="000000"/>
                          </a:solidFill>
                          <a:effectLst/>
                          <a:latin typeface="Segoe UI"/>
                        </a:rPr>
                        <a:t>11</a:t>
                      </a:r>
                    </a:p>
                  </a:txBody>
                  <a:tcPr marL="7620" marR="7620" marT="7620" marB="0" anchor="ctr"/>
                </a:tc>
                <a:tc>
                  <a:txBody>
                    <a:bodyPr/>
                    <a:lstStyle/>
                    <a:p>
                      <a:pPr algn="ctr" fontAlgn="ctr"/>
                      <a:r>
                        <a:rPr lang="en-US" sz="1100" b="0" i="0" u="none" strike="noStrike" dirty="0">
                          <a:solidFill>
                            <a:srgbClr val="000000"/>
                          </a:solidFill>
                          <a:effectLst/>
                          <a:latin typeface="Segoe UI"/>
                        </a:rPr>
                        <a:t>Ireland</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W. Europe</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64</a:t>
                      </a:r>
                    </a:p>
                  </a:txBody>
                  <a:tcPr marL="7620" marR="7620" marT="7620" marB="0" anchor="ctr"/>
                </a:tc>
                <a:tc>
                  <a:txBody>
                    <a:bodyPr/>
                    <a:lstStyle/>
                    <a:p>
                      <a:pPr algn="ctr" fontAlgn="b"/>
                      <a:r>
                        <a:rPr lang="en-US" sz="1100" b="0" i="0" u="none" strike="noStrike" dirty="0">
                          <a:solidFill>
                            <a:srgbClr val="000000"/>
                          </a:solidFill>
                          <a:effectLst/>
                          <a:latin typeface="Segoe UI"/>
                        </a:rPr>
                        <a:t>68</a:t>
                      </a:r>
                    </a:p>
                  </a:txBody>
                  <a:tcPr marL="7620" marR="7620" marT="7620" marB="0" anchor="ctr"/>
                </a:tc>
                <a:extLst>
                  <a:ext uri="{0D108BD9-81ED-4DB2-BD59-A6C34878D82A}">
                    <a16:rowId xmlns:a16="http://schemas.microsoft.com/office/drawing/2014/main" val="4114489155"/>
                  </a:ext>
                </a:extLst>
              </a:tr>
              <a:tr h="237486">
                <a:tc>
                  <a:txBody>
                    <a:bodyPr/>
                    <a:lstStyle/>
                    <a:p>
                      <a:pPr algn="ctr" fontAlgn="b"/>
                      <a:r>
                        <a:rPr lang="en-US" sz="1100" b="0" i="0" u="none" strike="noStrike" dirty="0">
                          <a:solidFill>
                            <a:srgbClr val="000000"/>
                          </a:solidFill>
                          <a:effectLst/>
                          <a:latin typeface="Segoe UI" panose="020B0502040204020203" pitchFamily="34" charset="0"/>
                        </a:rPr>
                        <a:t>16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Hungary</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CEE</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73</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extLst>
                  <a:ext uri="{0D108BD9-81ED-4DB2-BD59-A6C34878D82A}">
                    <a16:rowId xmlns:a16="http://schemas.microsoft.com/office/drawing/2014/main" val="2606211057"/>
                  </a:ext>
                </a:extLst>
              </a:tr>
              <a:tr h="237486">
                <a:tc>
                  <a:txBody>
                    <a:bodyPr/>
                    <a:lstStyle/>
                    <a:p>
                      <a:pPr algn="ctr" fontAlgn="b"/>
                      <a:r>
                        <a:rPr lang="en-US" sz="1100" b="0" i="0" u="none" strike="noStrike" dirty="0">
                          <a:solidFill>
                            <a:srgbClr val="000000"/>
                          </a:solidFill>
                          <a:effectLst/>
                          <a:latin typeface="Segoe UI"/>
                        </a:rPr>
                        <a:t>19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Russia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CEE</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74</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75</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74</a:t>
                      </a:r>
                    </a:p>
                  </a:txBody>
                  <a:tcPr marL="7620" marR="7620" marT="7620" marB="0" anchor="ctr"/>
                </a:tc>
                <a:extLst>
                  <a:ext uri="{0D108BD9-81ED-4DB2-BD59-A6C34878D82A}">
                    <a16:rowId xmlns:a16="http://schemas.microsoft.com/office/drawing/2014/main" val="510076188"/>
                  </a:ext>
                </a:extLst>
              </a:tr>
              <a:tr h="237486">
                <a:tc>
                  <a:txBody>
                    <a:bodyPr/>
                    <a:lstStyle/>
                    <a:p>
                      <a:pPr algn="ctr" fontAlgn="b"/>
                      <a:r>
                        <a:rPr lang="en-US" sz="1100" b="0" i="0" u="none" strike="noStrike" dirty="0">
                          <a:solidFill>
                            <a:srgbClr val="000000"/>
                          </a:solidFill>
                          <a:effectLst/>
                          <a:latin typeface="Segoe UI" panose="020B0502040204020203" pitchFamily="34" charset="0"/>
                        </a:rPr>
                        <a:t>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Malaysia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APAC</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tc>
                  <a:txBody>
                    <a:bodyPr/>
                    <a:lstStyle/>
                    <a:p>
                      <a:pPr algn="ctr" fontAlgn="b"/>
                      <a:r>
                        <a:rPr lang="en-US" sz="1100" b="0" i="0" u="none" strike="noStrike" dirty="0">
                          <a:solidFill>
                            <a:srgbClr val="000000"/>
                          </a:solidFill>
                          <a:effectLst/>
                          <a:latin typeface="Segoe UI"/>
                        </a:rPr>
                        <a:t>58</a:t>
                      </a:r>
                    </a:p>
                  </a:txBody>
                  <a:tcPr marL="7620" marR="7620" marT="7620" marB="0" anchor="ctr"/>
                </a:tc>
                <a:extLst>
                  <a:ext uri="{0D108BD9-81ED-4DB2-BD59-A6C34878D82A}">
                    <a16:rowId xmlns:a16="http://schemas.microsoft.com/office/drawing/2014/main" val="1290002646"/>
                  </a:ext>
                </a:extLst>
              </a:tr>
              <a:tr h="237486">
                <a:tc>
                  <a:txBody>
                    <a:bodyPr/>
                    <a:lstStyle/>
                    <a:p>
                      <a:pPr algn="ctr" fontAlgn="b"/>
                      <a:r>
                        <a:rPr lang="en-US" sz="1100" b="0" i="0" u="none" strike="noStrike" dirty="0">
                          <a:solidFill>
                            <a:srgbClr val="000000"/>
                          </a:solidFill>
                          <a:effectLst/>
                          <a:latin typeface="Segoe UI"/>
                        </a:rPr>
                        <a:t>7</a:t>
                      </a:r>
                    </a:p>
                  </a:txBody>
                  <a:tcPr marL="7620" marR="7620" marT="7620" marB="0" anchor="ctr"/>
                </a:tc>
                <a:tc>
                  <a:txBody>
                    <a:bodyPr/>
                    <a:lstStyle/>
                    <a:p>
                      <a:pPr algn="ctr" fontAlgn="ctr"/>
                      <a:r>
                        <a:rPr lang="en-US" sz="1100" b="0" i="0" u="none" strike="noStrike" dirty="0">
                          <a:solidFill>
                            <a:srgbClr val="000000"/>
                          </a:solidFill>
                          <a:effectLst/>
                          <a:latin typeface="Segoe UI"/>
                        </a:rPr>
                        <a:t>India</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APAC</a:t>
                      </a: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63</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61</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59</a:t>
                      </a:r>
                    </a:p>
                  </a:txBody>
                  <a:tcPr marL="7620" marR="7620" marT="7620" marB="0" anchor="ctr"/>
                </a:tc>
                <a:extLst>
                  <a:ext uri="{0D108BD9-81ED-4DB2-BD59-A6C34878D82A}">
                    <a16:rowId xmlns:a16="http://schemas.microsoft.com/office/drawing/2014/main" val="1026544535"/>
                  </a:ext>
                </a:extLst>
              </a:tr>
              <a:tr h="237486">
                <a:tc>
                  <a:txBody>
                    <a:bodyPr/>
                    <a:lstStyle/>
                    <a:p>
                      <a:pPr algn="ctr" fontAlgn="b"/>
                      <a:r>
                        <a:rPr lang="en-US" sz="1100" b="0" i="0" u="none" strike="noStrike" dirty="0">
                          <a:solidFill>
                            <a:srgbClr val="000000"/>
                          </a:solidFill>
                          <a:effectLst/>
                          <a:latin typeface="Segoe UI" panose="020B0502040204020203" pitchFamily="34" charset="0"/>
                        </a:rPr>
                        <a:t>10</a:t>
                      </a:r>
                    </a:p>
                  </a:txBody>
                  <a:tcPr marL="7620" marR="7620" marT="7620" marB="0" anchor="ctr"/>
                </a:tc>
                <a:tc>
                  <a:txBody>
                    <a:bodyPr/>
                    <a:lstStyle/>
                    <a:p>
                      <a:pPr algn="ctr" fontAlgn="ctr"/>
                      <a:r>
                        <a:rPr lang="en-US" sz="1100" b="0" i="0" u="none" strike="noStrike" dirty="0">
                          <a:solidFill>
                            <a:srgbClr val="000000"/>
                          </a:solidFill>
                          <a:effectLst/>
                          <a:latin typeface="Segoe UI"/>
                        </a:rPr>
                        <a:t>Singapore</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a:ea typeface="+mn-ea"/>
                          <a:cs typeface="+mn-cs"/>
                        </a:rPr>
                        <a:t>APAC</a:t>
                      </a:r>
                      <a:endParaRPr lang="en-US" sz="1100" b="0" i="0" u="none" strike="noStrike" dirty="0">
                        <a:solidFill>
                          <a:srgbClr val="000000"/>
                        </a:solidFill>
                        <a:effectLst/>
                        <a:latin typeface="Segoe UI"/>
                      </a:endParaRP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63</a:t>
                      </a:r>
                    </a:p>
                  </a:txBody>
                  <a:tcPr marL="7620" marR="7620" marT="7620" marB="0" anchor="ctr"/>
                </a:tc>
                <a:extLst>
                  <a:ext uri="{0D108BD9-81ED-4DB2-BD59-A6C34878D82A}">
                    <a16:rowId xmlns:a16="http://schemas.microsoft.com/office/drawing/2014/main" val="1881250121"/>
                  </a:ext>
                </a:extLst>
              </a:tr>
              <a:tr h="237486">
                <a:tc>
                  <a:txBody>
                    <a:bodyPr/>
                    <a:lstStyle/>
                    <a:p>
                      <a:pPr algn="ctr" fontAlgn="b"/>
                      <a:r>
                        <a:rPr lang="en-US" sz="1100" b="0" i="0" u="none" strike="noStrike" dirty="0">
                          <a:solidFill>
                            <a:srgbClr val="000000"/>
                          </a:solidFill>
                          <a:effectLst/>
                          <a:latin typeface="Segoe UI"/>
                        </a:rPr>
                        <a:t>15</a:t>
                      </a:r>
                    </a:p>
                  </a:txBody>
                  <a:tcPr marL="7620" marR="7620" marT="7620" marB="0" anchor="ctr"/>
                </a:tc>
                <a:tc>
                  <a:txBody>
                    <a:bodyPr/>
                    <a:lstStyle/>
                    <a:p>
                      <a:pPr algn="ctr" fontAlgn="ctr"/>
                      <a:r>
                        <a:rPr lang="en-US" sz="1100" b="0" i="0" u="none" strike="noStrike" dirty="0">
                          <a:solidFill>
                            <a:srgbClr val="000000"/>
                          </a:solidFill>
                          <a:effectLst/>
                          <a:latin typeface="Segoe UI"/>
                        </a:rPr>
                        <a:t>Vietnam</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APAC</a:t>
                      </a: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71</a:t>
                      </a:r>
                    </a:p>
                  </a:txBody>
                  <a:tcPr marL="7620" marR="7620" marT="7620" marB="0" anchor="ctr"/>
                </a:tc>
                <a:extLst>
                  <a:ext uri="{0D108BD9-81ED-4DB2-BD59-A6C34878D82A}">
                    <a16:rowId xmlns:a16="http://schemas.microsoft.com/office/drawing/2014/main" val="576246127"/>
                  </a:ext>
                </a:extLst>
              </a:tr>
              <a:tr h="237486">
                <a:tc>
                  <a:txBody>
                    <a:bodyPr/>
                    <a:lstStyle/>
                    <a:p>
                      <a:pPr algn="ctr" fontAlgn="b"/>
                      <a:r>
                        <a:rPr lang="en-US" sz="11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fontAlgn="ctr"/>
                      <a:r>
                        <a:rPr lang="en-US" sz="1100" b="0" i="0" u="none" strike="noStrike" dirty="0">
                          <a:solidFill>
                            <a:srgbClr val="000000"/>
                          </a:solidFill>
                          <a:effectLst/>
                          <a:latin typeface="Segoe UI"/>
                        </a:rPr>
                        <a:t>Mexico</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76</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69</a:t>
                      </a:r>
                    </a:p>
                  </a:txBody>
                  <a:tcPr marL="7620" marR="7620" marT="7620" marB="0" anchor="ctr"/>
                </a:tc>
                <a:extLst>
                  <a:ext uri="{0D108BD9-81ED-4DB2-BD59-A6C34878D82A}">
                    <a16:rowId xmlns:a16="http://schemas.microsoft.com/office/drawing/2014/main" val="4060768181"/>
                  </a:ext>
                </a:extLst>
              </a:tr>
              <a:tr h="237486">
                <a:tc>
                  <a:txBody>
                    <a:bodyPr/>
                    <a:lstStyle/>
                    <a:p>
                      <a:pPr algn="ctr" fontAlgn="b"/>
                      <a:r>
                        <a:rPr lang="en-US" sz="1100" b="0" i="0" u="none" strike="noStrike" dirty="0">
                          <a:solidFill>
                            <a:srgbClr val="000000"/>
                          </a:solidFill>
                          <a:effectLst/>
                          <a:latin typeface="Segoe UI"/>
                        </a:rPr>
                        <a:t>13</a:t>
                      </a:r>
                    </a:p>
                  </a:txBody>
                  <a:tcPr marL="7620" marR="7620" marT="7620" marB="0" anchor="ctr"/>
                </a:tc>
                <a:tc>
                  <a:txBody>
                    <a:bodyPr/>
                    <a:lstStyle/>
                    <a:p>
                      <a:pPr algn="ctr" fontAlgn="ctr"/>
                      <a:r>
                        <a:rPr lang="en-US" sz="1100" b="0" i="0" u="none" strike="noStrike" dirty="0">
                          <a:solidFill>
                            <a:srgbClr val="000000"/>
                          </a:solidFill>
                          <a:effectLst/>
                          <a:latin typeface="Segoe UI"/>
                        </a:rPr>
                        <a:t>Brazil</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70</a:t>
                      </a:r>
                    </a:p>
                  </a:txBody>
                  <a:tcPr marL="7620" marR="7620" marT="7620" marB="0" anchor="ctr"/>
                </a:tc>
                <a:extLst>
                  <a:ext uri="{0D108BD9-81ED-4DB2-BD59-A6C34878D82A}">
                    <a16:rowId xmlns:a16="http://schemas.microsoft.com/office/drawing/2014/main" val="4038536734"/>
                  </a:ext>
                </a:extLst>
              </a:tr>
              <a:tr h="237486">
                <a:tc>
                  <a:txBody>
                    <a:bodyPr/>
                    <a:lstStyle/>
                    <a:p>
                      <a:pPr algn="ctr" fontAlgn="b"/>
                      <a:r>
                        <a:rPr lang="en-US" sz="1100" b="0" i="0" u="none" strike="noStrike" dirty="0">
                          <a:solidFill>
                            <a:srgbClr val="000000"/>
                          </a:solidFill>
                          <a:effectLst/>
                          <a:latin typeface="Segoe UI"/>
                        </a:rPr>
                        <a:t>17</a:t>
                      </a:r>
                    </a:p>
                  </a:txBody>
                  <a:tcPr marL="7620" marR="7620" marT="7620" marB="0" anchor="ctr"/>
                </a:tc>
                <a:tc>
                  <a:txBody>
                    <a:bodyPr/>
                    <a:lstStyle/>
                    <a:p>
                      <a:pPr algn="ctr" fontAlgn="ctr"/>
                      <a:r>
                        <a:rPr lang="en-US" sz="1100" b="0" i="0" u="none" strike="noStrike" dirty="0">
                          <a:solidFill>
                            <a:srgbClr val="000000"/>
                          </a:solidFill>
                          <a:effectLst/>
                          <a:latin typeface="Segoe UI"/>
                        </a:rPr>
                        <a:t>Colombia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77</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extLst>
                  <a:ext uri="{0D108BD9-81ED-4DB2-BD59-A6C34878D82A}">
                    <a16:rowId xmlns:a16="http://schemas.microsoft.com/office/drawing/2014/main" val="2039477326"/>
                  </a:ext>
                </a:extLst>
              </a:tr>
              <a:tr h="237486">
                <a:tc>
                  <a:txBody>
                    <a:bodyPr/>
                    <a:lstStyle/>
                    <a:p>
                      <a:pPr algn="ctr" fontAlgn="b"/>
                      <a:r>
                        <a:rPr lang="en-US" sz="1100" b="0" i="0" u="none" strike="noStrike" dirty="0">
                          <a:solidFill>
                            <a:srgbClr val="000000"/>
                          </a:solidFill>
                          <a:effectLst/>
                          <a:latin typeface="Segoe UI"/>
                        </a:rPr>
                        <a:t>18</a:t>
                      </a:r>
                    </a:p>
                  </a:txBody>
                  <a:tcPr marL="7620" marR="7620" marT="7620" marB="0" anchor="ctr"/>
                </a:tc>
                <a:tc>
                  <a:txBody>
                    <a:bodyPr/>
                    <a:lstStyle/>
                    <a:p>
                      <a:pPr algn="ctr" fontAlgn="ctr"/>
                      <a:r>
                        <a:rPr lang="en-US" sz="1100" b="0" i="0" u="none" strike="noStrike" dirty="0">
                          <a:solidFill>
                            <a:srgbClr val="000000"/>
                          </a:solidFill>
                          <a:effectLst/>
                          <a:latin typeface="Segoe UI"/>
                        </a:rPr>
                        <a:t>Argentina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75</a:t>
                      </a:r>
                    </a:p>
                  </a:txBody>
                  <a:tcPr marL="7620" marR="7620" marT="7620" marB="0" anchor="ctr"/>
                </a:tc>
                <a:tc>
                  <a:txBody>
                    <a:bodyPr/>
                    <a:lstStyle/>
                    <a:p>
                      <a:pPr algn="ctr" fontAlgn="b"/>
                      <a:r>
                        <a:rPr lang="en-US" sz="1100" b="0" i="0" u="none" strike="noStrike" dirty="0">
                          <a:solidFill>
                            <a:srgbClr val="000000"/>
                          </a:solidFill>
                          <a:effectLst/>
                          <a:latin typeface="Segoe UI"/>
                        </a:rPr>
                        <a:t>74</a:t>
                      </a:r>
                    </a:p>
                  </a:txBody>
                  <a:tcPr marL="7620" marR="7620" marT="7620" marB="0" anchor="ctr"/>
                </a:tc>
                <a:extLst>
                  <a:ext uri="{0D108BD9-81ED-4DB2-BD59-A6C34878D82A}">
                    <a16:rowId xmlns:a16="http://schemas.microsoft.com/office/drawing/2014/main" val="4201100171"/>
                  </a:ext>
                </a:extLst>
              </a:tr>
              <a:tr h="237486">
                <a:tc>
                  <a:txBody>
                    <a:bodyPr/>
                    <a:lstStyle/>
                    <a:p>
                      <a:pPr algn="ctr" fontAlgn="b"/>
                      <a:r>
                        <a:rPr lang="en-US" sz="1100" b="0" i="0" u="none" strike="noStrike" dirty="0">
                          <a:solidFill>
                            <a:srgbClr val="000000"/>
                          </a:solidFill>
                          <a:effectLst/>
                          <a:latin typeface="Segoe UI" panose="020B0502040204020203" pitchFamily="34" charset="0"/>
                        </a:rPr>
                        <a:t>20</a:t>
                      </a:r>
                    </a:p>
                  </a:txBody>
                  <a:tcPr marL="7620" marR="7620" marT="7620" marB="0" anchor="ctr"/>
                </a:tc>
                <a:tc>
                  <a:txBody>
                    <a:bodyPr/>
                    <a:lstStyle/>
                    <a:p>
                      <a:pPr algn="ctr" fontAlgn="ctr"/>
                      <a:r>
                        <a:rPr lang="en-US" sz="1100" b="0" i="0" u="none" strike="noStrike" dirty="0">
                          <a:solidFill>
                            <a:srgbClr val="000000"/>
                          </a:solidFill>
                          <a:effectLst/>
                          <a:latin typeface="Segoe UI"/>
                        </a:rPr>
                        <a:t>Chile</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tc>
                  <a:txBody>
                    <a:bodyPr/>
                    <a:lstStyle/>
                    <a:p>
                      <a:pPr algn="ctr" fontAlgn="b"/>
                      <a:r>
                        <a:rPr lang="en-US" sz="1100" b="0" i="0" u="none" strike="noStrike" dirty="0">
                          <a:solidFill>
                            <a:srgbClr val="000000"/>
                          </a:solidFill>
                          <a:effectLst/>
                          <a:latin typeface="Segoe UI"/>
                        </a:rPr>
                        <a:t>73</a:t>
                      </a:r>
                    </a:p>
                  </a:txBody>
                  <a:tcPr marL="7620" marR="7620" marT="7620" marB="0" anchor="ctr"/>
                </a:tc>
                <a:tc>
                  <a:txBody>
                    <a:bodyPr/>
                    <a:lstStyle/>
                    <a:p>
                      <a:pPr algn="ctr" fontAlgn="b"/>
                      <a:r>
                        <a:rPr lang="en-US" sz="1100" b="0" i="0" u="none" strike="noStrike" dirty="0">
                          <a:solidFill>
                            <a:srgbClr val="000000"/>
                          </a:solidFill>
                          <a:effectLst/>
                          <a:latin typeface="Segoe UI"/>
                        </a:rPr>
                        <a:t>75</a:t>
                      </a:r>
                    </a:p>
                  </a:txBody>
                  <a:tcPr marL="7620" marR="7620" marT="7620" marB="0" anchor="ctr"/>
                </a:tc>
                <a:extLst>
                  <a:ext uri="{0D108BD9-81ED-4DB2-BD59-A6C34878D82A}">
                    <a16:rowId xmlns:a16="http://schemas.microsoft.com/office/drawing/2014/main" val="810437113"/>
                  </a:ext>
                </a:extLst>
              </a:tr>
              <a:tr h="279396">
                <a:tc>
                  <a:txBody>
                    <a:bodyPr/>
                    <a:lstStyle/>
                    <a:p>
                      <a:pPr algn="ctr" fontAlgn="b"/>
                      <a:r>
                        <a:rPr lang="en-US" sz="1100" b="0" i="0" u="none" strike="noStrike" dirty="0">
                          <a:solidFill>
                            <a:srgbClr val="000000"/>
                          </a:solidFill>
                          <a:effectLst/>
                          <a:latin typeface="Segoe UI"/>
                        </a:rPr>
                        <a:t>22</a:t>
                      </a:r>
                    </a:p>
                  </a:txBody>
                  <a:tcPr marL="7620" marR="7620" marT="7620" marB="0" anchor="ctr"/>
                </a:tc>
                <a:tc>
                  <a:txBody>
                    <a:bodyPr/>
                    <a:lstStyle/>
                    <a:p>
                      <a:pPr algn="ctr" fontAlgn="ctr"/>
                      <a:r>
                        <a:rPr lang="en-US" sz="1100" b="0" i="0" u="none" strike="noStrike" dirty="0">
                          <a:solidFill>
                            <a:srgbClr val="000000"/>
                          </a:solidFill>
                          <a:effectLst/>
                          <a:latin typeface="Segoe UI"/>
                        </a:rPr>
                        <a:t>Peru</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Latam</a:t>
                      </a:r>
                    </a:p>
                  </a:txBody>
                  <a:tcPr marL="7620" marR="7620" marT="7620" marB="0" anchor="ct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78</a:t>
                      </a:r>
                    </a:p>
                  </a:txBody>
                  <a:tcPr marL="7620" marR="7620" marT="7620" marB="0" anchor="ctr"/>
                </a:tc>
                <a:tc>
                  <a:txBody>
                    <a:bodyPr/>
                    <a:lstStyle/>
                    <a:p>
                      <a:pPr algn="ctr" fontAlgn="b"/>
                      <a:r>
                        <a:rPr lang="en-US" sz="1100" b="0" i="0" u="none" strike="noStrike" dirty="0">
                          <a:solidFill>
                            <a:srgbClr val="000000"/>
                          </a:solidFill>
                          <a:effectLst/>
                          <a:latin typeface="Segoe UI"/>
                        </a:rPr>
                        <a:t>79</a:t>
                      </a:r>
                    </a:p>
                  </a:txBody>
                  <a:tcPr marL="7620" marR="7620" marT="7620" marB="0" anchor="ctr"/>
                </a:tc>
                <a:extLst>
                  <a:ext uri="{0D108BD9-81ED-4DB2-BD59-A6C34878D82A}">
                    <a16:rowId xmlns:a16="http://schemas.microsoft.com/office/drawing/2014/main" val="3633336904"/>
                  </a:ext>
                </a:extLst>
              </a:tr>
              <a:tr h="279396">
                <a:tc>
                  <a:txBody>
                    <a:bodyPr/>
                    <a:lstStyle/>
                    <a:p>
                      <a:pPr algn="ctr" fontAlgn="b"/>
                      <a:r>
                        <a:rPr lang="en-US" sz="1100" b="0" i="0" u="none" strike="noStrike" dirty="0">
                          <a:solidFill>
                            <a:srgbClr val="000000"/>
                          </a:solidFill>
                          <a:effectLst/>
                          <a:latin typeface="Segoe UI" panose="020B0502040204020203" pitchFamily="34" charset="0"/>
                        </a:rPr>
                        <a:t>14</a:t>
                      </a:r>
                    </a:p>
                  </a:txBody>
                  <a:tcPr marL="7620" marR="7620" marT="7620" marB="0" anchor="ctr"/>
                </a:tc>
                <a:tc>
                  <a:txBody>
                    <a:bodyPr/>
                    <a:lstStyle/>
                    <a:p>
                      <a:pPr algn="ctr" fontAlgn="ctr"/>
                      <a:r>
                        <a:rPr lang="en-US" sz="1100" b="0" i="0" u="none" strike="noStrike" dirty="0">
                          <a:solidFill>
                            <a:srgbClr val="000000"/>
                          </a:solidFill>
                          <a:effectLst/>
                          <a:latin typeface="Segoe UI"/>
                        </a:rPr>
                        <a:t>Turkey</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MEA</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extLst>
                  <a:ext uri="{0D108BD9-81ED-4DB2-BD59-A6C34878D82A}">
                    <a16:rowId xmlns:a16="http://schemas.microsoft.com/office/drawing/2014/main" val="4255655544"/>
                  </a:ext>
                </a:extLst>
              </a:tr>
              <a:tr h="279396">
                <a:tc>
                  <a:txBody>
                    <a:bodyPr/>
                    <a:lstStyle/>
                    <a:p>
                      <a:pPr algn="ctr" fontAlgn="b"/>
                      <a:r>
                        <a:rPr lang="en-US" sz="11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South Africa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MEA</a:t>
                      </a:r>
                    </a:p>
                  </a:txBody>
                  <a:tcPr marL="7620" marR="7620" marT="7620" marB="0" anchor="ctr"/>
                </a:tc>
                <a:tc>
                  <a:txBody>
                    <a:bodyPr/>
                    <a:lstStyle/>
                    <a:p>
                      <a:pPr algn="ctr" fontAlgn="b"/>
                      <a:r>
                        <a:rPr lang="en-US" sz="1100" b="0" i="0" u="none" strike="noStrike" dirty="0">
                          <a:solidFill>
                            <a:srgbClr val="000000"/>
                          </a:solidFill>
                          <a:effectLst/>
                          <a:latin typeface="Segoe UI"/>
                        </a:rPr>
                        <a:t>78</a:t>
                      </a:r>
                    </a:p>
                  </a:txBody>
                  <a:tcPr marL="7620" marR="7620" marT="7620" marB="0" anchor="ctr"/>
                </a:tc>
                <a:tc>
                  <a:txBody>
                    <a:bodyPr/>
                    <a:lstStyle/>
                    <a:p>
                      <a:pPr algn="ctr" fontAlgn="b"/>
                      <a:r>
                        <a:rPr lang="en-US" sz="1100" b="0" i="0" u="none" strike="noStrike" dirty="0">
                          <a:solidFill>
                            <a:srgbClr val="000000"/>
                          </a:solidFill>
                          <a:effectLst/>
                          <a:latin typeface="Segoe UI"/>
                        </a:rPr>
                        <a:t>77</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78</a:t>
                      </a:r>
                    </a:p>
                  </a:txBody>
                  <a:tcPr marL="7620" marR="7620" marT="7620" marB="0" anchor="ctr"/>
                </a:tc>
                <a:extLst>
                  <a:ext uri="{0D108BD9-81ED-4DB2-BD59-A6C34878D82A}">
                    <a16:rowId xmlns:a16="http://schemas.microsoft.com/office/drawing/2014/main" val="1247029946"/>
                  </a:ext>
                </a:extLst>
              </a:tr>
            </a:tbl>
          </a:graphicData>
        </a:graphic>
      </p:graphicFrame>
      <p:sp>
        <p:nvSpPr>
          <p:cNvPr id="6" name="Rectangle 5">
            <a:extLst>
              <a:ext uri="{FF2B5EF4-FFF2-40B4-BE49-F238E27FC236}">
                <a16:creationId xmlns:a16="http://schemas.microsoft.com/office/drawing/2014/main" id="{E95C1902-7542-4B38-8000-ECF15BEA9754}"/>
              </a:ext>
            </a:extLst>
          </p:cNvPr>
          <p:cNvSpPr/>
          <p:nvPr/>
        </p:nvSpPr>
        <p:spPr>
          <a:xfrm>
            <a:off x="50240" y="6594415"/>
            <a:ext cx="5354471" cy="400110"/>
          </a:xfrm>
          <a:prstGeom prst="rect">
            <a:avLst/>
          </a:prstGeom>
        </p:spPr>
        <p:txBody>
          <a:bodyPr wrap="square">
            <a:spAutoFit/>
          </a:bodyPr>
          <a:lstStyle/>
          <a:p>
            <a:r>
              <a:rPr lang="en-US" sz="1000" i="1" dirty="0">
                <a:solidFill>
                  <a:schemeClr val="bg1">
                    <a:lumMod val="50000"/>
                    <a:lumOff val="50000"/>
                  </a:schemeClr>
                </a:solidFill>
              </a:rPr>
              <a:t>*Worldwide trend based on 20 countries common in latest research and prior year</a:t>
            </a:r>
          </a:p>
          <a:p>
            <a:r>
              <a:rPr lang="en-US" sz="1000" i="1" dirty="0">
                <a:solidFill>
                  <a:schemeClr val="tx1">
                    <a:lumMod val="50000"/>
                  </a:schemeClr>
                </a:solidFill>
              </a:rPr>
              <a:t>Q2: Which of these has ever happened to you or to a friend/family member ONLINE?</a:t>
            </a:r>
            <a:endParaRPr lang="en-US" sz="1000" i="1" dirty="0">
              <a:solidFill>
                <a:schemeClr val="bg1">
                  <a:lumMod val="50000"/>
                  <a:lumOff val="50000"/>
                </a:schemeClr>
              </a:solidFill>
            </a:endParaRPr>
          </a:p>
        </p:txBody>
      </p:sp>
    </p:spTree>
    <p:extLst>
      <p:ext uri="{BB962C8B-B14F-4D97-AF65-F5344CB8AC3E}">
        <p14:creationId xmlns:p14="http://schemas.microsoft.com/office/powerpoint/2010/main" val="3156977663"/>
      </p:ext>
    </p:extLst>
  </p:cSld>
  <p:clrMapOvr>
    <a:masterClrMapping/>
  </p:clrMapOvr>
  <p:transition>
    <p:fade/>
  </p:transition>
</p:sld>
</file>

<file path=ppt/theme/theme1.xml><?xml version="1.0" encoding="utf-8"?>
<a:theme xmlns:a="http://schemas.openxmlformats.org/drawingml/2006/main" name="MSVID_Purple269_16x9_2012-08-18">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e8df3db0-9164-4153-b116-15b48c547070" xsi:nil="true"/>
    <_ip_UnifiedCompliancePolicyProperties xmlns="http://schemas.microsoft.com/sharepoint/v3" xsi:nil="true"/>
    <MediaServiceKeyPoints xmlns="e8df3db0-9164-4153-b116-15b48c5470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3CAC8DEED5644AAE8B4A2DB68BF41F" ma:contentTypeVersion="17" ma:contentTypeDescription="Create a new document." ma:contentTypeScope="" ma:versionID="daa5d6614da588a5bbdcbbfd5ed96a7b">
  <xsd:schema xmlns:xsd="http://www.w3.org/2001/XMLSchema" xmlns:xs="http://www.w3.org/2001/XMLSchema" xmlns:p="http://schemas.microsoft.com/office/2006/metadata/properties" xmlns:ns1="http://schemas.microsoft.com/sharepoint/v3" xmlns:ns2="267b04ac-9b2d-4d02-8871-d86a5c3508e4" xmlns:ns3="e8df3db0-9164-4153-b116-15b48c547070" targetNamespace="http://schemas.microsoft.com/office/2006/metadata/properties" ma:root="true" ma:fieldsID="1c3a12f178ccb8211343b8961a6a5d2a" ns1:_="" ns2:_="" ns3:_="">
    <xsd:import namespace="http://schemas.microsoft.com/sharepoint/v3"/>
    <xsd:import namespace="267b04ac-9b2d-4d02-8871-d86a5c3508e4"/>
    <xsd:import namespace="e8df3db0-9164-4153-b116-15b48c54707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Notes0"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7b04ac-9b2d-4d02-8871-d86a5c3508e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8df3db0-9164-4153-b116-15b48c54707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8" nillable="true" ma:displayName="MediaServiceOCR" ma:description="" ma:internalName="MediaServiceOCR" ma:readOnly="true">
      <xsd:simpleType>
        <xsd:restriction base="dms:Note">
          <xsd:maxLength value="255"/>
        </xsd:restriction>
      </xsd:simpleType>
    </xsd:element>
    <xsd:element name="Notes0" ma:index="19" nillable="true" ma:displayName="Notes" ma:internalName="Notes0">
      <xsd:simpleType>
        <xsd:restriction base="dms:Text">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230e9df3-be65-4c73-a93b-d1236ebd677e"/>
    <ds:schemaRef ds:uri="http://purl.org/dc/elements/1.1/"/>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EE0F730A-4EA6-4A63-B1EE-85ECB3E8BC9D}"/>
</file>

<file path=docProps/app.xml><?xml version="1.0" encoding="utf-8"?>
<Properties xmlns="http://schemas.openxmlformats.org/officeDocument/2006/extended-properties" xmlns:vt="http://schemas.openxmlformats.org/officeDocument/2006/docPropsVTypes">
  <Template>Microsoft_TWC_PresExternalLight</Template>
  <TotalTime>315817</TotalTime>
  <Words>1842</Words>
  <Application>Microsoft Office PowerPoint</Application>
  <PresentationFormat>Custom</PresentationFormat>
  <Paragraphs>303</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Segoe UI</vt:lpstr>
      <vt:lpstr>Segoe UI Light</vt:lpstr>
      <vt:lpstr>Wingdings</vt:lpstr>
      <vt:lpstr>Wingdings 3</vt:lpstr>
      <vt:lpstr>MSVID_Purple269_16x9_2012-08-18</vt:lpstr>
      <vt:lpstr>Civility, Safety &amp; Interaction Online</vt:lpstr>
      <vt:lpstr>There was a small improvement in the DCI </vt:lpstr>
      <vt:lpstr>The nature of online risk types</vt:lpstr>
      <vt:lpstr>Our social circles became more risky However, most risk exposure came from strangers and people we are less familiar with  </vt:lpstr>
      <vt:lpstr>The pain of online risks was widespread </vt:lpstr>
      <vt:lpstr>Consequences were up; positive actions were down </vt:lpstr>
      <vt:lpstr>Millennials experienced the most risks </vt:lpstr>
      <vt:lpstr>Risks were harder on girls than boys </vt:lpstr>
      <vt:lpstr>DCI trend</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Thomas Wong</dc:creator>
  <cp:lastModifiedBy>David J. Dzumba</cp:lastModifiedBy>
  <cp:revision>6521</cp:revision>
  <cp:lastPrinted>2014-01-24T18:55:15Z</cp:lastPrinted>
  <dcterms:created xsi:type="dcterms:W3CDTF">2013-07-29T23:33:21Z</dcterms:created>
  <dcterms:modified xsi:type="dcterms:W3CDTF">2019-01-10T18:46:00Z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0x0101004E3CAC8DEED5644AAE8B4A2DB68BF41F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y fmtid="{D5CDD505-2E9C-101B-9397-08002B2CF9AE}" pid="7" name="MSIP_Label_f42aa342-8706-4288-bd11-ebb85995028c_Enabled">
    <vt:lpwstr>True</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Owner">
    <vt:lpwstr>jbeau@microsoft.com</vt:lpwstr>
  </property>
  <property fmtid="{D5CDD505-2E9C-101B-9397-08002B2CF9AE}" pid="10" name="MSIP_Label_f42aa342-8706-4288-bd11-ebb85995028c_SetDate">
    <vt:lpwstr>2018-09-12T18:05:05.2656379Z</vt:lpwstr>
  </property>
  <property fmtid="{D5CDD505-2E9C-101B-9397-08002B2CF9AE}" pid="11" name="MSIP_Label_f42aa342-8706-4288-bd11-ebb85995028c_Name">
    <vt:lpwstr>General</vt:lpwstr>
  </property>
  <property fmtid="{D5CDD505-2E9C-101B-9397-08002B2CF9AE}" pid="12" name="MSIP_Label_f42aa342-8706-4288-bd11-ebb85995028c_Application">
    <vt:lpwstr>Microsoft Azure Information Protection</vt:lpwstr>
  </property>
  <property fmtid="{D5CDD505-2E9C-101B-9397-08002B2CF9AE}" pid="13" name="MSIP_Label_f42aa342-8706-4288-bd11-ebb85995028c_Extended_MSFT_Method">
    <vt:lpwstr>Automatic</vt:lpwstr>
  </property>
  <property fmtid="{D5CDD505-2E9C-101B-9397-08002B2CF9AE}" pid="14" name="Sensitivity">
    <vt:lpwstr>General</vt:lpwstr>
  </property>
</Properties>
</file>