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Lst>
  <p:notesMasterIdLst>
    <p:notesMasterId r:id="rId14"/>
  </p:notesMasterIdLst>
  <p:handoutMasterIdLst>
    <p:handoutMasterId r:id="rId15"/>
  </p:handoutMasterIdLst>
  <p:sldIdLst>
    <p:sldId id="1161" r:id="rId5"/>
    <p:sldId id="1687" r:id="rId6"/>
    <p:sldId id="1681" r:id="rId7"/>
    <p:sldId id="1689" r:id="rId8"/>
    <p:sldId id="1683" r:id="rId9"/>
    <p:sldId id="1684" r:id="rId10"/>
    <p:sldId id="1685" r:id="rId11"/>
    <p:sldId id="1690" r:id="rId12"/>
    <p:sldId id="1686" r:id="rId13"/>
  </p:sldIdLst>
  <p:sldSz cx="12436475" cy="6994525"/>
  <p:notesSz cx="6858000" cy="9313863"/>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3813502-2D1A-4D85-B4F1-5589B3288DD5}">
          <p14:sldIdLst>
            <p14:sldId id="1161"/>
            <p14:sldId id="1687"/>
            <p14:sldId id="1681"/>
            <p14:sldId id="1689"/>
            <p14:sldId id="1683"/>
            <p14:sldId id="1684"/>
            <p14:sldId id="1685"/>
            <p14:sldId id="1690"/>
            <p14:sldId id="1686"/>
          </p14:sldIdLst>
        </p14:section>
      </p14:sectionLst>
    </p:ext>
    <p:ext uri="{EFAFB233-063F-42B5-8137-9DF3F51BA10A}">
      <p15:sldGuideLst xmlns:p15="http://schemas.microsoft.com/office/powerpoint/2012/main">
        <p15:guide id="3" orient="horz" pos="931" userDrawn="1">
          <p15:clr>
            <a:srgbClr val="A4A3A4"/>
          </p15:clr>
        </p15:guide>
        <p15:guide id="5" orient="horz" pos="4123" userDrawn="1">
          <p15:clr>
            <a:srgbClr val="A4A3A4"/>
          </p15:clr>
        </p15:guide>
        <p15:guide id="7" orient="horz" pos="3067" userDrawn="1">
          <p15:clr>
            <a:srgbClr val="A4A3A4"/>
          </p15:clr>
        </p15:guide>
        <p15:guide id="8" orient="horz" pos="1987" userDrawn="1">
          <p15:clr>
            <a:srgbClr val="A4A3A4"/>
          </p15:clr>
        </p15:guide>
        <p15:guide id="9" pos="557" userDrawn="1">
          <p15:clr>
            <a:srgbClr val="A4A3A4"/>
          </p15:clr>
        </p15:guide>
        <p15:guide id="10" pos="1325">
          <p15:clr>
            <a:srgbClr val="A4A3A4"/>
          </p15:clr>
        </p15:guide>
        <p15:guide id="12" pos="749">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7181" userDrawn="1">
          <p15:clr>
            <a:srgbClr val="A4A3A4"/>
          </p15:clr>
        </p15:guide>
        <p15:guide id="22" pos="3053">
          <p15:clr>
            <a:srgbClr val="A4A3A4"/>
          </p15:clr>
        </p15:guide>
      </p15:sldGuideLst>
    </p:ext>
    <p:ext uri="{2D200454-40CA-4A62-9FC3-DE9A4176ACB9}">
      <p15:notesGuideLst xmlns:p15="http://schemas.microsoft.com/office/powerpoint/2012/main">
        <p15:guide id="1" orient="horz" pos="2865" userDrawn="1">
          <p15:clr>
            <a:srgbClr val="A4A3A4"/>
          </p15:clr>
        </p15:guide>
        <p15:guide id="2" pos="2093" userDrawn="1">
          <p15:clr>
            <a:srgbClr val="A4A3A4"/>
          </p15:clr>
        </p15:guide>
        <p15:guide id="3" orient="horz" pos="2934" userDrawn="1">
          <p15:clr>
            <a:srgbClr val="A4A3A4"/>
          </p15:clr>
        </p15:guide>
        <p15:guide id="4"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7" name="Tom Wong" initials="TW" lastIdx="11" clrIdx="7">
    <p:extLst>
      <p:ext uri="{19B8F6BF-5375-455C-9EA6-DF929625EA0E}">
        <p15:presenceInfo xmlns:p15="http://schemas.microsoft.com/office/powerpoint/2012/main" userId="7ee3688e7d498933" providerId="Windows Live"/>
      </p:ext>
    </p:extLst>
  </p:cmAuthor>
  <p:cmAuthor id="1" name="Mary Feil-Jacobs" initials="MFJ" lastIdx="42" clrIdx="1"/>
  <p:cmAuthor id="8" name="Jacqueline Beauchere (CELA)" initials="JB(" lastIdx="4" clrIdx="8">
    <p:extLst>
      <p:ext uri="{19B8F6BF-5375-455C-9EA6-DF929625EA0E}">
        <p15:presenceInfo xmlns:p15="http://schemas.microsoft.com/office/powerpoint/2012/main" userId="S::jbeau@microsoft.com::5feabd0e-7554-4158-8393-9ced612cedf9" providerId="AD"/>
      </p:ext>
    </p:extLst>
  </p:cmAuthor>
  <p:cmAuthor id="2" name="Carol Brown" initials="CB" lastIdx="4" clrIdx="2"/>
  <p:cmAuthor id="3" name="Tiffany Teichrow" initials="TT" lastIdx="2" clrIdx="3">
    <p:extLst/>
  </p:cmAuthor>
  <p:cmAuthor id="4" name="Cynthia Sandvick (LCA)" initials="CS(" lastIdx="3" clrIdx="4">
    <p:extLst/>
  </p:cmAuthor>
  <p:cmAuthor id="5" name="Kim Sanchez" initials="KS" lastIdx="7" clrIdx="5">
    <p:extLst/>
  </p:cmAuthor>
  <p:cmAuthor id="6" name="John Ruchinskas" initials="JR" lastIdx="106" clrIdx="6">
    <p:extLst>
      <p:ext uri="{19B8F6BF-5375-455C-9EA6-DF929625EA0E}">
        <p15:presenceInfo xmlns:p15="http://schemas.microsoft.com/office/powerpoint/2012/main" userId="8b520dd3a2a299f0"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2C6"/>
    <a:srgbClr val="E7E7E7"/>
    <a:srgbClr val="FFB900"/>
    <a:srgbClr val="CCCCFF"/>
    <a:srgbClr val="002050"/>
    <a:srgbClr val="00B294"/>
    <a:srgbClr val="339933"/>
    <a:srgbClr val="A71201"/>
    <a:srgbClr val="00994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9DE947A-9877-4445-8C6A-5E1C334925FC}" v="222" dt="2019-01-09T18:51:41.930"/>
    <p1510:client id="{D881D7BC-7A33-4A58-9FEF-2772F14D9867}" v="11" dt="2019-01-09T19:04:07.1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959" autoAdjust="0"/>
    <p:restoredTop sz="93657" autoAdjust="0"/>
  </p:normalViewPr>
  <p:slideViewPr>
    <p:cSldViewPr snapToGrid="0">
      <p:cViewPr varScale="1">
        <p:scale>
          <a:sx n="78" d="100"/>
          <a:sy n="78" d="100"/>
        </p:scale>
        <p:origin x="948" y="29"/>
      </p:cViewPr>
      <p:guideLst>
        <p:guide orient="horz" pos="931"/>
        <p:guide orient="horz" pos="4123"/>
        <p:guide orient="horz" pos="3067"/>
        <p:guide orient="horz" pos="1987"/>
        <p:guide pos="557"/>
        <p:guide pos="1325"/>
        <p:guide pos="749"/>
        <p:guide pos="3629"/>
        <p:guide pos="1901"/>
        <p:guide pos="2477"/>
        <p:guide pos="4205"/>
        <p:guide pos="7181"/>
        <p:guide pos="3053"/>
      </p:guideLst>
    </p:cSldViewPr>
  </p:slideViewPr>
  <p:outlineViewPr>
    <p:cViewPr>
      <p:scale>
        <a:sx n="33" d="100"/>
        <a:sy n="33" d="100"/>
      </p:scale>
      <p:origin x="0" y="-1882"/>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p:scale>
          <a:sx n="268" d="100"/>
          <a:sy n="268" d="100"/>
        </p:scale>
        <p:origin x="-2333" y="-6019"/>
      </p:cViewPr>
      <p:guideLst>
        <p:guide orient="horz" pos="2865"/>
        <p:guide pos="2093"/>
        <p:guide orient="horz" pos="2934"/>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queline Beauchere (CELA)" userId="S::jbeau@microsoft.com::5feabd0e-7554-4158-8393-9ced612cedf9" providerId="AD" clId="Web-{E9DE947A-9877-4445-8C6A-5E1C334925FC}"/>
    <pc:docChg chg="modSld">
      <pc:chgData name="Jacqueline Beauchere (CELA)" userId="S::jbeau@microsoft.com::5feabd0e-7554-4158-8393-9ced612cedf9" providerId="AD" clId="Web-{E9DE947A-9877-4445-8C6A-5E1C334925FC}" dt="2019-01-09T18:51:41.930" v="221" actId="20577"/>
      <pc:docMkLst>
        <pc:docMk/>
      </pc:docMkLst>
      <pc:sldChg chg="modSp">
        <pc:chgData name="Jacqueline Beauchere (CELA)" userId="S::jbeau@microsoft.com::5feabd0e-7554-4158-8393-9ced612cedf9" providerId="AD" clId="Web-{E9DE947A-9877-4445-8C6A-5E1C334925FC}" dt="2019-01-09T18:47:21.252" v="97" actId="20577"/>
        <pc:sldMkLst>
          <pc:docMk/>
          <pc:sldMk cId="1279127179" sldId="1681"/>
        </pc:sldMkLst>
        <pc:spChg chg="mod">
          <ac:chgData name="Jacqueline Beauchere (CELA)" userId="S::jbeau@microsoft.com::5feabd0e-7554-4158-8393-9ced612cedf9" providerId="AD" clId="Web-{E9DE947A-9877-4445-8C6A-5E1C334925FC}" dt="2019-01-09T18:47:21.252" v="97" actId="20577"/>
          <ac:spMkLst>
            <pc:docMk/>
            <pc:sldMk cId="1279127179" sldId="1681"/>
            <ac:spMk id="16" creationId="{870823BF-150B-490B-85F8-3C7156744FA9}"/>
          </ac:spMkLst>
        </pc:spChg>
      </pc:sldChg>
      <pc:sldChg chg="modSp">
        <pc:chgData name="Jacqueline Beauchere (CELA)" userId="S::jbeau@microsoft.com::5feabd0e-7554-4158-8393-9ced612cedf9" providerId="AD" clId="Web-{E9DE947A-9877-4445-8C6A-5E1C334925FC}" dt="2019-01-09T18:48:33.051" v="124" actId="20577"/>
        <pc:sldMkLst>
          <pc:docMk/>
          <pc:sldMk cId="3407962546" sldId="1683"/>
        </pc:sldMkLst>
        <pc:spChg chg="mod">
          <ac:chgData name="Jacqueline Beauchere (CELA)" userId="S::jbeau@microsoft.com::5feabd0e-7554-4158-8393-9ced612cedf9" providerId="AD" clId="Web-{E9DE947A-9877-4445-8C6A-5E1C334925FC}" dt="2019-01-09T18:48:33.051" v="124" actId="20577"/>
          <ac:spMkLst>
            <pc:docMk/>
            <pc:sldMk cId="3407962546" sldId="1683"/>
            <ac:spMk id="9" creationId="{906D9CD0-B8A0-447F-936B-8578220DC757}"/>
          </ac:spMkLst>
        </pc:spChg>
      </pc:sldChg>
      <pc:sldChg chg="modSp">
        <pc:chgData name="Jacqueline Beauchere (CELA)" userId="S::jbeau@microsoft.com::5feabd0e-7554-4158-8393-9ced612cedf9" providerId="AD" clId="Web-{E9DE947A-9877-4445-8C6A-5E1C334925FC}" dt="2019-01-09T18:49:57.537" v="174" actId="20577"/>
        <pc:sldMkLst>
          <pc:docMk/>
          <pc:sldMk cId="344454394" sldId="1684"/>
        </pc:sldMkLst>
        <pc:spChg chg="mod">
          <ac:chgData name="Jacqueline Beauchere (CELA)" userId="S::jbeau@microsoft.com::5feabd0e-7554-4158-8393-9ced612cedf9" providerId="AD" clId="Web-{E9DE947A-9877-4445-8C6A-5E1C334925FC}" dt="2019-01-09T18:49:57.537" v="174" actId="20577"/>
          <ac:spMkLst>
            <pc:docMk/>
            <pc:sldMk cId="344454394" sldId="1684"/>
            <ac:spMk id="14" creationId="{3B3128F5-E511-4FA1-9B2C-61844C11C9D7}"/>
          </ac:spMkLst>
        </pc:spChg>
      </pc:sldChg>
      <pc:sldChg chg="modSp">
        <pc:chgData name="Jacqueline Beauchere (CELA)" userId="S::jbeau@microsoft.com::5feabd0e-7554-4158-8393-9ced612cedf9" providerId="AD" clId="Web-{E9DE947A-9877-4445-8C6A-5E1C334925FC}" dt="2019-01-09T18:50:31.960" v="190" actId="20577"/>
        <pc:sldMkLst>
          <pc:docMk/>
          <pc:sldMk cId="217872123" sldId="1685"/>
        </pc:sldMkLst>
        <pc:spChg chg="mod">
          <ac:chgData name="Jacqueline Beauchere (CELA)" userId="S::jbeau@microsoft.com::5feabd0e-7554-4158-8393-9ced612cedf9" providerId="AD" clId="Web-{E9DE947A-9877-4445-8C6A-5E1C334925FC}" dt="2019-01-09T18:50:31.960" v="190" actId="20577"/>
          <ac:spMkLst>
            <pc:docMk/>
            <pc:sldMk cId="217872123" sldId="1685"/>
            <ac:spMk id="20" creationId="{5AF1654D-0E65-4AEE-AE3C-CF8CDC38C101}"/>
          </ac:spMkLst>
        </pc:spChg>
      </pc:sldChg>
      <pc:sldChg chg="modSp">
        <pc:chgData name="Jacqueline Beauchere (CELA)" userId="S::jbeau@microsoft.com::5feabd0e-7554-4158-8393-9ced612cedf9" providerId="AD" clId="Web-{E9DE947A-9877-4445-8C6A-5E1C334925FC}" dt="2019-01-09T18:45:40.063" v="24" actId="20577"/>
        <pc:sldMkLst>
          <pc:docMk/>
          <pc:sldMk cId="2086727468" sldId="1687"/>
        </pc:sldMkLst>
        <pc:spChg chg="mod">
          <ac:chgData name="Jacqueline Beauchere (CELA)" userId="S::jbeau@microsoft.com::5feabd0e-7554-4158-8393-9ced612cedf9" providerId="AD" clId="Web-{E9DE947A-9877-4445-8C6A-5E1C334925FC}" dt="2019-01-09T18:45:40.063" v="24" actId="20577"/>
          <ac:spMkLst>
            <pc:docMk/>
            <pc:sldMk cId="2086727468" sldId="1687"/>
            <ac:spMk id="4" creationId="{609B48BA-DB7A-48DD-BE6F-AD45CC026935}"/>
          </ac:spMkLst>
        </pc:spChg>
      </pc:sldChg>
      <pc:sldChg chg="modSp">
        <pc:chgData name="Jacqueline Beauchere (CELA)" userId="S::jbeau@microsoft.com::5feabd0e-7554-4158-8393-9ced612cedf9" providerId="AD" clId="Web-{E9DE947A-9877-4445-8C6A-5E1C334925FC}" dt="2019-01-09T18:47:59.988" v="119" actId="20577"/>
        <pc:sldMkLst>
          <pc:docMk/>
          <pc:sldMk cId="1787422098" sldId="1689"/>
        </pc:sldMkLst>
        <pc:spChg chg="mod">
          <ac:chgData name="Jacqueline Beauchere (CELA)" userId="S::jbeau@microsoft.com::5feabd0e-7554-4158-8393-9ced612cedf9" providerId="AD" clId="Web-{E9DE947A-9877-4445-8C6A-5E1C334925FC}" dt="2019-01-09T18:47:59.988" v="119" actId="20577"/>
          <ac:spMkLst>
            <pc:docMk/>
            <pc:sldMk cId="1787422098" sldId="1689"/>
            <ac:spMk id="8" creationId="{C44D9BF8-FD55-4DEB-945B-42436DC995D7}"/>
          </ac:spMkLst>
        </pc:spChg>
      </pc:sldChg>
      <pc:sldChg chg="modSp">
        <pc:chgData name="Jacqueline Beauchere (CELA)" userId="S::jbeau@microsoft.com::5feabd0e-7554-4158-8393-9ced612cedf9" providerId="AD" clId="Web-{E9DE947A-9877-4445-8C6A-5E1C334925FC}" dt="2019-01-09T18:51:41.930" v="221" actId="20577"/>
        <pc:sldMkLst>
          <pc:docMk/>
          <pc:sldMk cId="552979309" sldId="1690"/>
        </pc:sldMkLst>
        <pc:spChg chg="mod">
          <ac:chgData name="Jacqueline Beauchere (CELA)" userId="S::jbeau@microsoft.com::5feabd0e-7554-4158-8393-9ced612cedf9" providerId="AD" clId="Web-{E9DE947A-9877-4445-8C6A-5E1C334925FC}" dt="2019-01-09T18:51:41.930" v="221" actId="20577"/>
          <ac:spMkLst>
            <pc:docMk/>
            <pc:sldMk cId="552979309" sldId="1690"/>
            <ac:spMk id="5" creationId="{2ABC4267-93F9-4C29-9160-629EC3EC1C66}"/>
          </ac:spMkLst>
        </pc:spChg>
        <pc:spChg chg="mod">
          <ac:chgData name="Jacqueline Beauchere (CELA)" userId="S::jbeau@microsoft.com::5feabd0e-7554-4158-8393-9ced612cedf9" providerId="AD" clId="Web-{E9DE947A-9877-4445-8C6A-5E1C334925FC}" dt="2019-01-09T18:50:41.297" v="194" actId="20577"/>
          <ac:spMkLst>
            <pc:docMk/>
            <pc:sldMk cId="552979309" sldId="1690"/>
            <ac:spMk id="7" creationId="{3B4A9F95-498C-476B-B7AE-3713F52F18B9}"/>
          </ac:spMkLst>
        </pc:spChg>
        <pc:spChg chg="mod">
          <ac:chgData name="Jacqueline Beauchere (CELA)" userId="S::jbeau@microsoft.com::5feabd0e-7554-4158-8393-9ced612cedf9" providerId="AD" clId="Web-{E9DE947A-9877-4445-8C6A-5E1C334925FC}" dt="2019-01-09T18:50:58.414" v="204" actId="20577"/>
          <ac:spMkLst>
            <pc:docMk/>
            <pc:sldMk cId="552979309" sldId="1690"/>
            <ac:spMk id="8" creationId="{AED89F09-05B3-4605-BAF8-92E199E5CB56}"/>
          </ac:spMkLst>
        </pc:spChg>
      </pc:sldChg>
    </pc:docChg>
  </pc:docChgLst>
  <pc:docChgLst>
    <pc:chgData name="Jacqueline Beauchere (CELA)" userId="S::jbeau@microsoft.com::5feabd0e-7554-4158-8393-9ced612cedf9" providerId="AD" clId="Web-{D881D7BC-7A33-4A58-9FEF-2772F14D9867}"/>
    <pc:docChg chg="modSld">
      <pc:chgData name="Jacqueline Beauchere (CELA)" userId="S::jbeau@microsoft.com::5feabd0e-7554-4158-8393-9ced612cedf9" providerId="AD" clId="Web-{D881D7BC-7A33-4A58-9FEF-2772F14D9867}" dt="2019-01-09T19:04:07.119" v="10" actId="14100"/>
      <pc:docMkLst>
        <pc:docMk/>
      </pc:docMkLst>
      <pc:sldChg chg="modSp">
        <pc:chgData name="Jacqueline Beauchere (CELA)" userId="S::jbeau@microsoft.com::5feabd0e-7554-4158-8393-9ced612cedf9" providerId="AD" clId="Web-{D881D7BC-7A33-4A58-9FEF-2772F14D9867}" dt="2019-01-09T19:04:07.119" v="10" actId="14100"/>
        <pc:sldMkLst>
          <pc:docMk/>
          <pc:sldMk cId="2086727468" sldId="1687"/>
        </pc:sldMkLst>
        <pc:spChg chg="mod">
          <ac:chgData name="Jacqueline Beauchere (CELA)" userId="S::jbeau@microsoft.com::5feabd0e-7554-4158-8393-9ced612cedf9" providerId="AD" clId="Web-{D881D7BC-7A33-4A58-9FEF-2772F14D9867}" dt="2019-01-09T19:04:07.119" v="10" actId="14100"/>
          <ac:spMkLst>
            <pc:docMk/>
            <pc:sldMk cId="2086727468" sldId="1687"/>
            <ac:spMk id="4" creationId="{609B48BA-DB7A-48DD-BE6F-AD45CC026935}"/>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v-mecout\Documents\Jacqueline%20Beauchere\Digital%20Civility%20Research\Copy%20of%20Wave%203%20Country%20report%20slide%20data%20vFINAL_Sep_12.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dirty="0">
                <a:solidFill>
                  <a:schemeClr val="tx1">
                    <a:lumMod val="50000"/>
                  </a:schemeClr>
                </a:solidFill>
              </a:rPr>
              <a:t>Amount of pain experienced</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2651220814866726E-2"/>
          <c:y val="0.1345668742025998"/>
          <c:w val="0.76936938806681154"/>
          <c:h val="0.69827347320535316"/>
        </c:manualLayout>
      </c:layout>
      <c:barChart>
        <c:barDir val="col"/>
        <c:grouping val="stacked"/>
        <c:varyColors val="0"/>
        <c:ser>
          <c:idx val="0"/>
          <c:order val="0"/>
          <c:tx>
            <c:strRef>
              <c:f>Sheet3!$B$15</c:f>
              <c:strCache>
                <c:ptCount val="1"/>
                <c:pt idx="0">
                  <c:v>Severe pain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Belgium</c:v>
                </c:pt>
                <c:pt idx="1">
                  <c:v>Global</c:v>
                </c:pt>
              </c:strCache>
            </c:strRef>
          </c:cat>
          <c:val>
            <c:numRef>
              <c:f>Sheet3!$B$16:$B$17</c:f>
              <c:numCache>
                <c:formatCode>0%</c:formatCode>
                <c:ptCount val="2"/>
                <c:pt idx="0">
                  <c:v>0.27</c:v>
                </c:pt>
                <c:pt idx="1">
                  <c:v>0.28000000000000003</c:v>
                </c:pt>
              </c:numCache>
            </c:numRef>
          </c:val>
          <c:extLst>
            <c:ext xmlns:c16="http://schemas.microsoft.com/office/drawing/2014/chart" uri="{C3380CC4-5D6E-409C-BE32-E72D297353CC}">
              <c16:uniqueId val="{00000000-61C2-4054-9B55-96DCB420C2EC}"/>
            </c:ext>
          </c:extLst>
        </c:ser>
        <c:ser>
          <c:idx val="1"/>
          <c:order val="1"/>
          <c:tx>
            <c:strRef>
              <c:f>Sheet3!$C$15</c:f>
              <c:strCache>
                <c:ptCount val="1"/>
                <c:pt idx="0">
                  <c:v>Moderate pain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Belgium</c:v>
                </c:pt>
                <c:pt idx="1">
                  <c:v>Global</c:v>
                </c:pt>
              </c:strCache>
            </c:strRef>
          </c:cat>
          <c:val>
            <c:numRef>
              <c:f>Sheet3!$C$16:$C$17</c:f>
              <c:numCache>
                <c:formatCode>0%</c:formatCode>
                <c:ptCount val="2"/>
                <c:pt idx="0">
                  <c:v>0.28000000000000003</c:v>
                </c:pt>
                <c:pt idx="1">
                  <c:v>0.27</c:v>
                </c:pt>
              </c:numCache>
            </c:numRef>
          </c:val>
          <c:extLst>
            <c:ext xmlns:c16="http://schemas.microsoft.com/office/drawing/2014/chart" uri="{C3380CC4-5D6E-409C-BE32-E72D297353CC}">
              <c16:uniqueId val="{00000001-61C2-4054-9B55-96DCB420C2EC}"/>
            </c:ext>
          </c:extLst>
        </c:ser>
        <c:ser>
          <c:idx val="2"/>
          <c:order val="2"/>
          <c:tx>
            <c:strRef>
              <c:f>Sheet3!$D$15</c:f>
              <c:strCache>
                <c:ptCount val="1"/>
                <c:pt idx="0">
                  <c:v>Mild pain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Belgium</c:v>
                </c:pt>
                <c:pt idx="1">
                  <c:v>Global</c:v>
                </c:pt>
              </c:strCache>
            </c:strRef>
          </c:cat>
          <c:val>
            <c:numRef>
              <c:f>Sheet3!$D$16:$D$17</c:f>
              <c:numCache>
                <c:formatCode>0%</c:formatCode>
                <c:ptCount val="2"/>
                <c:pt idx="0">
                  <c:v>0.25</c:v>
                </c:pt>
                <c:pt idx="1">
                  <c:v>0.28999999999999998</c:v>
                </c:pt>
              </c:numCache>
            </c:numRef>
          </c:val>
          <c:extLst>
            <c:ext xmlns:c16="http://schemas.microsoft.com/office/drawing/2014/chart" uri="{C3380CC4-5D6E-409C-BE32-E72D297353CC}">
              <c16:uniqueId val="{00000002-61C2-4054-9B55-96DCB420C2EC}"/>
            </c:ext>
          </c:extLst>
        </c:ser>
        <c:ser>
          <c:idx val="3"/>
          <c:order val="3"/>
          <c:tx>
            <c:strRef>
              <c:f>Sheet3!$E$15</c:f>
              <c:strCache>
                <c:ptCount val="1"/>
                <c:pt idx="0">
                  <c:v>No pain</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Sheet3!$A$16:$A$17</c:f>
              <c:strCache>
                <c:ptCount val="2"/>
                <c:pt idx="0">
                  <c:v>Belgium</c:v>
                </c:pt>
                <c:pt idx="1">
                  <c:v>Global</c:v>
                </c:pt>
              </c:strCache>
            </c:strRef>
          </c:cat>
          <c:val>
            <c:numRef>
              <c:f>Sheet3!$E$16:$E$17</c:f>
              <c:numCache>
                <c:formatCode>0%</c:formatCode>
                <c:ptCount val="2"/>
                <c:pt idx="0">
                  <c:v>0.21</c:v>
                </c:pt>
                <c:pt idx="1">
                  <c:v>0.16</c:v>
                </c:pt>
              </c:numCache>
            </c:numRef>
          </c:val>
          <c:extLst>
            <c:ext xmlns:c16="http://schemas.microsoft.com/office/drawing/2014/chart" uri="{C3380CC4-5D6E-409C-BE32-E72D297353CC}">
              <c16:uniqueId val="{00000003-61C2-4054-9B55-96DCB420C2EC}"/>
            </c:ext>
          </c:extLst>
        </c:ser>
        <c:dLbls>
          <c:dLblPos val="ctr"/>
          <c:showLegendKey val="0"/>
          <c:showVal val="1"/>
          <c:showCatName val="0"/>
          <c:showSerName val="0"/>
          <c:showPercent val="0"/>
          <c:showBubbleSize val="0"/>
        </c:dLbls>
        <c:gapWidth val="150"/>
        <c:overlap val="100"/>
        <c:axId val="525019104"/>
        <c:axId val="525015496"/>
      </c:barChart>
      <c:catAx>
        <c:axId val="525019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525015496"/>
        <c:crosses val="autoZero"/>
        <c:auto val="1"/>
        <c:lblAlgn val="ctr"/>
        <c:lblOffset val="100"/>
        <c:noMultiLvlLbl val="0"/>
      </c:catAx>
      <c:valAx>
        <c:axId val="525015496"/>
        <c:scaling>
          <c:orientation val="minMax"/>
        </c:scaling>
        <c:delete val="1"/>
        <c:axPos val="l"/>
        <c:numFmt formatCode="0%" sourceLinked="1"/>
        <c:majorTickMark val="none"/>
        <c:minorTickMark val="none"/>
        <c:tickLblPos val="nextTo"/>
        <c:crossAx val="525019104"/>
        <c:crosses val="autoZero"/>
        <c:crossBetween val="between"/>
      </c:valAx>
      <c:spPr>
        <a:noFill/>
        <a:ln w="25400">
          <a:noFill/>
        </a:ln>
        <a:effectLst/>
      </c:spPr>
    </c:plotArea>
    <c:legend>
      <c:legendPos val="b"/>
      <c:layout>
        <c:manualLayout>
          <c:xMode val="edge"/>
          <c:yMode val="edge"/>
          <c:x val="0.75124721806468409"/>
          <c:y val="0.29924951688731216"/>
          <c:w val="0.20290995856922844"/>
          <c:h val="0.4589223270168151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50000"/>
                </a:schemeClr>
              </a:solidFill>
              <a:latin typeface="+mn-lt"/>
              <a:ea typeface="+mn-ea"/>
              <a:cs typeface="+mn-cs"/>
            </a:defRPr>
          </a:pPr>
          <a:endParaRPr lang="en-US"/>
        </a:p>
      </c:txPr>
    </c:legend>
    <c:plotVisOnly val="1"/>
    <c:dispBlanksAs val="gap"/>
    <c:showDLblsOverMax val="0"/>
  </c:chart>
  <c:spPr>
    <a:noFill/>
    <a:ln>
      <a:solidFill>
        <a:schemeClr val="bg1"/>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a:solidFill>
                  <a:schemeClr val="tx1">
                    <a:lumMod val="50000"/>
                  </a:schemeClr>
                </a:solidFill>
              </a:rPr>
              <a:t>DCI</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Sheet6!$A$2:$A$7</c:f>
              <c:strCache>
                <c:ptCount val="6"/>
                <c:pt idx="0">
                  <c:v>Teens</c:v>
                </c:pt>
                <c:pt idx="1">
                  <c:v>Millennials</c:v>
                </c:pt>
                <c:pt idx="2">
                  <c:v>Gen X</c:v>
                </c:pt>
                <c:pt idx="3">
                  <c:v>Boomers</c:v>
                </c:pt>
                <c:pt idx="4">
                  <c:v>Teen boys</c:v>
                </c:pt>
                <c:pt idx="5">
                  <c:v>Teen girls</c:v>
                </c:pt>
              </c:strCache>
            </c:strRef>
          </c:cat>
          <c:val>
            <c:numRef>
              <c:f>Sheet6!$B$2:$B$7</c:f>
              <c:numCache>
                <c:formatCode>####%</c:formatCode>
                <c:ptCount val="6"/>
                <c:pt idx="0">
                  <c:v>0.56999999999999995</c:v>
                </c:pt>
                <c:pt idx="1">
                  <c:v>0.66</c:v>
                </c:pt>
                <c:pt idx="2">
                  <c:v>0.53</c:v>
                </c:pt>
                <c:pt idx="3">
                  <c:v>0.52</c:v>
                </c:pt>
                <c:pt idx="4">
                  <c:v>0.57999999999999996</c:v>
                </c:pt>
                <c:pt idx="5">
                  <c:v>0.56000000000000005</c:v>
                </c:pt>
              </c:numCache>
            </c:numRef>
          </c:val>
          <c:extLst>
            <c:ext xmlns:c16="http://schemas.microsoft.com/office/drawing/2014/chart" uri="{C3380CC4-5D6E-409C-BE32-E72D297353CC}">
              <c16:uniqueId val="{00000000-8A83-4F4C-B23D-9113A569BFCC}"/>
            </c:ext>
          </c:extLst>
        </c:ser>
        <c:dLbls>
          <c:dLblPos val="outEnd"/>
          <c:showLegendKey val="0"/>
          <c:showVal val="1"/>
          <c:showCatName val="0"/>
          <c:showSerName val="0"/>
          <c:showPercent val="0"/>
          <c:showBubbleSize val="0"/>
        </c:dLbls>
        <c:gapWidth val="182"/>
        <c:axId val="511725232"/>
        <c:axId val="511729496"/>
      </c:barChart>
      <c:catAx>
        <c:axId val="51172523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511729496"/>
        <c:crosses val="autoZero"/>
        <c:auto val="1"/>
        <c:lblAlgn val="ctr"/>
        <c:lblOffset val="100"/>
        <c:noMultiLvlLbl val="0"/>
      </c:catAx>
      <c:valAx>
        <c:axId val="511729496"/>
        <c:scaling>
          <c:orientation val="minMax"/>
        </c:scaling>
        <c:delete val="1"/>
        <c:axPos val="b"/>
        <c:numFmt formatCode="####%" sourceLinked="1"/>
        <c:majorTickMark val="none"/>
        <c:minorTickMark val="none"/>
        <c:tickLblPos val="nextTo"/>
        <c:crossAx val="5117252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a:solidFill>
                  <a:schemeClr val="tx1">
                    <a:lumMod val="50000"/>
                  </a:schemeClr>
                </a:solidFill>
              </a:rPr>
              <a:t>Average number of risks</a:t>
            </a:r>
          </a:p>
        </c:rich>
      </c:tx>
      <c:layout>
        <c:manualLayout>
          <c:xMode val="edge"/>
          <c:yMode val="edge"/>
          <c:x val="0.23738841902822591"/>
          <c:y val="5.7968166391553798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Sheet6!$A$10:$A$15</c:f>
              <c:strCache>
                <c:ptCount val="6"/>
                <c:pt idx="0">
                  <c:v>Teens</c:v>
                </c:pt>
                <c:pt idx="1">
                  <c:v>Millennials</c:v>
                </c:pt>
                <c:pt idx="2">
                  <c:v>Gen X</c:v>
                </c:pt>
                <c:pt idx="3">
                  <c:v>Boomers</c:v>
                </c:pt>
                <c:pt idx="4">
                  <c:v>Teen boys</c:v>
                </c:pt>
                <c:pt idx="5">
                  <c:v>Teen girls</c:v>
                </c:pt>
              </c:strCache>
            </c:strRef>
          </c:cat>
          <c:val>
            <c:numRef>
              <c:f>Sheet6!$B$10:$B$15</c:f>
              <c:numCache>
                <c:formatCode>####.0</c:formatCode>
                <c:ptCount val="6"/>
                <c:pt idx="0">
                  <c:v>2.2000000000000002</c:v>
                </c:pt>
                <c:pt idx="1">
                  <c:v>2</c:v>
                </c:pt>
                <c:pt idx="2">
                  <c:v>1.9</c:v>
                </c:pt>
                <c:pt idx="3">
                  <c:v>1.7</c:v>
                </c:pt>
                <c:pt idx="4">
                  <c:v>2.2999999999999998</c:v>
                </c:pt>
                <c:pt idx="5">
                  <c:v>2.1</c:v>
                </c:pt>
              </c:numCache>
            </c:numRef>
          </c:val>
          <c:extLst>
            <c:ext xmlns:c16="http://schemas.microsoft.com/office/drawing/2014/chart" uri="{C3380CC4-5D6E-409C-BE32-E72D297353CC}">
              <c16:uniqueId val="{00000000-C5D5-4FD0-B2A4-243D03AB9B20}"/>
            </c:ext>
          </c:extLst>
        </c:ser>
        <c:dLbls>
          <c:dLblPos val="outEnd"/>
          <c:showLegendKey val="0"/>
          <c:showVal val="1"/>
          <c:showCatName val="0"/>
          <c:showSerName val="0"/>
          <c:showPercent val="0"/>
          <c:showBubbleSize val="0"/>
        </c:dLbls>
        <c:gapWidth val="182"/>
        <c:axId val="747945568"/>
        <c:axId val="339956696"/>
      </c:barChart>
      <c:catAx>
        <c:axId val="7479455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339956696"/>
        <c:crosses val="autoZero"/>
        <c:auto val="1"/>
        <c:lblAlgn val="ctr"/>
        <c:lblOffset val="100"/>
        <c:noMultiLvlLbl val="0"/>
      </c:catAx>
      <c:valAx>
        <c:axId val="339956696"/>
        <c:scaling>
          <c:orientation val="minMax"/>
        </c:scaling>
        <c:delete val="1"/>
        <c:axPos val="b"/>
        <c:numFmt formatCode="####.0" sourceLinked="1"/>
        <c:majorTickMark val="none"/>
        <c:minorTickMark val="none"/>
        <c:tickLblPos val="nextTo"/>
        <c:crossAx val="747945568"/>
        <c:crosses val="autoZero"/>
        <c:crossBetween val="between"/>
      </c:valAx>
      <c:spPr>
        <a:noFill/>
        <a:ln w="25400">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a:solidFill>
                  <a:schemeClr val="tx1">
                    <a:lumMod val="50000"/>
                  </a:schemeClr>
                </a:solidFill>
              </a:rPr>
              <a:t>Consequences (any)</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Sheet6!$A$18:$A$23</c:f>
              <c:strCache>
                <c:ptCount val="6"/>
                <c:pt idx="0">
                  <c:v>Teens</c:v>
                </c:pt>
                <c:pt idx="1">
                  <c:v>Millennials</c:v>
                </c:pt>
                <c:pt idx="2">
                  <c:v>Gen X</c:v>
                </c:pt>
                <c:pt idx="3">
                  <c:v>Boomers</c:v>
                </c:pt>
                <c:pt idx="4">
                  <c:v>Teen boys</c:v>
                </c:pt>
                <c:pt idx="5">
                  <c:v>Teen girls</c:v>
                </c:pt>
              </c:strCache>
            </c:strRef>
          </c:cat>
          <c:val>
            <c:numRef>
              <c:f>Sheet6!$B$18:$B$23</c:f>
              <c:numCache>
                <c:formatCode>####%</c:formatCode>
                <c:ptCount val="6"/>
                <c:pt idx="0">
                  <c:v>0.71</c:v>
                </c:pt>
                <c:pt idx="1">
                  <c:v>0.57999999999999996</c:v>
                </c:pt>
                <c:pt idx="2">
                  <c:v>0.7</c:v>
                </c:pt>
                <c:pt idx="3">
                  <c:v>0.67</c:v>
                </c:pt>
                <c:pt idx="4">
                  <c:v>0.67</c:v>
                </c:pt>
                <c:pt idx="5">
                  <c:v>0.75</c:v>
                </c:pt>
              </c:numCache>
            </c:numRef>
          </c:val>
          <c:extLst>
            <c:ext xmlns:c16="http://schemas.microsoft.com/office/drawing/2014/chart" uri="{C3380CC4-5D6E-409C-BE32-E72D297353CC}">
              <c16:uniqueId val="{00000000-2122-4ADB-A44A-DEBF90F93221}"/>
            </c:ext>
          </c:extLst>
        </c:ser>
        <c:dLbls>
          <c:dLblPos val="outEnd"/>
          <c:showLegendKey val="0"/>
          <c:showVal val="1"/>
          <c:showCatName val="0"/>
          <c:showSerName val="0"/>
          <c:showPercent val="0"/>
          <c:showBubbleSize val="0"/>
        </c:dLbls>
        <c:gapWidth val="182"/>
        <c:axId val="679387384"/>
        <c:axId val="679387712"/>
      </c:barChart>
      <c:catAx>
        <c:axId val="67938738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679387712"/>
        <c:crosses val="autoZero"/>
        <c:auto val="1"/>
        <c:lblAlgn val="ctr"/>
        <c:lblOffset val="100"/>
        <c:noMultiLvlLbl val="0"/>
      </c:catAx>
      <c:valAx>
        <c:axId val="679387712"/>
        <c:scaling>
          <c:orientation val="minMax"/>
        </c:scaling>
        <c:delete val="1"/>
        <c:axPos val="b"/>
        <c:numFmt formatCode="####%" sourceLinked="1"/>
        <c:majorTickMark val="none"/>
        <c:minorTickMark val="none"/>
        <c:tickLblPos val="nextTo"/>
        <c:crossAx val="67938738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r>
              <a:rPr lang="en-US" b="1">
                <a:solidFill>
                  <a:schemeClr val="tx1">
                    <a:lumMod val="50000"/>
                  </a:schemeClr>
                </a:solidFill>
              </a:rPr>
              <a:t>Moderate to severe pain</a:t>
            </a:r>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50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Sheet6!$A$26:$A$31</c:f>
              <c:strCache>
                <c:ptCount val="6"/>
                <c:pt idx="0">
                  <c:v>Teens</c:v>
                </c:pt>
                <c:pt idx="1">
                  <c:v>Millennials</c:v>
                </c:pt>
                <c:pt idx="2">
                  <c:v>Gen X</c:v>
                </c:pt>
                <c:pt idx="3">
                  <c:v>Boomers</c:v>
                </c:pt>
                <c:pt idx="4">
                  <c:v>Teen boys</c:v>
                </c:pt>
                <c:pt idx="5">
                  <c:v>Teen girls</c:v>
                </c:pt>
              </c:strCache>
            </c:strRef>
          </c:cat>
          <c:val>
            <c:numRef>
              <c:f>Sheet6!$B$26:$B$31</c:f>
              <c:numCache>
                <c:formatCode>0%</c:formatCode>
                <c:ptCount val="6"/>
                <c:pt idx="0">
                  <c:v>0.65</c:v>
                </c:pt>
                <c:pt idx="1">
                  <c:v>0.47</c:v>
                </c:pt>
                <c:pt idx="2">
                  <c:v>0.49</c:v>
                </c:pt>
                <c:pt idx="3">
                  <c:v>0.41</c:v>
                </c:pt>
                <c:pt idx="4">
                  <c:v>0.61</c:v>
                </c:pt>
                <c:pt idx="5">
                  <c:v>0.69</c:v>
                </c:pt>
              </c:numCache>
            </c:numRef>
          </c:val>
          <c:extLst>
            <c:ext xmlns:c16="http://schemas.microsoft.com/office/drawing/2014/chart" uri="{C3380CC4-5D6E-409C-BE32-E72D297353CC}">
              <c16:uniqueId val="{00000000-A580-4ED1-BB62-E1D0E33F86DF}"/>
            </c:ext>
          </c:extLst>
        </c:ser>
        <c:dLbls>
          <c:dLblPos val="outEnd"/>
          <c:showLegendKey val="0"/>
          <c:showVal val="1"/>
          <c:showCatName val="0"/>
          <c:showSerName val="0"/>
          <c:showPercent val="0"/>
          <c:showBubbleSize val="0"/>
        </c:dLbls>
        <c:gapWidth val="182"/>
        <c:axId val="527423704"/>
        <c:axId val="527426328"/>
      </c:barChart>
      <c:catAx>
        <c:axId val="52742370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527426328"/>
        <c:crosses val="autoZero"/>
        <c:auto val="1"/>
        <c:lblAlgn val="ctr"/>
        <c:lblOffset val="100"/>
        <c:noMultiLvlLbl val="0"/>
      </c:catAx>
      <c:valAx>
        <c:axId val="527426328"/>
        <c:scaling>
          <c:orientation val="minMax"/>
        </c:scaling>
        <c:delete val="1"/>
        <c:axPos val="b"/>
        <c:numFmt formatCode="0%" sourceLinked="1"/>
        <c:majorTickMark val="none"/>
        <c:minorTickMark val="none"/>
        <c:tickLblPos val="nextTo"/>
        <c:crossAx val="527423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r>
              <a:rPr lang="en-US" sz="2000" b="1" dirty="0">
                <a:solidFill>
                  <a:schemeClr val="tx1">
                    <a:lumMod val="50000"/>
                  </a:schemeClr>
                </a:solidFill>
              </a:rPr>
              <a:t>Positive Actions: Asked for help</a:t>
            </a:r>
          </a:p>
        </c:rich>
      </c:tx>
      <c:overlay val="0"/>
      <c:spPr>
        <a:noFill/>
        <a:ln>
          <a:noFill/>
        </a:ln>
        <a:effectLst/>
      </c:spPr>
      <c:txPr>
        <a:bodyPr rot="0" spcFirstLastPara="1" vertOverflow="ellipsis" vert="horz" wrap="square" anchor="ctr" anchorCtr="1"/>
        <a:lstStyle/>
        <a:p>
          <a:pPr>
            <a:defRPr sz="2000" b="1" i="0" u="none" strike="noStrike" kern="1200" spc="0" baseline="0">
              <a:solidFill>
                <a:schemeClr val="tx1">
                  <a:lumMod val="50000"/>
                </a:schemeClr>
              </a:solidFill>
              <a:latin typeface="+mn-lt"/>
              <a:ea typeface="+mn-ea"/>
              <a:cs typeface="+mn-cs"/>
            </a:defRPr>
          </a:pPr>
          <a:endParaRPr lang="en-US"/>
        </a:p>
      </c:txPr>
    </c:title>
    <c:autoTitleDeleted val="0"/>
    <c:plotArea>
      <c:layout>
        <c:manualLayout>
          <c:layoutTarget val="inner"/>
          <c:xMode val="edge"/>
          <c:yMode val="edge"/>
          <c:x val="2.1744500408040143E-2"/>
          <c:y val="0.12664104144816807"/>
          <c:w val="0.64683519722531235"/>
          <c:h val="0.72223693076712292"/>
        </c:manualLayout>
      </c:layout>
      <c:barChart>
        <c:barDir val="col"/>
        <c:grouping val="stacked"/>
        <c:varyColors val="0"/>
        <c:ser>
          <c:idx val="0"/>
          <c:order val="0"/>
          <c:tx>
            <c:strRef>
              <c:f>Sheet7!$B$1</c:f>
              <c:strCache>
                <c:ptCount val="1"/>
                <c:pt idx="0">
                  <c:v>Asked for help from an adult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Sheet7!$B$2:$B$4</c:f>
              <c:numCache>
                <c:formatCode>0%</c:formatCode>
                <c:ptCount val="3"/>
                <c:pt idx="0">
                  <c:v>0.1</c:v>
                </c:pt>
                <c:pt idx="1">
                  <c:v>0.25</c:v>
                </c:pt>
                <c:pt idx="2">
                  <c:v>0.28000000000000003</c:v>
                </c:pt>
              </c:numCache>
            </c:numRef>
          </c:val>
          <c:extLst>
            <c:ext xmlns:c16="http://schemas.microsoft.com/office/drawing/2014/chart" uri="{C3380CC4-5D6E-409C-BE32-E72D297353CC}">
              <c16:uniqueId val="{00000000-B555-499B-8247-C0E48FCEF0B4}"/>
            </c:ext>
          </c:extLst>
        </c:ser>
        <c:ser>
          <c:idx val="1"/>
          <c:order val="1"/>
          <c:tx>
            <c:strRef>
              <c:f>Sheet7!$C$1</c:f>
              <c:strCache>
                <c:ptCount val="1"/>
                <c:pt idx="0">
                  <c:v>Asked my parents for help</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Sheet7!$A$2:$A$4</c:f>
              <c:strCache>
                <c:ptCount val="3"/>
                <c:pt idx="0">
                  <c:v>Prior year</c:v>
                </c:pt>
                <c:pt idx="1">
                  <c:v>Latest research</c:v>
                </c:pt>
                <c:pt idx="2">
                  <c:v>Global average</c:v>
                </c:pt>
              </c:strCache>
            </c:strRef>
          </c:cat>
          <c:val>
            <c:numRef>
              <c:f>Sheet7!$C$2:$C$4</c:f>
              <c:numCache>
                <c:formatCode>0%</c:formatCode>
                <c:ptCount val="3"/>
                <c:pt idx="0">
                  <c:v>7.0000000000000007E-2</c:v>
                </c:pt>
                <c:pt idx="1">
                  <c:v>0.4</c:v>
                </c:pt>
                <c:pt idx="2">
                  <c:v>0.42</c:v>
                </c:pt>
              </c:numCache>
            </c:numRef>
          </c:val>
          <c:extLst>
            <c:ext xmlns:c16="http://schemas.microsoft.com/office/drawing/2014/chart" uri="{C3380CC4-5D6E-409C-BE32-E72D297353CC}">
              <c16:uniqueId val="{00000001-B555-499B-8247-C0E48FCEF0B4}"/>
            </c:ext>
          </c:extLst>
        </c:ser>
        <c:dLbls>
          <c:dLblPos val="ctr"/>
          <c:showLegendKey val="0"/>
          <c:showVal val="1"/>
          <c:showCatName val="0"/>
          <c:showSerName val="0"/>
          <c:showPercent val="0"/>
          <c:showBubbleSize val="0"/>
        </c:dLbls>
        <c:gapWidth val="150"/>
        <c:overlap val="100"/>
        <c:axId val="789519704"/>
        <c:axId val="789522328"/>
      </c:barChart>
      <c:catAx>
        <c:axId val="7895197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crossAx val="789522328"/>
        <c:crosses val="autoZero"/>
        <c:auto val="1"/>
        <c:lblAlgn val="ctr"/>
        <c:lblOffset val="100"/>
        <c:noMultiLvlLbl val="0"/>
      </c:catAx>
      <c:valAx>
        <c:axId val="789522328"/>
        <c:scaling>
          <c:orientation val="minMax"/>
        </c:scaling>
        <c:delete val="1"/>
        <c:axPos val="l"/>
        <c:numFmt formatCode="0%" sourceLinked="1"/>
        <c:majorTickMark val="none"/>
        <c:minorTickMark val="none"/>
        <c:tickLblPos val="nextTo"/>
        <c:crossAx val="789519704"/>
        <c:crosses val="autoZero"/>
        <c:crossBetween val="between"/>
      </c:valAx>
      <c:spPr>
        <a:noFill/>
        <a:ln>
          <a:noFill/>
        </a:ln>
        <a:effectLst/>
      </c:spPr>
    </c:plotArea>
    <c:legend>
      <c:legendPos val="b"/>
      <c:layout>
        <c:manualLayout>
          <c:xMode val="edge"/>
          <c:yMode val="edge"/>
          <c:x val="0.69107183448217735"/>
          <c:y val="0.37845142913423063"/>
          <c:w val="0.25971369793013216"/>
          <c:h val="0.32159883995900468"/>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4" y="0"/>
            <a:ext cx="2971800" cy="465693"/>
          </a:xfrm>
          <a:prstGeom prst="rect">
            <a:avLst/>
          </a:prstGeom>
        </p:spPr>
        <p:txBody>
          <a:bodyPr vert="horz" lIns="92395" tIns="46198" rIns="92395" bIns="46198" rtlCol="0"/>
          <a:lstStyle>
            <a:lvl1pPr algn="r">
              <a:defRPr sz="1200"/>
            </a:lvl1pPr>
          </a:lstStyle>
          <a:p>
            <a:fld id="{7CE70E58-7C41-4F7D-9599-EADE9710BA2F}" type="datetime1">
              <a:rPr lang="en-US" smtClean="0">
                <a:latin typeface="Segoe UI" pitchFamily="34" charset="0"/>
              </a:rPr>
              <a:t>1/9/2019</a:t>
            </a:fld>
            <a:endParaRPr lang="en-US" dirty="0">
              <a:latin typeface="Segoe UI" pitchFamily="34" charset="0"/>
            </a:endParaRPr>
          </a:p>
        </p:txBody>
      </p:sp>
      <p:sp>
        <p:nvSpPr>
          <p:cNvPr id="8" name="Footer Placeholder 7"/>
          <p:cNvSpPr>
            <a:spLocks noGrp="1"/>
          </p:cNvSpPr>
          <p:nvPr>
            <p:ph type="ftr" sz="quarter" idx="2"/>
          </p:nvPr>
        </p:nvSpPr>
        <p:spPr>
          <a:xfrm>
            <a:off x="0" y="8846554"/>
            <a:ext cx="5795010" cy="338610"/>
          </a:xfrm>
          <a:prstGeom prst="rect">
            <a:avLst/>
          </a:prstGeom>
        </p:spPr>
        <p:txBody>
          <a:bodyPr vert="horz" lIns="92395" tIns="46198" rIns="92395" bIns="46198" rtlCol="0" anchor="b"/>
          <a:lstStyle>
            <a:lvl1pPr algn="l">
              <a:defRPr sz="1200"/>
            </a:lvl1pPr>
          </a:lstStyle>
          <a:p>
            <a:pPr marL="402628" defTabSz="9236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9" name="Slide Number Placeholder 8"/>
          <p:cNvSpPr>
            <a:spLocks noGrp="1"/>
          </p:cNvSpPr>
          <p:nvPr>
            <p:ph type="sldNum" sz="quarter" idx="3"/>
          </p:nvPr>
        </p:nvSpPr>
        <p:spPr>
          <a:xfrm>
            <a:off x="5783580" y="8846553"/>
            <a:ext cx="1072833" cy="465693"/>
          </a:xfrm>
          <a:prstGeom prst="rect">
            <a:avLst/>
          </a:prstGeom>
        </p:spPr>
        <p:txBody>
          <a:bodyPr vert="horz" lIns="92395" tIns="46198" rIns="92395" bIns="46198"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1" y="0"/>
            <a:ext cx="2971800" cy="465693"/>
          </a:xfrm>
          <a:prstGeom prst="rect">
            <a:avLst/>
          </a:prstGeom>
        </p:spPr>
        <p:txBody>
          <a:bodyPr vert="horz" lIns="92395" tIns="46198" rIns="92395" bIns="46198"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2395" tIns="46198" rIns="92395" bIns="46198" rtlCol="0" anchor="ctr"/>
          <a:lstStyle/>
          <a:p>
            <a:endParaRPr lang="en-US" dirty="0"/>
          </a:p>
        </p:txBody>
      </p:sp>
      <p:sp>
        <p:nvSpPr>
          <p:cNvPr id="10" name="Footer Placeholder 9"/>
          <p:cNvSpPr>
            <a:spLocks noGrp="1"/>
          </p:cNvSpPr>
          <p:nvPr>
            <p:ph type="ftr" sz="quarter" idx="4"/>
          </p:nvPr>
        </p:nvSpPr>
        <p:spPr>
          <a:xfrm>
            <a:off x="1" y="8848170"/>
            <a:ext cx="5920740" cy="362576"/>
          </a:xfrm>
          <a:prstGeom prst="rect">
            <a:avLst/>
          </a:prstGeom>
        </p:spPr>
        <p:txBody>
          <a:bodyPr vert="horz" lIns="92395" tIns="46198" rIns="92395" bIns="46198" rtlCol="0" anchor="b"/>
          <a:lstStyle>
            <a:lvl1pPr marL="577474" indent="0" algn="l">
              <a:defRPr sz="1200"/>
            </a:lvl1p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11" name="Date Placeholder 10"/>
          <p:cNvSpPr>
            <a:spLocks noGrp="1"/>
          </p:cNvSpPr>
          <p:nvPr>
            <p:ph type="dt" idx="1"/>
          </p:nvPr>
        </p:nvSpPr>
        <p:spPr>
          <a:xfrm>
            <a:off x="3884614" y="0"/>
            <a:ext cx="2971800" cy="465693"/>
          </a:xfrm>
          <a:prstGeom prst="rect">
            <a:avLst/>
          </a:prstGeom>
        </p:spPr>
        <p:txBody>
          <a:bodyPr vert="horz" lIns="92395" tIns="46198" rIns="92395" bIns="46198" rtlCol="0"/>
          <a:lstStyle>
            <a:lvl1pPr algn="r">
              <a:defRPr sz="1200">
                <a:latin typeface="Segoe UI" pitchFamily="34" charset="0"/>
              </a:defRPr>
            </a:lvl1pPr>
          </a:lstStyle>
          <a:p>
            <a:fld id="{39ECCDAD-89B1-4858-8590-6A80AD1DF58E}" type="datetime1">
              <a:rPr lang="en-US" smtClean="0"/>
              <a:t>1/9/2019</a:t>
            </a:fld>
            <a:endParaRPr lang="en-US" dirty="0"/>
          </a:p>
        </p:txBody>
      </p:sp>
      <p:sp>
        <p:nvSpPr>
          <p:cNvPr id="12" name="Notes Placeholder 11"/>
          <p:cNvSpPr>
            <a:spLocks noGrp="1"/>
          </p:cNvSpPr>
          <p:nvPr>
            <p:ph type="body" sz="quarter" idx="3"/>
          </p:nvPr>
        </p:nvSpPr>
        <p:spPr>
          <a:xfrm>
            <a:off x="685800" y="4424085"/>
            <a:ext cx="5486400" cy="4191239"/>
          </a:xfrm>
          <a:prstGeom prst="rect">
            <a:avLst/>
          </a:prstGeom>
        </p:spPr>
        <p:txBody>
          <a:bodyPr vert="horz" lIns="92395" tIns="46198" rIns="92395" bIns="46198"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10" y="8846553"/>
            <a:ext cx="947103" cy="465693"/>
          </a:xfrm>
          <a:prstGeom prst="rect">
            <a:avLst/>
          </a:prstGeom>
        </p:spPr>
        <p:txBody>
          <a:bodyPr vert="horz" lIns="92395" tIns="46198" rIns="92395" bIns="46198"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1754777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40255869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JR add</a:t>
            </a: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139681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41194072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640521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586533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23654"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This material is provided for informational purposes only. Microsoft makes no warranties, express or implied.</a:t>
            </a:r>
          </a:p>
        </p:txBody>
      </p:sp>
      <p:sp>
        <p:nvSpPr>
          <p:cNvPr id="6" name="Date Placeholder 5"/>
          <p:cNvSpPr>
            <a:spLocks noGrp="1"/>
          </p:cNvSpPr>
          <p:nvPr>
            <p:ph type="dt" idx="12"/>
          </p:nvPr>
        </p:nvSpPr>
        <p:spPr/>
        <p:txBody>
          <a:bodyPr/>
          <a:lstStyle/>
          <a:p>
            <a:fld id="{39ECCDAD-89B1-4858-8590-6A80AD1DF58E}" type="datetime1">
              <a:rPr lang="en-US" smtClean="0"/>
              <a:t>1/9/2019</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13041699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tif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702" y="1787545"/>
            <a:ext cx="9144000" cy="1828801"/>
          </a:xfrm>
          <a:prstGeom prst="rect">
            <a:avLst/>
          </a:prstGeom>
          <a:solidFill>
            <a:srgbClr val="FFB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chemeClr val="tx1"/>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chemeClr val="tx1"/>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pic>
        <p:nvPicPr>
          <p:cNvPr id="3" name="Picture 2" descr="A close up of a sign&#10;&#10;Description generated with high confidence">
            <a:extLst>
              <a:ext uri="{FF2B5EF4-FFF2-40B4-BE49-F238E27FC236}">
                <a16:creationId xmlns:a16="http://schemas.microsoft.com/office/drawing/2014/main" id="{707CF559-A3D7-4C0A-B824-E1E104BBBCF2}"/>
              </a:ext>
            </a:extLst>
          </p:cNvPr>
          <p:cNvPicPr>
            <a:picLocks noChangeAspect="1"/>
          </p:cNvPicPr>
          <p:nvPr userDrawn="1"/>
        </p:nvPicPr>
        <p:blipFill>
          <a:blip r:embed="rId3"/>
          <a:stretch>
            <a:fillRect/>
          </a:stretch>
        </p:blipFill>
        <p:spPr>
          <a:xfrm>
            <a:off x="10600029" y="6234663"/>
            <a:ext cx="1689100" cy="640080"/>
          </a:xfrm>
          <a:prstGeom prst="rect">
            <a:avLst/>
          </a:prstGeom>
        </p:spPr>
      </p:pic>
    </p:spTree>
    <p:extLst>
      <p:ext uri="{BB962C8B-B14F-4D97-AF65-F5344CB8AC3E}">
        <p14:creationId xmlns:p14="http://schemas.microsoft.com/office/powerpoint/2010/main" val="5414112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t="-496"/>
          <a:stretch/>
        </p:blipFill>
        <p:spPr>
          <a:xfrm flipH="1">
            <a:off x="-2" y="-34681"/>
            <a:ext cx="12436476"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0570" y="-34681"/>
            <a:ext cx="12436474" cy="7029206"/>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7661963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9"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em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11287"/>
            <a:ext cx="10056812" cy="2750383"/>
          </a:xfrm>
          <a:noFill/>
        </p:spPr>
        <p:txBody>
          <a:bodyPr tIns="91440" bIns="91440" anchor="t" anchorCtr="0"/>
          <a:lstStyle>
            <a:lvl1pPr>
              <a:defRPr sz="7200" spc="-100" baseline="0">
                <a:solidFill>
                  <a:srgbClr val="000000"/>
                </a:solidFill>
              </a:defRPr>
            </a:lvl1pPr>
          </a:lstStyle>
          <a:p>
            <a:r>
              <a:rPr lang="en-US" dirty="0"/>
              <a:t>Demo title</a:t>
            </a:r>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634743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a:t>Video title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649675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tx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075357253"/>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Section Title Accent Color 2">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4540872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4"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76253691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7227168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chemeClr val="bg1"/>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chemeClr val="bg1"/>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Section Title Accent Color 3">
    <p:bg>
      <p:bgPr>
        <a:solidFill>
          <a:schemeClr val="accent6"/>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solidFill>
                  <a:srgbClr val="000000"/>
                </a:solidFill>
              </a:defRPr>
            </a:lvl1pPr>
          </a:lstStyle>
          <a:p>
            <a:r>
              <a:rPr lang="en-US" dirty="0"/>
              <a:t>Section title</a:t>
            </a:r>
          </a:p>
        </p:txBody>
      </p:sp>
      <p:sp>
        <p:nvSpPr>
          <p:cNvPr id="3"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58031002"/>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solidFill>
                  <a:schemeClr val="tx2"/>
                </a:soli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7481685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8"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843985228"/>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lvl1pPr>
              <a:defRPr>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55319683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7497"/>
          </a:xfrm>
        </p:spPr>
        <p:txBody>
          <a:bodyPr>
            <a:spAutoFit/>
          </a:bodyPr>
          <a:lstStyle>
            <a:lvl1pPr>
              <a:defRPr>
                <a:solidFill>
                  <a:srgbClr val="00BCF2"/>
                </a:solidFill>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5"/>
          <p:cNvSpPr>
            <a:spLocks noGrp="1"/>
          </p:cNvSpPr>
          <p:nvPr>
            <p:ph type="title"/>
          </p:nvPr>
        </p:nvSpPr>
        <p:spPr/>
        <p:txBody>
          <a:bodyPr/>
          <a:lstStyle/>
          <a:p>
            <a:r>
              <a:rPr lang="en-US"/>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229941979"/>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solidFill>
                  <a:srgbClr val="00BCF2"/>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91883987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solidFill>
                  <a:srgbClr val="00BCF2"/>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7"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solidFill>
                  <a:schemeClr val="bg1">
                    <a:lumMod val="75000"/>
                    <a:lumOff val="25000"/>
                  </a:schemeClr>
                </a:solidFill>
              </a:defRPr>
            </a:lvl1pPr>
          </a:lstStyle>
          <a:p>
            <a:r>
              <a:rPr lang="en-US" dirty="0"/>
              <a:t>Click to edit Master title style</a:t>
            </a:r>
          </a:p>
        </p:txBody>
      </p:sp>
      <p:sp>
        <p:nvSpPr>
          <p:cNvPr id="5"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311135705"/>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417923720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accent1"/>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chemeClr val="tx1"/>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18952680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4"/>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78450787"/>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tx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85934457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Blank Accent Color 2">
    <p:bg>
      <p:bgPr>
        <a:solidFill>
          <a:schemeClr val="accent5"/>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3 for internal audiences">
    <p:spTree>
      <p:nvGrpSpPr>
        <p:cNvPr id="1" name=""/>
        <p:cNvGrpSpPr/>
        <p:nvPr/>
      </p:nvGrpSpPr>
      <p:grpSpPr>
        <a:xfrm>
          <a:off x="0" y="0"/>
          <a:ext cx="0" cy="0"/>
          <a:chOff x="0" y="0"/>
          <a:chExt cx="0" cy="0"/>
        </a:xfrm>
      </p:grpSpPr>
      <p:sp>
        <p:nvSpPr>
          <p:cNvPr id="8" name="Rectangle 7"/>
          <p:cNvSpPr/>
          <p:nvPr userDrawn="1"/>
        </p:nvSpPr>
        <p:spPr bwMode="auto">
          <a:xfrm>
            <a:off x="274638" y="2125663"/>
            <a:ext cx="9144000" cy="3657600"/>
          </a:xfrm>
          <a:prstGeom prst="rect">
            <a:avLst/>
          </a:prstGeom>
          <a:solidFill>
            <a:srgbClr val="00D8CC"/>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5" name="Title 1"/>
          <p:cNvSpPr>
            <a:spLocks noGrp="1"/>
          </p:cNvSpPr>
          <p:nvPr>
            <p:ph type="title" hasCustomPrompt="1"/>
          </p:nvPr>
        </p:nvSpPr>
        <p:spPr>
          <a:xfrm>
            <a:off x="274702" y="2123084"/>
            <a:ext cx="9144000" cy="1831379"/>
          </a:xfrm>
          <a:noFill/>
        </p:spPr>
        <p:txBody>
          <a:bodyPr lIns="146304" tIns="91440" rIns="146304" bIns="91440" anchor="t" anchorCtr="0"/>
          <a:lstStyle>
            <a:lvl1pPr>
              <a:defRPr sz="6000" spc="-100" baseline="0">
                <a:solidFill>
                  <a:srgbClr val="000000"/>
                </a:solidFill>
              </a:defRPr>
            </a:lvl1pPr>
          </a:lstStyle>
          <a:p>
            <a:r>
              <a:rPr lang="en-US" dirty="0"/>
              <a:t>Presentation title</a:t>
            </a:r>
          </a:p>
        </p:txBody>
      </p:sp>
      <p:sp>
        <p:nvSpPr>
          <p:cNvPr id="16" name="Text Placeholder 4"/>
          <p:cNvSpPr>
            <a:spLocks noGrp="1"/>
          </p:cNvSpPr>
          <p:nvPr>
            <p:ph type="body" sz="quarter" idx="12" hasCustomPrompt="1"/>
          </p:nvPr>
        </p:nvSpPr>
        <p:spPr>
          <a:xfrm>
            <a:off x="274702" y="3954462"/>
            <a:ext cx="9144000" cy="1828801"/>
          </a:xfrm>
          <a:noFill/>
        </p:spPr>
        <p:txBody>
          <a:bodyPr lIns="146304" tIns="109728" rIns="146304" bIns="109728">
            <a:noAutofit/>
          </a:bodyPr>
          <a:lstStyle>
            <a:lvl1pPr marL="0" indent="0">
              <a:spcBef>
                <a:spcPts val="0"/>
              </a:spcBef>
              <a:buNone/>
              <a:defRPr sz="3600" spc="0" baseline="0">
                <a:solidFill>
                  <a:srgbClr val="000000"/>
                </a:solidFill>
                <a:latin typeface="+mj-lt"/>
              </a:defRPr>
            </a:lvl1pPr>
          </a:lstStyle>
          <a:p>
            <a:pPr lvl="0"/>
            <a:r>
              <a:rPr lang="en-US" dirty="0"/>
              <a:t>Speaker Name</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4928999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Blank Accent Color 2">
    <p:bg>
      <p:bgPr>
        <a:solidFill>
          <a:schemeClr val="accent2"/>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Blank Accent Color 2">
    <p:bg>
      <p:bgPr>
        <a:solidFill>
          <a:schemeClr val="accent3"/>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24099478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6"/>
        </a:solidFill>
        <a:effectLst/>
      </p:bgPr>
    </p:bg>
    <p:spTree>
      <p:nvGrpSpPr>
        <p:cNvPr id="1" name=""/>
        <p:cNvGrpSpPr/>
        <p:nvPr/>
      </p:nvGrpSpPr>
      <p:grpSpPr>
        <a:xfrm>
          <a:off x="0" y="0"/>
          <a:ext cx="0" cy="0"/>
          <a:chOff x="0" y="0"/>
          <a:chExt cx="0" cy="0"/>
        </a:xfrm>
      </p:grpSpPr>
      <p:sp>
        <p:nvSpPr>
          <p:cNvPr id="2"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896928305"/>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a:t>Slide for Developer Code</a:t>
            </a:r>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
        <p:nvSpPr>
          <p:cNvPr id="5"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3530996961"/>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7"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2" y="1"/>
            <a:ext cx="12436476" cy="6994524"/>
          </a:xfrm>
          <a:prstGeom prst="rect">
            <a:avLst/>
          </a:prstGeom>
        </p:spPr>
      </p:pic>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16" name="Rectangle 15"/>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11148729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34681"/>
            <a:ext cx="12436475" cy="7029206"/>
          </a:xfrm>
          <a:prstGeom prst="rect">
            <a:avLst/>
          </a:prstGeom>
        </p:spPr>
      </p:pic>
      <p:sp>
        <p:nvSpPr>
          <p:cNvPr id="9" name="Rectangle 8"/>
          <p:cNvSpPr/>
          <p:nvPr userDrawn="1"/>
        </p:nvSpPr>
        <p:spPr>
          <a:xfrm rot="10800000" flipH="1" flipV="1">
            <a:off x="0" y="0"/>
            <a:ext cx="11887455" cy="7794895"/>
          </a:xfrm>
          <a:prstGeom prst="rect">
            <a:avLst/>
          </a:prstGeom>
          <a:gradFill flip="none" rotWithShape="1">
            <a:gsLst>
              <a:gs pos="0">
                <a:schemeClr val="bg1">
                  <a:alpha val="22000"/>
                </a:schemeClr>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34246368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20" name="Rectangle 19"/>
          <p:cNvSpPr/>
          <p:nvPr userDrawn="1"/>
        </p:nvSpPr>
        <p:spPr>
          <a:xfrm rot="10800000" flipH="1">
            <a:off x="0" y="2125676"/>
            <a:ext cx="6766871" cy="4868847"/>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5"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7"/>
          </a:xfrm>
          <a:prstGeom prst="rect">
            <a:avLst/>
          </a:prstGeom>
        </p:spPr>
      </p:pic>
    </p:spTree>
    <p:extLst>
      <p:ext uri="{BB962C8B-B14F-4D97-AF65-F5344CB8AC3E}">
        <p14:creationId xmlns:p14="http://schemas.microsoft.com/office/powerpoint/2010/main" val="1080971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Title Slide 4">
    <p:spTree>
      <p:nvGrpSpPr>
        <p:cNvPr id="1" name=""/>
        <p:cNvGrpSpPr/>
        <p:nvPr/>
      </p:nvGrpSpPr>
      <p:grpSpPr>
        <a:xfrm>
          <a:off x="0" y="0"/>
          <a:ext cx="0" cy="0"/>
          <a:chOff x="0" y="0"/>
          <a:chExt cx="0" cy="0"/>
        </a:xfrm>
      </p:grpSpPr>
      <p:pic>
        <p:nvPicPr>
          <p:cNvPr id="10" name="Picture Placeholder 8"/>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34681"/>
            <a:ext cx="12436475" cy="7029206"/>
          </a:xfrm>
          <a:prstGeom prst="rect">
            <a:avLst/>
          </a:prstGeom>
        </p:spPr>
      </p:pic>
      <p:sp>
        <p:nvSpPr>
          <p:cNvPr id="12" name="Rectangle 11"/>
          <p:cNvSpPr/>
          <p:nvPr userDrawn="1"/>
        </p:nvSpPr>
        <p:spPr>
          <a:xfrm rot="10800000" flipH="1" flipV="1">
            <a:off x="0" y="0"/>
            <a:ext cx="13076162" cy="7794895"/>
          </a:xfrm>
          <a:prstGeom prst="rect">
            <a:avLst/>
          </a:prstGeom>
          <a:gradFill>
            <a:gsLst>
              <a:gs pos="0">
                <a:schemeClr val="tx1"/>
              </a:gs>
              <a:gs pos="28000">
                <a:schemeClr val="tx1">
                  <a:alpha val="0"/>
                </a:schemeClr>
              </a:gs>
            </a:gsLst>
            <a:lin ang="438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8" name="Rectangle 17"/>
          <p:cNvSpPr/>
          <p:nvPr userDrawn="1"/>
        </p:nvSpPr>
        <p:spPr bwMode="gray">
          <a:xfrm>
            <a:off x="274638" y="2125663"/>
            <a:ext cx="7315200" cy="3657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a:xfrm>
            <a:off x="274702" y="2123084"/>
            <a:ext cx="7315120" cy="1831379"/>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a:t>Presentation title</a:t>
            </a:r>
          </a:p>
        </p:txBody>
      </p:sp>
      <p:sp>
        <p:nvSpPr>
          <p:cNvPr id="17" name="Text Placeholder 4"/>
          <p:cNvSpPr>
            <a:spLocks noGrp="1"/>
          </p:cNvSpPr>
          <p:nvPr>
            <p:ph type="body" sz="quarter" idx="12" hasCustomPrompt="1"/>
          </p:nvPr>
        </p:nvSpPr>
        <p:spPr>
          <a:xfrm>
            <a:off x="274702" y="3954462"/>
            <a:ext cx="7315120" cy="1828801"/>
          </a:xfrm>
          <a:noFill/>
        </p:spPr>
        <p:txBody>
          <a:bodyPr lIns="146304" tIns="109728" rIns="146304" bIns="109728">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58836" y="480502"/>
            <a:ext cx="2557752" cy="547906"/>
          </a:xfrm>
          <a:prstGeom prst="rect">
            <a:avLst/>
          </a:prstGeom>
        </p:spPr>
      </p:pic>
    </p:spTree>
    <p:extLst>
      <p:ext uri="{BB962C8B-B14F-4D97-AF65-F5344CB8AC3E}">
        <p14:creationId xmlns:p14="http://schemas.microsoft.com/office/powerpoint/2010/main" val="39033591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7"/>
          <p:cNvSpPr>
            <a:spLocks noGrp="1"/>
          </p:cNvSpPr>
          <p:nvPr>
            <p:ph type="ftr" sz="quarter" idx="3"/>
          </p:nvPr>
        </p:nvSpPr>
        <p:spPr>
          <a:xfrm>
            <a:off x="274702" y="6483350"/>
            <a:ext cx="3937000" cy="371475"/>
          </a:xfrm>
          <a:prstGeom prst="rect">
            <a:avLst/>
          </a:prstGeom>
        </p:spPr>
        <p:txBody>
          <a:bodyPr vert="horz" lIns="91440" tIns="45720" rIns="91440" bIns="45720" rtlCol="0" anchor="ctr"/>
          <a:lstStyle>
            <a:lvl1pPr algn="l">
              <a:defRPr sz="1000">
                <a:solidFill>
                  <a:srgbClr val="000000"/>
                </a:solidFill>
              </a:defRPr>
            </a:lvl1pPr>
          </a:lstStyle>
          <a:p>
            <a:endParaRPr lang="en-US" dirty="0"/>
          </a:p>
        </p:txBody>
      </p:sp>
      <p:sp>
        <p:nvSpPr>
          <p:cNvPr id="6" name="Slide Number Placeholder 8"/>
          <p:cNvSpPr>
            <a:spLocks noGrp="1"/>
          </p:cNvSpPr>
          <p:nvPr>
            <p:ph type="sldNum" sz="quarter" idx="4"/>
          </p:nvPr>
        </p:nvSpPr>
        <p:spPr>
          <a:xfrm>
            <a:off x="9327163" y="6483350"/>
            <a:ext cx="2901950" cy="371475"/>
          </a:xfrm>
          <a:prstGeom prst="rect">
            <a:avLst/>
          </a:prstGeom>
        </p:spPr>
        <p:txBody>
          <a:bodyPr vert="horz" lIns="91440" tIns="45720" rIns="91440" bIns="45720" rtlCol="0" anchor="ctr"/>
          <a:lstStyle>
            <a:lvl1pPr algn="r">
              <a:defRPr sz="1000">
                <a:solidFill>
                  <a:srgbClr val="000000"/>
                </a:solidFill>
              </a:defRPr>
            </a:lvl1pPr>
          </a:lstStyle>
          <a:p>
            <a:fld id="{7EFC24D6-DB8F-6B44-BA5A-9BEC68C15CAA}" type="slidenum">
              <a:rPr lang="en-US" smtClean="0"/>
              <a:pPr/>
              <a:t>‹#›</a:t>
            </a:fld>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8" r:id="rId1"/>
    <p:sldLayoutId id="2147484196" r:id="rId2"/>
    <p:sldLayoutId id="2147484197" r:id="rId3"/>
    <p:sldLayoutId id="2147484198" r:id="rId4"/>
    <p:sldLayoutId id="2147484163" r:id="rId5"/>
    <p:sldLayoutId id="2147484184" r:id="rId6"/>
    <p:sldLayoutId id="2147484185" r:id="rId7"/>
    <p:sldLayoutId id="2147484187" r:id="rId8"/>
    <p:sldLayoutId id="2147484188" r:id="rId9"/>
    <p:sldLayoutId id="2147484189" r:id="rId10"/>
    <p:sldLayoutId id="2147484186" r:id="rId11"/>
    <p:sldLayoutId id="2147484105" r:id="rId12"/>
    <p:sldLayoutId id="2147484199" r:id="rId13"/>
    <p:sldLayoutId id="2147484200" r:id="rId14"/>
    <p:sldLayoutId id="2147484201" r:id="rId15"/>
    <p:sldLayoutId id="2147484202" r:id="rId16"/>
    <p:sldLayoutId id="2147484203" r:id="rId17"/>
    <p:sldLayoutId id="2147484182" r:id="rId18"/>
    <p:sldLayoutId id="2147484130" r:id="rId19"/>
    <p:sldLayoutId id="2147484204" r:id="rId20"/>
    <p:sldLayoutId id="2147484101" r:id="rId21"/>
    <p:sldLayoutId id="2147484102" r:id="rId22"/>
    <p:sldLayoutId id="2147484192" r:id="rId23"/>
    <p:sldLayoutId id="2147484190" r:id="rId24"/>
    <p:sldLayoutId id="2147484191" r:id="rId25"/>
    <p:sldLayoutId id="2147484087" r:id="rId26"/>
    <p:sldLayoutId id="2147484098" r:id="rId27"/>
    <p:sldLayoutId id="2147484086" r:id="rId28"/>
    <p:sldLayoutId id="2147484107" r:id="rId29"/>
    <p:sldLayoutId id="2147484099" r:id="rId30"/>
    <p:sldLayoutId id="2147484100" r:id="rId31"/>
    <p:sldLayoutId id="2147484089" r:id="rId32"/>
    <p:sldLayoutId id="2147484106" r:id="rId33"/>
    <p:sldLayoutId id="2147484092" r:id="rId34"/>
    <p:sldLayoutId id="2147484205" r:id="rId35"/>
    <p:sldLayoutId id="2147484093" r:id="rId36"/>
    <p:sldLayoutId id="2147484127" r:id="rId37"/>
    <p:sldLayoutId id="2147484128" r:id="rId38"/>
    <p:sldLayoutId id="2147484193" r:id="rId39"/>
    <p:sldLayoutId id="2147484194" r:id="rId40"/>
    <p:sldLayoutId id="2147484195" r:id="rId41"/>
    <p:sldLayoutId id="2147484129" r:id="rId42"/>
    <p:sldLayoutId id="2147484094" r:id="rId43"/>
    <p:sldLayoutId id="2147484096" r:id="rId44"/>
  </p:sldLayoutIdLst>
  <p:transition>
    <p:fade/>
  </p:transition>
  <p:hf hdr="0" ftr="0" dt="0"/>
  <p:txStyles>
    <p:titleStyle>
      <a:lvl1pPr algn="l" defTabSz="932742" rtl="0" eaLnBrk="1" latinLnBrk="0" hangingPunct="1">
        <a:lnSpc>
          <a:spcPct val="90000"/>
        </a:lnSpc>
        <a:spcBef>
          <a:spcPct val="0"/>
        </a:spcBef>
        <a:buNone/>
        <a:defRPr lang="en-US" sz="4400" b="0" kern="1200" cap="none" spc="-102" baseline="0" dirty="0" smtClean="0">
          <a:ln w="3175">
            <a:noFill/>
          </a:ln>
          <a:solidFill>
            <a:srgbClr val="000000"/>
          </a:soli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9.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702" y="1794076"/>
            <a:ext cx="9144000" cy="1064871"/>
          </a:xfrm>
        </p:spPr>
        <p:txBody>
          <a:bodyPr/>
          <a:lstStyle/>
          <a:p>
            <a:r>
              <a:rPr lang="en-US" sz="4800" dirty="0"/>
              <a:t>Civility, Safety &amp; Interaction Online</a:t>
            </a:r>
          </a:p>
        </p:txBody>
      </p:sp>
      <p:sp>
        <p:nvSpPr>
          <p:cNvPr id="3" name="Text Placeholder 2"/>
          <p:cNvSpPr>
            <a:spLocks noGrp="1"/>
          </p:cNvSpPr>
          <p:nvPr>
            <p:ph type="body" sz="quarter" idx="12"/>
          </p:nvPr>
        </p:nvSpPr>
        <p:spPr>
          <a:xfrm>
            <a:off x="1147539" y="2803963"/>
            <a:ext cx="8271163" cy="1188581"/>
          </a:xfrm>
        </p:spPr>
        <p:txBody>
          <a:bodyPr/>
          <a:lstStyle/>
          <a:p>
            <a:r>
              <a:rPr lang="en-US" dirty="0"/>
              <a:t>Belgium, January 2019</a:t>
            </a:r>
          </a:p>
        </p:txBody>
      </p:sp>
      <p:pic>
        <p:nvPicPr>
          <p:cNvPr id="8" name="Picture 7" descr="Flag of Belgium">
            <a:extLst>
              <a:ext uri="{FF2B5EF4-FFF2-40B4-BE49-F238E27FC236}">
                <a16:creationId xmlns:a16="http://schemas.microsoft.com/office/drawing/2014/main" id="{FB81D970-179D-4A03-97CD-D26F43364DAA}"/>
              </a:ext>
            </a:extLst>
          </p:cNvPr>
          <p:cNvPicPr>
            <a:picLocks noChangeAspect="1"/>
          </p:cNvPicPr>
          <p:nvPr/>
        </p:nvPicPr>
        <p:blipFill>
          <a:blip r:embed="rId3"/>
          <a:stretch>
            <a:fillRect/>
          </a:stretch>
        </p:blipFill>
        <p:spPr>
          <a:xfrm>
            <a:off x="350837" y="2914649"/>
            <a:ext cx="789543" cy="529075"/>
          </a:xfrm>
          <a:prstGeom prst="rect">
            <a:avLst/>
          </a:prstGeom>
        </p:spPr>
      </p:pic>
    </p:spTree>
    <p:extLst>
      <p:ext uri="{BB962C8B-B14F-4D97-AF65-F5344CB8AC3E}">
        <p14:creationId xmlns:p14="http://schemas.microsoft.com/office/powerpoint/2010/main" val="1250516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EBC4A-1F59-4AE7-82D2-0BA81CBE6E9F}"/>
              </a:ext>
            </a:extLst>
          </p:cNvPr>
          <p:cNvSpPr>
            <a:spLocks noGrp="1"/>
          </p:cNvSpPr>
          <p:nvPr>
            <p:ph type="title"/>
          </p:nvPr>
        </p:nvSpPr>
        <p:spPr/>
        <p:txBody>
          <a:bodyPr/>
          <a:lstStyle/>
          <a:p>
            <a:r>
              <a:rPr lang="en-US" dirty="0"/>
              <a:t>Key Findings – Belgium</a:t>
            </a:r>
          </a:p>
        </p:txBody>
      </p:sp>
      <p:sp>
        <p:nvSpPr>
          <p:cNvPr id="3" name="Slide Number Placeholder 2">
            <a:extLst>
              <a:ext uri="{FF2B5EF4-FFF2-40B4-BE49-F238E27FC236}">
                <a16:creationId xmlns:a16="http://schemas.microsoft.com/office/drawing/2014/main" id="{BB934BD0-FF56-43AB-B6B4-509AD469EAF2}"/>
              </a:ext>
            </a:extLst>
          </p:cNvPr>
          <p:cNvSpPr>
            <a:spLocks noGrp="1"/>
          </p:cNvSpPr>
          <p:nvPr>
            <p:ph type="sldNum" sz="quarter" idx="4"/>
          </p:nvPr>
        </p:nvSpPr>
        <p:spPr/>
        <p:txBody>
          <a:bodyPr/>
          <a:lstStyle/>
          <a:p>
            <a:fld id="{7EFC24D6-DB8F-6B44-BA5A-9BEC68C15CAA}" type="slidenum">
              <a:rPr lang="en-US" smtClean="0"/>
              <a:pPr/>
              <a:t>2</a:t>
            </a:fld>
            <a:endParaRPr lang="en-US" dirty="0"/>
          </a:p>
        </p:txBody>
      </p:sp>
      <p:sp>
        <p:nvSpPr>
          <p:cNvPr id="4" name="Text Placeholder 1">
            <a:extLst>
              <a:ext uri="{FF2B5EF4-FFF2-40B4-BE49-F238E27FC236}">
                <a16:creationId xmlns:a16="http://schemas.microsoft.com/office/drawing/2014/main" id="{609B48BA-DB7A-48DD-BE6F-AD45CC026935}"/>
              </a:ext>
            </a:extLst>
          </p:cNvPr>
          <p:cNvSpPr txBox="1">
            <a:spLocks/>
          </p:cNvSpPr>
          <p:nvPr/>
        </p:nvSpPr>
        <p:spPr>
          <a:xfrm>
            <a:off x="384629" y="1104433"/>
            <a:ext cx="11777207" cy="5907992"/>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400" dirty="0">
                <a:solidFill>
                  <a:schemeClr val="bg1"/>
                </a:solidFill>
                <a:latin typeface="+mn-lt"/>
              </a:rPr>
              <a:t>The nature of online risk types: </a:t>
            </a:r>
            <a:r>
              <a:rPr lang="en-US" sz="2000" dirty="0">
                <a:solidFill>
                  <a:schemeClr val="bg1"/>
                </a:solidFill>
              </a:rPr>
              <a:t>The types of risks that stood out for Belgium compared to the global averages included: 1) receiving offensive or obscene content, 2) being called offensive names, and 3) being asked inappropriate or personal questions by a stranger</a:t>
            </a:r>
            <a:endParaRPr lang="en-US" sz="2000" dirty="0">
              <a:solidFill>
                <a:schemeClr val="bg1"/>
              </a:solidFill>
              <a:latin typeface="+mn-lt"/>
            </a:endParaRPr>
          </a:p>
          <a:p>
            <a:pPr>
              <a:spcAft>
                <a:spcPts val="600"/>
              </a:spcAft>
            </a:pPr>
            <a:r>
              <a:rPr lang="en-US" sz="2400" dirty="0">
                <a:solidFill>
                  <a:schemeClr val="bg1"/>
                </a:solidFill>
                <a:latin typeface="+mn-lt"/>
              </a:rPr>
              <a:t>Our social circles became more risky: </a:t>
            </a:r>
            <a:r>
              <a:rPr lang="en-US" sz="2000" dirty="0">
                <a:solidFill>
                  <a:schemeClr val="bg1"/>
                </a:solidFill>
              </a:rPr>
              <a:t>Within Belgium, risks stemming from family and friends also increased significantly to 27%, up 15 percentage points from the previous year </a:t>
            </a:r>
            <a:endParaRPr lang="en-US" sz="2000" b="1" dirty="0">
              <a:solidFill>
                <a:schemeClr val="bg1"/>
              </a:solidFill>
            </a:endParaRPr>
          </a:p>
          <a:p>
            <a:pPr>
              <a:spcAft>
                <a:spcPts val="600"/>
              </a:spcAft>
            </a:pPr>
            <a:r>
              <a:rPr lang="en-US" sz="2400" dirty="0">
                <a:solidFill>
                  <a:schemeClr val="bg1"/>
                </a:solidFill>
                <a:latin typeface="+mn-lt"/>
              </a:rPr>
              <a:t>The pain from online risks was noteworthy: </a:t>
            </a:r>
            <a:r>
              <a:rPr lang="en-US" sz="2000" dirty="0">
                <a:solidFill>
                  <a:schemeClr val="bg1"/>
                </a:solidFill>
              </a:rPr>
              <a:t>Within Belgium, moderate to severe pain was experienced by 55% of respondents, in line with the global average  </a:t>
            </a:r>
          </a:p>
          <a:p>
            <a:pPr>
              <a:spcAft>
                <a:spcPts val="600"/>
              </a:spcAft>
            </a:pPr>
            <a:r>
              <a:rPr lang="en-US" sz="2400" b="1" dirty="0"/>
              <a:t>Mixed showing in consequences and positive actions taken</a:t>
            </a:r>
            <a:r>
              <a:rPr lang="en-US" sz="2400" dirty="0">
                <a:solidFill>
                  <a:schemeClr val="bg1"/>
                </a:solidFill>
                <a:latin typeface="+mn-lt"/>
              </a:rPr>
              <a:t>:</a:t>
            </a:r>
            <a:r>
              <a:rPr lang="en-US" sz="2000" dirty="0">
                <a:solidFill>
                  <a:schemeClr val="bg1"/>
                </a:solidFill>
              </a:rPr>
              <a:t> Belgians were less likely to say they lost trust in others due to an online risk, but were more likely to have become stressed and lost sleep </a:t>
            </a:r>
          </a:p>
          <a:p>
            <a:pPr>
              <a:spcAft>
                <a:spcPts val="600"/>
              </a:spcAft>
            </a:pPr>
            <a:r>
              <a:rPr lang="en-US" sz="2400" dirty="0">
                <a:solidFill>
                  <a:schemeClr val="bg1"/>
                </a:solidFill>
                <a:latin typeface="+mn-lt"/>
              </a:rPr>
              <a:t>Teenagers were hit hardest by risks: </a:t>
            </a:r>
            <a:r>
              <a:rPr lang="en-US" sz="2000" dirty="0">
                <a:solidFill>
                  <a:schemeClr val="bg1"/>
                </a:solidFill>
              </a:rPr>
              <a:t>More teenagers in Belgium suffered moderate to severe pain vs. their global peers (65% vs. 58%)</a:t>
            </a:r>
            <a:endParaRPr lang="en-US" sz="2000" dirty="0">
              <a:solidFill>
                <a:schemeClr val="bg1"/>
              </a:solidFill>
              <a:cs typeface="Segoe UI Light"/>
            </a:endParaRPr>
          </a:p>
          <a:p>
            <a:pPr>
              <a:spcAft>
                <a:spcPts val="600"/>
              </a:spcAft>
            </a:pPr>
            <a:r>
              <a:rPr lang="en-US" sz="2400" dirty="0">
                <a:latin typeface="Segoe UI"/>
              </a:rPr>
              <a:t>There was a surge in teens asking for help. </a:t>
            </a:r>
            <a:r>
              <a:rPr lang="en-US" sz="2000" dirty="0">
                <a:solidFill>
                  <a:schemeClr val="bg1"/>
                </a:solidFill>
              </a:rPr>
              <a:t>Belgium was slightly lower than the global average for teens seeking help from parents (40%) with an online issue and in asking for help from other adults (25%); however, both were almost twice the previous year’s levels</a:t>
            </a:r>
          </a:p>
          <a:p>
            <a:pPr>
              <a:spcAft>
                <a:spcPts val="600"/>
              </a:spcAft>
            </a:pPr>
            <a:r>
              <a:rPr lang="en-US" sz="2400" dirty="0">
                <a:solidFill>
                  <a:schemeClr val="bg1"/>
                </a:solidFill>
                <a:latin typeface="+mn-lt"/>
              </a:rPr>
              <a:t>Improvement in Microsoft's Digital Civility Index (DCI): </a:t>
            </a:r>
            <a:r>
              <a:rPr lang="en-US" sz="2000" dirty="0">
                <a:solidFill>
                  <a:schemeClr val="bg1"/>
                </a:solidFill>
              </a:rPr>
              <a:t>Belgium (-5) registered a gain at 56, and ranks #4 for DCI of the 22 countries surveyed </a:t>
            </a:r>
            <a:endParaRPr lang="en-US" sz="2000" dirty="0">
              <a:solidFill>
                <a:schemeClr val="bg1"/>
              </a:solidFill>
              <a:cs typeface="Segoe UI Ligh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a:p>
            <a:pPr>
              <a:spcAft>
                <a:spcPts val="600"/>
              </a:spcAft>
            </a:pPr>
            <a:endParaRPr lang="en-US" sz="3200" b="1" dirty="0">
              <a:solidFill>
                <a:schemeClr val="bg1"/>
              </a:solidFill>
              <a:latin typeface="+mn-lt"/>
            </a:endParaRPr>
          </a:p>
        </p:txBody>
      </p:sp>
    </p:spTree>
    <p:extLst>
      <p:ext uri="{BB962C8B-B14F-4D97-AF65-F5344CB8AC3E}">
        <p14:creationId xmlns:p14="http://schemas.microsoft.com/office/powerpoint/2010/main" val="208672746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9" y="231479"/>
            <a:ext cx="11889564" cy="917575"/>
          </a:xfrm>
        </p:spPr>
        <p:txBody>
          <a:bodyPr/>
          <a:lstStyle/>
          <a:p>
            <a:r>
              <a:rPr lang="en-US" sz="3200" dirty="0"/>
              <a:t>Nature of online risk types in Belgium</a:t>
            </a:r>
          </a:p>
        </p:txBody>
      </p:sp>
      <p:sp>
        <p:nvSpPr>
          <p:cNvPr id="4" name="Slide Number Placeholder 3"/>
          <p:cNvSpPr>
            <a:spLocks noGrp="1"/>
          </p:cNvSpPr>
          <p:nvPr>
            <p:ph type="sldNum" sz="quarter" idx="4"/>
          </p:nvPr>
        </p:nvSpPr>
        <p:spPr>
          <a:xfrm>
            <a:off x="9362332" y="6391571"/>
            <a:ext cx="2901950" cy="371475"/>
          </a:xfrm>
        </p:spPr>
        <p:txBody>
          <a:bodyPr/>
          <a:lstStyle/>
          <a:p>
            <a:fld id="{7EFC24D6-DB8F-6B44-BA5A-9BEC68C15CAA}" type="slidenum">
              <a:rPr lang="en-US" smtClean="0"/>
              <a:pPr/>
              <a:t>3</a:t>
            </a:fld>
            <a:endParaRPr lang="en-US" dirty="0"/>
          </a:p>
        </p:txBody>
      </p:sp>
      <p:sp>
        <p:nvSpPr>
          <p:cNvPr id="16" name="Text Placeholder 1">
            <a:extLst>
              <a:ext uri="{FF2B5EF4-FFF2-40B4-BE49-F238E27FC236}">
                <a16:creationId xmlns:a16="http://schemas.microsoft.com/office/drawing/2014/main" id="{870823BF-150B-490B-85F8-3C7156744FA9}"/>
              </a:ext>
            </a:extLst>
          </p:cNvPr>
          <p:cNvSpPr>
            <a:spLocks noGrp="1"/>
          </p:cNvSpPr>
          <p:nvPr>
            <p:ph type="body" sz="quarter" idx="10"/>
          </p:nvPr>
        </p:nvSpPr>
        <p:spPr>
          <a:xfrm>
            <a:off x="351696" y="1356527"/>
            <a:ext cx="6099345" cy="53091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The most common types of unwanted contact were being contacted by strangers and receiving requests to collect inappropriate or personal information  </a:t>
            </a:r>
          </a:p>
          <a:p>
            <a:pPr>
              <a:spcAft>
                <a:spcPts val="600"/>
              </a:spcAft>
            </a:pPr>
            <a:r>
              <a:rPr lang="en-US" sz="2000" dirty="0">
                <a:solidFill>
                  <a:schemeClr val="bg1"/>
                </a:solidFill>
                <a:latin typeface="+mn-lt"/>
              </a:rPr>
              <a:t>Belgians were most likely to encounter phishing/spoofing, fake news and internet hoaxes, but only exposure to phishing/spoofing was higher than the global average </a:t>
            </a:r>
          </a:p>
          <a:p>
            <a:pPr>
              <a:spcAft>
                <a:spcPts val="600"/>
              </a:spcAft>
            </a:pPr>
            <a:r>
              <a:rPr lang="en-US" sz="2000" dirty="0">
                <a:solidFill>
                  <a:schemeClr val="bg1"/>
                </a:solidFill>
                <a:latin typeface="+mn-lt"/>
              </a:rPr>
              <a:t>The most typical behavioral risks were being called offensive names and attempts at purposeful embarrassment </a:t>
            </a:r>
          </a:p>
          <a:p>
            <a:pPr>
              <a:spcAft>
                <a:spcPts val="600"/>
              </a:spcAft>
            </a:pPr>
            <a:r>
              <a:rPr lang="en-US" sz="2000" dirty="0">
                <a:solidFill>
                  <a:schemeClr val="bg1"/>
                </a:solidFill>
                <a:latin typeface="+mn-lt"/>
              </a:rPr>
              <a:t>Receipt of unwanted sexual imagery or messages dominated this category both in Belgium and globally</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27" name="TextBox 26">
            <a:extLst>
              <a:ext uri="{FF2B5EF4-FFF2-40B4-BE49-F238E27FC236}">
                <a16:creationId xmlns:a16="http://schemas.microsoft.com/office/drawing/2014/main" id="{28CF9B1A-FA7A-4D29-B4F5-B00FD7C7B1F5}"/>
              </a:ext>
            </a:extLst>
          </p:cNvPr>
          <p:cNvSpPr txBox="1"/>
          <p:nvPr/>
        </p:nvSpPr>
        <p:spPr>
          <a:xfrm>
            <a:off x="-90435" y="6526422"/>
            <a:ext cx="11734623" cy="572464"/>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Q2.01 Please choose which of the following TYPES of Unwanted Contact you have ever experienced. Q2.02 Please choose which of the following TYPES of Hoaxes, scams or, frauds you have ever experienced.</a:t>
            </a:r>
          </a:p>
          <a:p>
            <a:pPr>
              <a:lnSpc>
                <a:spcPct val="90000"/>
              </a:lnSpc>
            </a:pPr>
            <a:r>
              <a:rPr lang="en-US" sz="1000" i="1" dirty="0">
                <a:solidFill>
                  <a:schemeClr val="tx1">
                    <a:lumMod val="50000"/>
                  </a:schemeClr>
                </a:solidFill>
              </a:rPr>
              <a:t>Q2.03 Please choose which of the following TYPES of offensive behavior you have ever experienced. Q2.04. …Please choose which of the following TYPES of Sexual risks you have experienced ever.</a:t>
            </a:r>
          </a:p>
        </p:txBody>
      </p:sp>
      <p:pic>
        <p:nvPicPr>
          <p:cNvPr id="8" name="Picture 7" descr="Top 3 unwanted contact chart (details in text)">
            <a:extLst>
              <a:ext uri="{FF2B5EF4-FFF2-40B4-BE49-F238E27FC236}">
                <a16:creationId xmlns:a16="http://schemas.microsoft.com/office/drawing/2014/main" id="{6EB39460-8A42-4CBB-8DCF-03AD2D62AE9A}"/>
              </a:ext>
            </a:extLst>
          </p:cNvPr>
          <p:cNvPicPr>
            <a:picLocks noChangeAspect="1"/>
          </p:cNvPicPr>
          <p:nvPr/>
        </p:nvPicPr>
        <p:blipFill rotWithShape="1">
          <a:blip r:embed="rId3"/>
          <a:srcRect b="29955"/>
          <a:stretch/>
        </p:blipFill>
        <p:spPr>
          <a:xfrm>
            <a:off x="6752089" y="900408"/>
            <a:ext cx="4591050" cy="3976392"/>
          </a:xfrm>
          <a:prstGeom prst="rect">
            <a:avLst/>
          </a:prstGeom>
        </p:spPr>
      </p:pic>
      <p:pic>
        <p:nvPicPr>
          <p:cNvPr id="9" name="Picture 8" descr="Top 3 sexual risks">
            <a:extLst>
              <a:ext uri="{FF2B5EF4-FFF2-40B4-BE49-F238E27FC236}">
                <a16:creationId xmlns:a16="http://schemas.microsoft.com/office/drawing/2014/main" id="{307FD1F6-BED4-49C9-89D1-EAF346C6464A}"/>
              </a:ext>
            </a:extLst>
          </p:cNvPr>
          <p:cNvPicPr>
            <a:picLocks noChangeAspect="1"/>
          </p:cNvPicPr>
          <p:nvPr/>
        </p:nvPicPr>
        <p:blipFill>
          <a:blip r:embed="rId4"/>
          <a:stretch>
            <a:fillRect/>
          </a:stretch>
        </p:blipFill>
        <p:spPr>
          <a:xfrm>
            <a:off x="6798578" y="4887223"/>
            <a:ext cx="4495800" cy="1628775"/>
          </a:xfrm>
          <a:prstGeom prst="rect">
            <a:avLst/>
          </a:prstGeom>
        </p:spPr>
      </p:pic>
    </p:spTree>
    <p:extLst>
      <p:ext uri="{BB962C8B-B14F-4D97-AF65-F5344CB8AC3E}">
        <p14:creationId xmlns:p14="http://schemas.microsoft.com/office/powerpoint/2010/main" val="1279127179"/>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Social circles became riskier in Belgium </a:t>
            </a:r>
          </a:p>
        </p:txBody>
      </p:sp>
      <p:sp>
        <p:nvSpPr>
          <p:cNvPr id="4" name="Slide Number Placeholder 3"/>
          <p:cNvSpPr>
            <a:spLocks noGrp="1"/>
          </p:cNvSpPr>
          <p:nvPr>
            <p:ph type="sldNum" sz="quarter" idx="4"/>
          </p:nvPr>
        </p:nvSpPr>
        <p:spPr/>
        <p:txBody>
          <a:bodyPr/>
          <a:lstStyle/>
          <a:p>
            <a:fld id="{7EFC24D6-DB8F-6B44-BA5A-9BEC68C15CAA}" type="slidenum">
              <a:rPr lang="en-US" smtClean="0"/>
              <a:pPr/>
              <a:t>4</a:t>
            </a:fld>
            <a:endParaRPr lang="en-US" dirty="0"/>
          </a:p>
        </p:txBody>
      </p:sp>
      <p:sp>
        <p:nvSpPr>
          <p:cNvPr id="9" name="Text Placeholder 1">
            <a:extLst>
              <a:ext uri="{FF2B5EF4-FFF2-40B4-BE49-F238E27FC236}">
                <a16:creationId xmlns:a16="http://schemas.microsoft.com/office/drawing/2014/main" id="{F5E5069B-D569-4CD2-A8C4-9191F66064D6}"/>
              </a:ext>
            </a:extLst>
          </p:cNvPr>
          <p:cNvSpPr>
            <a:spLocks noGrp="1"/>
          </p:cNvSpPr>
          <p:nvPr>
            <p:ph type="body" sz="quarter" idx="10"/>
          </p:nvPr>
        </p:nvSpPr>
        <p:spPr>
          <a:xfrm>
            <a:off x="333272" y="1397419"/>
            <a:ext cx="5154805" cy="4478149"/>
          </a:xfrm>
        </p:spPr>
        <p:txBody>
          <a:bodyPr/>
          <a:lstStyle/>
          <a:p>
            <a:pPr>
              <a:spcAft>
                <a:spcPts val="600"/>
              </a:spcAft>
            </a:pPr>
            <a:r>
              <a:rPr lang="en-US" sz="2000" dirty="0">
                <a:solidFill>
                  <a:schemeClr val="bg1"/>
                </a:solidFill>
                <a:latin typeface="+mn-lt"/>
              </a:rPr>
              <a:t>Worldwide, while 62% of online risks were sourced from strangers and people respondents knew online only, family and friends accounted for 28% of online risks, up 11 points YOY</a:t>
            </a:r>
          </a:p>
          <a:p>
            <a:pPr>
              <a:spcAft>
                <a:spcPts val="600"/>
              </a:spcAft>
            </a:pPr>
            <a:r>
              <a:rPr lang="en-US" sz="2000" dirty="0">
                <a:solidFill>
                  <a:schemeClr val="bg1"/>
                </a:solidFill>
                <a:latin typeface="+mn-lt"/>
              </a:rPr>
              <a:t>Within Belgium, family and friends also increased significantly to 27%, up 15 percentage points from the previous year </a:t>
            </a: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7" name="TextBox 6">
            <a:extLst>
              <a:ext uri="{FF2B5EF4-FFF2-40B4-BE49-F238E27FC236}">
                <a16:creationId xmlns:a16="http://schemas.microsoft.com/office/drawing/2014/main" id="{7A9C7EB9-AAB5-4FB2-BA6E-C377D16E6579}"/>
              </a:ext>
            </a:extLst>
          </p:cNvPr>
          <p:cNvSpPr txBox="1"/>
          <p:nvPr/>
        </p:nvSpPr>
        <p:spPr>
          <a:xfrm>
            <a:off x="10055813" y="5698713"/>
            <a:ext cx="16212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*Added in Latest Wave</a:t>
            </a:r>
          </a:p>
        </p:txBody>
      </p:sp>
      <p:sp>
        <p:nvSpPr>
          <p:cNvPr id="14" name="TextBox 13">
            <a:extLst>
              <a:ext uri="{FF2B5EF4-FFF2-40B4-BE49-F238E27FC236}">
                <a16:creationId xmlns:a16="http://schemas.microsoft.com/office/drawing/2014/main" id="{584C647E-A243-402E-B028-8FC9C87FCBFE}"/>
              </a:ext>
            </a:extLst>
          </p:cNvPr>
          <p:cNvSpPr txBox="1"/>
          <p:nvPr/>
        </p:nvSpPr>
        <p:spPr>
          <a:xfrm>
            <a:off x="-20095" y="6646400"/>
            <a:ext cx="5721759"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Q2a. Which types of people have, in the past treated you in an unsafe or uncivil manner online?</a:t>
            </a:r>
          </a:p>
        </p:txBody>
      </p:sp>
      <p:pic>
        <p:nvPicPr>
          <p:cNvPr id="2" name="Picture 1" descr="Who treated you unsafe or uncivil">
            <a:extLst>
              <a:ext uri="{FF2B5EF4-FFF2-40B4-BE49-F238E27FC236}">
                <a16:creationId xmlns:a16="http://schemas.microsoft.com/office/drawing/2014/main" id="{59734390-9590-47F2-9563-6ADDFD833F82}"/>
              </a:ext>
            </a:extLst>
          </p:cNvPr>
          <p:cNvPicPr>
            <a:picLocks noChangeAspect="1"/>
          </p:cNvPicPr>
          <p:nvPr/>
        </p:nvPicPr>
        <p:blipFill>
          <a:blip r:embed="rId3"/>
          <a:stretch>
            <a:fillRect/>
          </a:stretch>
        </p:blipFill>
        <p:spPr>
          <a:xfrm>
            <a:off x="5789841" y="962588"/>
            <a:ext cx="6505575" cy="5143500"/>
          </a:xfrm>
          <a:prstGeom prst="rect">
            <a:avLst/>
          </a:prstGeom>
        </p:spPr>
      </p:pic>
      <p:sp>
        <p:nvSpPr>
          <p:cNvPr id="8" name="Speech Bubble: Rectangle with Corners Rounded 7">
            <a:extLst>
              <a:ext uri="{FF2B5EF4-FFF2-40B4-BE49-F238E27FC236}">
                <a16:creationId xmlns:a16="http://schemas.microsoft.com/office/drawing/2014/main" id="{C44D9BF8-FD55-4DEB-945B-42436DC995D7}"/>
              </a:ext>
            </a:extLst>
          </p:cNvPr>
          <p:cNvSpPr/>
          <p:nvPr/>
        </p:nvSpPr>
        <p:spPr bwMode="auto">
          <a:xfrm>
            <a:off x="5799795" y="5209904"/>
            <a:ext cx="1976384" cy="1109955"/>
          </a:xfrm>
          <a:prstGeom prst="wedgeRoundRectCallout">
            <a:avLst>
              <a:gd name="adj1" fmla="val 38764"/>
              <a:gd name="adj2" fmla="val -10562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Risks from family &amp; friends +15 points in Belgium</a:t>
            </a:r>
          </a:p>
          <a:p>
            <a:pPr algn="ctr" defTabSz="932472" fontAlgn="base">
              <a:lnSpc>
                <a:spcPct val="90000"/>
              </a:lnSpc>
              <a:spcBef>
                <a:spcPct val="0"/>
              </a:spcBef>
              <a:spcAft>
                <a:spcPct val="0"/>
              </a:spcAft>
            </a:pPr>
            <a:r>
              <a:rPr lang="en-US" sz="1400" dirty="0">
                <a:ea typeface="Segoe UI" pitchFamily="34" charset="0"/>
                <a:cs typeface="Segoe UI" pitchFamily="34" charset="0"/>
              </a:rPr>
              <a:t>(+11 WW)</a:t>
            </a:r>
          </a:p>
        </p:txBody>
      </p:sp>
      <p:sp>
        <p:nvSpPr>
          <p:cNvPr id="5" name="TextBox 4">
            <a:extLst>
              <a:ext uri="{FF2B5EF4-FFF2-40B4-BE49-F238E27FC236}">
                <a16:creationId xmlns:a16="http://schemas.microsoft.com/office/drawing/2014/main" id="{52B4B751-DE15-41F2-819E-1A96A7ABEFFF}"/>
              </a:ext>
            </a:extLst>
          </p:cNvPr>
          <p:cNvSpPr txBox="1"/>
          <p:nvPr/>
        </p:nvSpPr>
        <p:spPr>
          <a:xfrm>
            <a:off x="5887228" y="4356849"/>
            <a:ext cx="602202" cy="440890"/>
          </a:xfrm>
          <a:prstGeom prst="rect">
            <a:avLst/>
          </a:prstGeom>
          <a:noFill/>
        </p:spPr>
        <p:txBody>
          <a:bodyPr wrap="square" lIns="182880" tIns="146304" rIns="182880" bIns="146304" rtlCol="0">
            <a:spAutoFit/>
          </a:bodyPr>
          <a:lstStyle/>
          <a:p>
            <a:pPr>
              <a:lnSpc>
                <a:spcPct val="90000"/>
              </a:lnSpc>
            </a:pPr>
            <a:r>
              <a:rPr lang="en-US" sz="1050" dirty="0">
                <a:solidFill>
                  <a:schemeClr val="tx1">
                    <a:lumMod val="50000"/>
                  </a:schemeClr>
                </a:solidFill>
              </a:rPr>
              <a:t>2%</a:t>
            </a:r>
          </a:p>
        </p:txBody>
      </p:sp>
      <p:cxnSp>
        <p:nvCxnSpPr>
          <p:cNvPr id="10" name="Straight Arrow Connector 9">
            <a:extLst>
              <a:ext uri="{FF2B5EF4-FFF2-40B4-BE49-F238E27FC236}">
                <a16:creationId xmlns:a16="http://schemas.microsoft.com/office/drawing/2014/main" id="{B1B8D2D8-E92C-41C3-9F07-0C0C855AC10D}"/>
              </a:ext>
              <a:ext uri="{C183D7F6-B498-43B3-948B-1728B52AA6E4}">
                <adec:decorative xmlns:adec="http://schemas.microsoft.com/office/drawing/2017/decorative" val="1"/>
              </a:ext>
            </a:extLst>
          </p:cNvPr>
          <p:cNvCxnSpPr>
            <a:cxnSpLocks/>
          </p:cNvCxnSpPr>
          <p:nvPr/>
        </p:nvCxnSpPr>
        <p:spPr>
          <a:xfrm>
            <a:off x="6276975" y="4577294"/>
            <a:ext cx="202930" cy="0"/>
          </a:xfrm>
          <a:prstGeom prst="straightConnector1">
            <a:avLst/>
          </a:prstGeom>
          <a:ln>
            <a:solidFill>
              <a:schemeClr val="tx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742209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Severe pain from risks was in line with the global average in Belgium </a:t>
            </a:r>
          </a:p>
        </p:txBody>
      </p:sp>
      <p:sp>
        <p:nvSpPr>
          <p:cNvPr id="4" name="Slide Number Placeholder 3"/>
          <p:cNvSpPr>
            <a:spLocks noGrp="1"/>
          </p:cNvSpPr>
          <p:nvPr>
            <p:ph type="sldNum" sz="quarter" idx="4"/>
          </p:nvPr>
        </p:nvSpPr>
        <p:spPr/>
        <p:txBody>
          <a:bodyPr/>
          <a:lstStyle/>
          <a:p>
            <a:fld id="{7EFC24D6-DB8F-6B44-BA5A-9BEC68C15CAA}" type="slidenum">
              <a:rPr lang="en-US" smtClean="0"/>
              <a:pPr/>
              <a:t>5</a:t>
            </a:fld>
            <a:endParaRPr lang="en-US" dirty="0"/>
          </a:p>
        </p:txBody>
      </p:sp>
      <p:sp>
        <p:nvSpPr>
          <p:cNvPr id="9" name="Text Placeholder 1">
            <a:extLst>
              <a:ext uri="{FF2B5EF4-FFF2-40B4-BE49-F238E27FC236}">
                <a16:creationId xmlns:a16="http://schemas.microsoft.com/office/drawing/2014/main" id="{906D9CD0-B8A0-447F-936B-8578220DC757}"/>
              </a:ext>
            </a:extLst>
          </p:cNvPr>
          <p:cNvSpPr>
            <a:spLocks noGrp="1"/>
          </p:cNvSpPr>
          <p:nvPr>
            <p:ph type="body" sz="quarter" idx="10"/>
          </p:nvPr>
        </p:nvSpPr>
        <p:spPr>
          <a:xfrm>
            <a:off x="333272" y="1397419"/>
            <a:ext cx="5154805" cy="4893647"/>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55% of consumers reported experiencing moderate or severe pain due to online risks, with 16% saying they felt no pain at all</a:t>
            </a:r>
          </a:p>
          <a:p>
            <a:pPr>
              <a:spcAft>
                <a:spcPts val="600"/>
              </a:spcAft>
            </a:pPr>
            <a:r>
              <a:rPr lang="en-US" sz="2000" dirty="0">
                <a:solidFill>
                  <a:schemeClr val="bg1"/>
                </a:solidFill>
                <a:latin typeface="+mn-lt"/>
              </a:rPr>
              <a:t>Within Belgium, moderate to severe pain matched the global average at 55%; meanwhile, 21% of Belgians experienced no pain from online risks  (+5 points vs. the global average)  </a:t>
            </a:r>
            <a:endParaRPr lang="en-US" sz="2000" b="1" dirty="0">
              <a:solidFill>
                <a:schemeClr val="bg1"/>
              </a:solidFill>
              <a:latin typeface="+mn-lt"/>
            </a:endParaRPr>
          </a:p>
          <a:p>
            <a:pPr marL="0" indent="0">
              <a:spcAft>
                <a:spcPts val="600"/>
              </a:spcAft>
              <a:buNone/>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10" name="TextBox 9">
            <a:extLst>
              <a:ext uri="{FF2B5EF4-FFF2-40B4-BE49-F238E27FC236}">
                <a16:creationId xmlns:a16="http://schemas.microsoft.com/office/drawing/2014/main" id="{681EF6A9-D5C2-41DE-AEED-432332C2CDF8}"/>
              </a:ext>
            </a:extLst>
          </p:cNvPr>
          <p:cNvSpPr txBox="1"/>
          <p:nvPr/>
        </p:nvSpPr>
        <p:spPr>
          <a:xfrm>
            <a:off x="-70338" y="6628895"/>
            <a:ext cx="5144678" cy="433965"/>
          </a:xfrm>
          <a:prstGeom prst="rect">
            <a:avLst/>
          </a:prstGeom>
          <a:noFill/>
        </p:spPr>
        <p:txBody>
          <a:bodyPr wrap="none" lIns="182880" tIns="146304" rIns="182880" bIns="146304" rtlCol="0">
            <a:spAutoFit/>
          </a:bodyPr>
          <a:lstStyle/>
          <a:p>
            <a:pPr>
              <a:lnSpc>
                <a:spcPct val="90000"/>
              </a:lnSpc>
            </a:pPr>
            <a:r>
              <a:rPr lang="en-US" sz="1000" i="1" dirty="0">
                <a:solidFill>
                  <a:schemeClr val="tx1">
                    <a:lumMod val="50000"/>
                  </a:schemeClr>
                </a:solidFill>
              </a:rPr>
              <a:t>Q5.1: How much emotional, psychological or physical pain did you suffer because of… </a:t>
            </a:r>
          </a:p>
        </p:txBody>
      </p:sp>
      <p:graphicFrame>
        <p:nvGraphicFramePr>
          <p:cNvPr id="7" name="Chart 6" descr="Amount of pain experienced">
            <a:extLst>
              <a:ext uri="{FF2B5EF4-FFF2-40B4-BE49-F238E27FC236}">
                <a16:creationId xmlns:a16="http://schemas.microsoft.com/office/drawing/2014/main" id="{86404814-EC81-439D-877F-4EA18AB0ED0D}"/>
              </a:ext>
            </a:extLst>
          </p:cNvPr>
          <p:cNvGraphicFramePr>
            <a:graphicFrameLocks/>
          </p:cNvGraphicFramePr>
          <p:nvPr>
            <p:extLst>
              <p:ext uri="{D42A27DB-BD31-4B8C-83A1-F6EECF244321}">
                <p14:modId xmlns:p14="http://schemas.microsoft.com/office/powerpoint/2010/main" val="2552660057"/>
              </p:ext>
            </p:extLst>
          </p:nvPr>
        </p:nvGraphicFramePr>
        <p:xfrm>
          <a:off x="5745162" y="1397419"/>
          <a:ext cx="5762625" cy="4333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796254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Belgians had a mixed showing in consequences and positive actions taken in response to an online risk </a:t>
            </a:r>
          </a:p>
        </p:txBody>
      </p:sp>
      <p:sp>
        <p:nvSpPr>
          <p:cNvPr id="4" name="Slide Number Placeholder 3"/>
          <p:cNvSpPr>
            <a:spLocks noGrp="1"/>
          </p:cNvSpPr>
          <p:nvPr>
            <p:ph type="sldNum" sz="quarter" idx="4"/>
          </p:nvPr>
        </p:nvSpPr>
        <p:spPr/>
        <p:txBody>
          <a:bodyPr/>
          <a:lstStyle/>
          <a:p>
            <a:fld id="{7EFC24D6-DB8F-6B44-BA5A-9BEC68C15CAA}" type="slidenum">
              <a:rPr lang="en-US" smtClean="0"/>
              <a:pPr/>
              <a:t>6</a:t>
            </a:fld>
            <a:endParaRPr lang="en-US" dirty="0"/>
          </a:p>
        </p:txBody>
      </p:sp>
      <p:sp>
        <p:nvSpPr>
          <p:cNvPr id="14" name="Text Placeholder 1">
            <a:extLst>
              <a:ext uri="{FF2B5EF4-FFF2-40B4-BE49-F238E27FC236}">
                <a16:creationId xmlns:a16="http://schemas.microsoft.com/office/drawing/2014/main" id="{3B3128F5-E511-4FA1-9B2C-61844C11C9D7}"/>
              </a:ext>
            </a:extLst>
          </p:cNvPr>
          <p:cNvSpPr>
            <a:spLocks noGrp="1"/>
          </p:cNvSpPr>
          <p:nvPr>
            <p:ph type="body" sz="quarter" idx="10"/>
          </p:nvPr>
        </p:nvSpPr>
        <p:spPr>
          <a:xfrm>
            <a:off x="622997" y="1537399"/>
            <a:ext cx="5154805" cy="5586145"/>
          </a:xfrm>
        </p:spPr>
        <p:txBody>
          <a:bodyPr vert="horz" wrap="square" lIns="146304" tIns="91440" rIns="146304" bIns="91440" rtlCol="0" anchor="t">
            <a:spAutoFit/>
          </a:bodyPr>
          <a:lstStyle/>
          <a:p>
            <a:pPr>
              <a:spcAft>
                <a:spcPts val="600"/>
              </a:spcAft>
            </a:pPr>
            <a:r>
              <a:rPr lang="en-US" sz="2000" dirty="0">
                <a:solidFill>
                  <a:schemeClr val="bg1"/>
                </a:solidFill>
                <a:latin typeface="+mn-lt"/>
              </a:rPr>
              <a:t>Worldwide, there was an increase in consequences and a decrease in positive actions; the top five consequences showed 3- or 4-point increases from the previous year; people also were less likely to take positive actions (-3 to -5 points)</a:t>
            </a:r>
          </a:p>
          <a:p>
            <a:pPr>
              <a:spcAft>
                <a:spcPts val="600"/>
              </a:spcAft>
            </a:pPr>
            <a:r>
              <a:rPr lang="en-US" sz="2000" dirty="0">
                <a:solidFill>
                  <a:schemeClr val="bg1"/>
                </a:solidFill>
                <a:latin typeface="+mn-lt"/>
              </a:rPr>
              <a:t>Belgians showed mixed results compared with the worldwide trend for consequences; they were less likely to say they had lost trust in others offline following risk exposure, but were more likely to have experienced increased stress and lost sleep  </a:t>
            </a:r>
            <a:endParaRPr lang="en-US" sz="2000" dirty="0">
              <a:solidFill>
                <a:schemeClr val="bg1"/>
              </a:solidFill>
              <a:latin typeface="+mn-lt"/>
              <a:cs typeface="Segoe UI"/>
            </a:endParaRPr>
          </a:p>
          <a:p>
            <a:pPr>
              <a:spcAft>
                <a:spcPts val="600"/>
              </a:spcAft>
            </a:pPr>
            <a:r>
              <a:rPr lang="en-US" sz="2000" dirty="0">
                <a:solidFill>
                  <a:schemeClr val="bg1"/>
                </a:solidFill>
                <a:latin typeface="+mn-lt"/>
              </a:rPr>
              <a:t>Unfortunately, Belgians were significantly less likely to take positive actions to correct online issues  </a:t>
            </a:r>
            <a:endParaRPr lang="en-US" sz="2000" b="1" dirty="0">
              <a:solidFill>
                <a:schemeClr val="bg1"/>
              </a:solidFill>
              <a:latin typeface="+mn-lt"/>
            </a:endParaRPr>
          </a:p>
          <a:p>
            <a:pPr>
              <a:spcAft>
                <a:spcPts val="600"/>
              </a:spcAft>
            </a:pPr>
            <a:endParaRPr lang="en-US" sz="2000" b="1" dirty="0">
              <a:solidFill>
                <a:schemeClr val="bg1"/>
              </a:solidFill>
              <a:latin typeface="+mn-lt"/>
            </a:endParaRPr>
          </a:p>
        </p:txBody>
      </p:sp>
      <p:sp>
        <p:nvSpPr>
          <p:cNvPr id="8" name="Rectangle 7">
            <a:extLst>
              <a:ext uri="{FF2B5EF4-FFF2-40B4-BE49-F238E27FC236}">
                <a16:creationId xmlns:a16="http://schemas.microsoft.com/office/drawing/2014/main" id="{09A480D1-17CF-4B13-AB39-7BD642178A74}"/>
              </a:ext>
            </a:extLst>
          </p:cNvPr>
          <p:cNvSpPr/>
          <p:nvPr/>
        </p:nvSpPr>
        <p:spPr>
          <a:xfrm>
            <a:off x="31445" y="6630957"/>
            <a:ext cx="6216650" cy="400110"/>
          </a:xfrm>
          <a:prstGeom prst="rect">
            <a:avLst/>
          </a:prstGeom>
        </p:spPr>
        <p:txBody>
          <a:bodyPr anchor="t">
            <a:spAutoFit/>
          </a:bodyPr>
          <a:lstStyle/>
          <a:p>
            <a:r>
              <a:rPr lang="en-US" sz="1000" i="1" dirty="0">
                <a:solidFill>
                  <a:schemeClr val="bg1">
                    <a:lumMod val="50000"/>
                    <a:lumOff val="50000"/>
                  </a:schemeClr>
                </a:solidFill>
              </a:rPr>
              <a:t>*Worldwide trend based on 20 countries common in latest research and prior year </a:t>
            </a:r>
          </a:p>
          <a:p>
            <a:r>
              <a:rPr lang="en-US" sz="1000" i="1" dirty="0">
                <a:solidFill>
                  <a:schemeClr val="bg1">
                    <a:lumMod val="50000"/>
                    <a:lumOff val="50000"/>
                  </a:schemeClr>
                </a:solidFill>
              </a:rPr>
              <a:t>**Digital Civility Challenge item</a:t>
            </a:r>
          </a:p>
        </p:txBody>
      </p:sp>
      <p:pic>
        <p:nvPicPr>
          <p:cNvPr id="7" name="Picture 6" descr="Consequences and positive actions (details in text)">
            <a:extLst>
              <a:ext uri="{FF2B5EF4-FFF2-40B4-BE49-F238E27FC236}">
                <a16:creationId xmlns:a16="http://schemas.microsoft.com/office/drawing/2014/main" id="{32CFE556-00F9-4BB9-937F-7883A560B5C8}"/>
              </a:ext>
            </a:extLst>
          </p:cNvPr>
          <p:cNvPicPr>
            <a:picLocks noChangeAspect="1"/>
          </p:cNvPicPr>
          <p:nvPr/>
        </p:nvPicPr>
        <p:blipFill>
          <a:blip r:embed="rId3"/>
          <a:stretch>
            <a:fillRect/>
          </a:stretch>
        </p:blipFill>
        <p:spPr>
          <a:xfrm>
            <a:off x="6037262" y="1537399"/>
            <a:ext cx="5799296" cy="3367976"/>
          </a:xfrm>
          <a:prstGeom prst="rect">
            <a:avLst/>
          </a:prstGeom>
        </p:spPr>
      </p:pic>
    </p:spTree>
    <p:extLst>
      <p:ext uri="{BB962C8B-B14F-4D97-AF65-F5344CB8AC3E}">
        <p14:creationId xmlns:p14="http://schemas.microsoft.com/office/powerpoint/2010/main" val="34445439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3200" dirty="0"/>
              <a:t>All age cohorts registered stronger DCI than the global average </a:t>
            </a:r>
          </a:p>
        </p:txBody>
      </p:sp>
      <p:sp>
        <p:nvSpPr>
          <p:cNvPr id="4" name="Slide Number Placeholder 3"/>
          <p:cNvSpPr>
            <a:spLocks noGrp="1"/>
          </p:cNvSpPr>
          <p:nvPr>
            <p:ph type="sldNum" sz="quarter" idx="4"/>
          </p:nvPr>
        </p:nvSpPr>
        <p:spPr/>
        <p:txBody>
          <a:bodyPr/>
          <a:lstStyle/>
          <a:p>
            <a:fld id="{7EFC24D6-DB8F-6B44-BA5A-9BEC68C15CAA}" type="slidenum">
              <a:rPr lang="en-US" smtClean="0"/>
              <a:pPr/>
              <a:t>7</a:t>
            </a:fld>
            <a:endParaRPr lang="en-US" dirty="0"/>
          </a:p>
        </p:txBody>
      </p:sp>
      <p:sp>
        <p:nvSpPr>
          <p:cNvPr id="20" name="Text Placeholder 1">
            <a:extLst>
              <a:ext uri="{FF2B5EF4-FFF2-40B4-BE49-F238E27FC236}">
                <a16:creationId xmlns:a16="http://schemas.microsoft.com/office/drawing/2014/main" id="{5AF1654D-0E65-4AEE-AE3C-CF8CDC38C101}"/>
              </a:ext>
            </a:extLst>
          </p:cNvPr>
          <p:cNvSpPr>
            <a:spLocks noGrp="1"/>
          </p:cNvSpPr>
          <p:nvPr>
            <p:ph type="body" sz="quarter" idx="10"/>
          </p:nvPr>
        </p:nvSpPr>
        <p:spPr>
          <a:xfrm>
            <a:off x="482323" y="1508516"/>
            <a:ext cx="4119824" cy="5170646"/>
          </a:xfrm>
        </p:spPr>
        <p:txBody>
          <a:bodyPr vert="horz" wrap="square" lIns="146304" tIns="91440" rIns="146304" bIns="91440" rtlCol="0" anchor="t">
            <a:spAutoFit/>
          </a:bodyPr>
          <a:lstStyle/>
          <a:p>
            <a:pPr>
              <a:spcAft>
                <a:spcPts val="600"/>
              </a:spcAft>
            </a:pPr>
            <a:r>
              <a:rPr lang="en-US" sz="2000" dirty="0">
                <a:solidFill>
                  <a:schemeClr val="bg1"/>
                </a:solidFill>
                <a:latin typeface="+mn-lt"/>
              </a:rPr>
              <a:t>All age cohorts in Belgium scored stronger DCI readings than the worldwide averages, with teenage girls and baby boomers both registering 10-point improvements </a:t>
            </a:r>
          </a:p>
          <a:p>
            <a:pPr>
              <a:spcAft>
                <a:spcPts val="600"/>
              </a:spcAft>
            </a:pPr>
            <a:r>
              <a:rPr lang="en-US" sz="2000" dirty="0">
                <a:solidFill>
                  <a:schemeClr val="bg1"/>
                </a:solidFill>
                <a:latin typeface="+mn-lt"/>
              </a:rPr>
              <a:t>In terms of the numbers of risks encountered online, all Belgian age groups also fared better  </a:t>
            </a:r>
          </a:p>
          <a:p>
            <a:pPr>
              <a:spcAft>
                <a:spcPts val="600"/>
              </a:spcAft>
            </a:pPr>
            <a:r>
              <a:rPr lang="en-US" sz="2000" dirty="0">
                <a:solidFill>
                  <a:schemeClr val="bg1"/>
                </a:solidFill>
                <a:latin typeface="+mn-lt"/>
              </a:rPr>
              <a:t>Teenagers in Belgium registered high-than-average scores for moderate to severe pain from online risks, and  teenage girls were slightly above the global average for consequences experienced  </a:t>
            </a:r>
            <a:endParaRPr lang="en-US" sz="2000" b="1" dirty="0">
              <a:solidFill>
                <a:schemeClr val="bg1"/>
              </a:solidFill>
              <a:latin typeface="+mn-lt"/>
            </a:endParaRPr>
          </a:p>
        </p:txBody>
      </p:sp>
      <p:sp>
        <p:nvSpPr>
          <p:cNvPr id="10" name="Rectangle 9">
            <a:extLst>
              <a:ext uri="{FF2B5EF4-FFF2-40B4-BE49-F238E27FC236}">
                <a16:creationId xmlns:a16="http://schemas.microsoft.com/office/drawing/2014/main" id="{D1751417-25CF-4051-9403-DE2ECC709714}"/>
              </a:ext>
            </a:extLst>
          </p:cNvPr>
          <p:cNvSpPr/>
          <p:nvPr/>
        </p:nvSpPr>
        <p:spPr>
          <a:xfrm>
            <a:off x="32760" y="6557908"/>
            <a:ext cx="11753956" cy="707886"/>
          </a:xfrm>
          <a:prstGeom prst="rect">
            <a:avLst/>
          </a:prstGeom>
        </p:spPr>
        <p:txBody>
          <a:bodyPr wrap="square">
            <a:spAutoFit/>
          </a:bodyPr>
          <a:lstStyle/>
          <a:p>
            <a:r>
              <a:rPr lang="en-US" sz="1000" i="1" dirty="0">
                <a:solidFill>
                  <a:schemeClr val="tx1">
                    <a:lumMod val="50000"/>
                  </a:schemeClr>
                </a:solidFill>
              </a:rPr>
              <a:t>Q2: Which of these has ever happened to you or to a friend/family member ONLINE? Q9: ….Please tell us if any of the following has ever happened to you or to a friend/family member as a consequence of being treated uncivilly? Q5.1: How much emotional, psychological or physical pain did you suffer because of… </a:t>
            </a:r>
          </a:p>
          <a:p>
            <a:endParaRPr lang="en-US" sz="1000" i="1" dirty="0">
              <a:solidFill>
                <a:schemeClr val="tx1">
                  <a:lumMod val="50000"/>
                </a:schemeClr>
              </a:solidFill>
            </a:endParaRPr>
          </a:p>
          <a:p>
            <a:endParaRPr lang="en-US" sz="1000" i="1" dirty="0">
              <a:solidFill>
                <a:schemeClr val="tx1">
                  <a:lumMod val="50000"/>
                </a:schemeClr>
              </a:solidFill>
            </a:endParaRPr>
          </a:p>
        </p:txBody>
      </p:sp>
      <p:graphicFrame>
        <p:nvGraphicFramePr>
          <p:cNvPr id="11" name="Chart 10" descr="DCI">
            <a:extLst>
              <a:ext uri="{FF2B5EF4-FFF2-40B4-BE49-F238E27FC236}">
                <a16:creationId xmlns:a16="http://schemas.microsoft.com/office/drawing/2014/main" id="{059A0DC0-7C89-4CB8-86E3-33DA6C71C139}"/>
              </a:ext>
            </a:extLst>
          </p:cNvPr>
          <p:cNvGraphicFramePr>
            <a:graphicFrameLocks/>
          </p:cNvGraphicFramePr>
          <p:nvPr>
            <p:extLst>
              <p:ext uri="{D42A27DB-BD31-4B8C-83A1-F6EECF244321}">
                <p14:modId xmlns:p14="http://schemas.microsoft.com/office/powerpoint/2010/main" val="836699761"/>
              </p:ext>
            </p:extLst>
          </p:nvPr>
        </p:nvGraphicFramePr>
        <p:xfrm>
          <a:off x="4910710" y="1517931"/>
          <a:ext cx="3492643" cy="24323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descr="Average number of risks">
            <a:extLst>
              <a:ext uri="{FF2B5EF4-FFF2-40B4-BE49-F238E27FC236}">
                <a16:creationId xmlns:a16="http://schemas.microsoft.com/office/drawing/2014/main" id="{EC6C4E49-8435-4110-A31D-8E0BFA562FE1}"/>
              </a:ext>
            </a:extLst>
          </p:cNvPr>
          <p:cNvGraphicFramePr>
            <a:graphicFrameLocks/>
          </p:cNvGraphicFramePr>
          <p:nvPr>
            <p:extLst>
              <p:ext uri="{D42A27DB-BD31-4B8C-83A1-F6EECF244321}">
                <p14:modId xmlns:p14="http://schemas.microsoft.com/office/powerpoint/2010/main" val="2929328558"/>
              </p:ext>
            </p:extLst>
          </p:nvPr>
        </p:nvGraphicFramePr>
        <p:xfrm>
          <a:off x="8491655" y="1508516"/>
          <a:ext cx="3492643" cy="243233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Chart 12" descr="Consequences">
            <a:extLst>
              <a:ext uri="{FF2B5EF4-FFF2-40B4-BE49-F238E27FC236}">
                <a16:creationId xmlns:a16="http://schemas.microsoft.com/office/drawing/2014/main" id="{75ADCC37-7CFA-4A57-921C-A56FB87CDEEC}"/>
              </a:ext>
            </a:extLst>
          </p:cNvPr>
          <p:cNvGraphicFramePr>
            <a:graphicFrameLocks/>
          </p:cNvGraphicFramePr>
          <p:nvPr>
            <p:extLst>
              <p:ext uri="{D42A27DB-BD31-4B8C-83A1-F6EECF244321}">
                <p14:modId xmlns:p14="http://schemas.microsoft.com/office/powerpoint/2010/main" val="4243915926"/>
              </p:ext>
            </p:extLst>
          </p:nvPr>
        </p:nvGraphicFramePr>
        <p:xfrm>
          <a:off x="4910709" y="4015662"/>
          <a:ext cx="3492643" cy="242292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Chart 13" descr="Moderate to severe pain">
            <a:extLst>
              <a:ext uri="{FF2B5EF4-FFF2-40B4-BE49-F238E27FC236}">
                <a16:creationId xmlns:a16="http://schemas.microsoft.com/office/drawing/2014/main" id="{B80C307C-BA64-4A9D-A30E-0DFA49DD389B}"/>
              </a:ext>
            </a:extLst>
          </p:cNvPr>
          <p:cNvGraphicFramePr>
            <a:graphicFrameLocks/>
          </p:cNvGraphicFramePr>
          <p:nvPr>
            <p:extLst>
              <p:ext uri="{D42A27DB-BD31-4B8C-83A1-F6EECF244321}">
                <p14:modId xmlns:p14="http://schemas.microsoft.com/office/powerpoint/2010/main" val="205048170"/>
              </p:ext>
            </p:extLst>
          </p:nvPr>
        </p:nvGraphicFramePr>
        <p:xfrm>
          <a:off x="8491655" y="4022435"/>
          <a:ext cx="3492643" cy="244175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17872123"/>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30ACE-559C-4FBC-8F7F-8B8D63C2336D}"/>
              </a:ext>
            </a:extLst>
          </p:cNvPr>
          <p:cNvSpPr>
            <a:spLocks noGrp="1"/>
          </p:cNvSpPr>
          <p:nvPr>
            <p:ph type="title"/>
          </p:nvPr>
        </p:nvSpPr>
        <p:spPr/>
        <p:txBody>
          <a:bodyPr/>
          <a:lstStyle/>
          <a:p>
            <a:r>
              <a:rPr lang="en-US" dirty="0"/>
              <a:t>More teens asked for help with online risks</a:t>
            </a:r>
          </a:p>
        </p:txBody>
      </p:sp>
      <p:sp>
        <p:nvSpPr>
          <p:cNvPr id="3" name="Slide Number Placeholder 2">
            <a:extLst>
              <a:ext uri="{FF2B5EF4-FFF2-40B4-BE49-F238E27FC236}">
                <a16:creationId xmlns:a16="http://schemas.microsoft.com/office/drawing/2014/main" id="{D7310EFB-ABDC-4AFA-A61E-50BEED8B0782}"/>
              </a:ext>
            </a:extLst>
          </p:cNvPr>
          <p:cNvSpPr>
            <a:spLocks noGrp="1"/>
          </p:cNvSpPr>
          <p:nvPr>
            <p:ph type="sldNum" sz="quarter" idx="4"/>
          </p:nvPr>
        </p:nvSpPr>
        <p:spPr/>
        <p:txBody>
          <a:bodyPr/>
          <a:lstStyle/>
          <a:p>
            <a:fld id="{7EFC24D6-DB8F-6B44-BA5A-9BEC68C15CAA}" type="slidenum">
              <a:rPr lang="en-US" smtClean="0"/>
              <a:pPr/>
              <a:t>8</a:t>
            </a:fld>
            <a:endParaRPr lang="en-US" dirty="0"/>
          </a:p>
        </p:txBody>
      </p:sp>
      <p:sp>
        <p:nvSpPr>
          <p:cNvPr id="5" name="Text Placeholder 1">
            <a:extLst>
              <a:ext uri="{FF2B5EF4-FFF2-40B4-BE49-F238E27FC236}">
                <a16:creationId xmlns:a16="http://schemas.microsoft.com/office/drawing/2014/main" id="{2ABC4267-93F9-4C29-9160-629EC3EC1C66}"/>
              </a:ext>
            </a:extLst>
          </p:cNvPr>
          <p:cNvSpPr txBox="1">
            <a:spLocks/>
          </p:cNvSpPr>
          <p:nvPr/>
        </p:nvSpPr>
        <p:spPr>
          <a:xfrm>
            <a:off x="482323" y="1418314"/>
            <a:ext cx="4119824" cy="4576637"/>
          </a:xfrm>
          <a:prstGeom prst="rect">
            <a:avLst/>
          </a:prstGeom>
        </p:spPr>
        <p:txBody>
          <a:bodyPr anchor="t"/>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solidFill>
                  <a:srgbClr val="000000"/>
                </a:soli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rgbClr val="000000"/>
                </a:soli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rgbClr val="000000"/>
                </a:soli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Aft>
                <a:spcPts val="600"/>
              </a:spcAft>
            </a:pPr>
            <a:r>
              <a:rPr lang="en-US" sz="2000" dirty="0">
                <a:solidFill>
                  <a:schemeClr val="bg1"/>
                </a:solidFill>
                <a:latin typeface="+mn-lt"/>
              </a:rPr>
              <a:t>Worldwide, there was a big surge in teenagers asking for help with online risks from both parents (+32 points to 42%) and adults (+19 points to 28%)</a:t>
            </a:r>
          </a:p>
          <a:p>
            <a:pPr>
              <a:spcAft>
                <a:spcPts val="600"/>
              </a:spcAft>
            </a:pPr>
            <a:r>
              <a:rPr lang="en-US" sz="2000" dirty="0">
                <a:solidFill>
                  <a:schemeClr val="bg1"/>
                </a:solidFill>
                <a:latin typeface="+mn-lt"/>
              </a:rPr>
              <a:t>In Belgium, teens fell below the worldwide average when it came to asking a parent or adult for help with an online issue, but they were more likely to seek guidance from some  adult than in the previous year’s study  </a:t>
            </a:r>
            <a:endParaRPr lang="en-US" sz="2000" dirty="0">
              <a:solidFill>
                <a:schemeClr val="bg1"/>
              </a:solidFill>
              <a:latin typeface="+mn-lt"/>
              <a:cs typeface="Segoe UI"/>
            </a:endParaRPr>
          </a:p>
        </p:txBody>
      </p:sp>
      <p:sp>
        <p:nvSpPr>
          <p:cNvPr id="6" name="Rectangle 5">
            <a:extLst>
              <a:ext uri="{FF2B5EF4-FFF2-40B4-BE49-F238E27FC236}">
                <a16:creationId xmlns:a16="http://schemas.microsoft.com/office/drawing/2014/main" id="{E282D1DD-5514-4A28-8428-CA3964B6A31B}"/>
              </a:ext>
            </a:extLst>
          </p:cNvPr>
          <p:cNvSpPr/>
          <p:nvPr/>
        </p:nvSpPr>
        <p:spPr>
          <a:xfrm>
            <a:off x="42217" y="6699251"/>
            <a:ext cx="6824792" cy="230832"/>
          </a:xfrm>
          <a:prstGeom prst="rect">
            <a:avLst/>
          </a:prstGeom>
        </p:spPr>
        <p:txBody>
          <a:bodyPr wrap="square">
            <a:spAutoFit/>
          </a:bodyPr>
          <a:lstStyle/>
          <a:p>
            <a:pPr>
              <a:lnSpc>
                <a:spcPct val="90000"/>
              </a:lnSpc>
            </a:pPr>
            <a:r>
              <a:rPr lang="en-US" sz="1000" i="1" dirty="0">
                <a:solidFill>
                  <a:schemeClr val="tx1">
                    <a:lumMod val="50000"/>
                  </a:schemeClr>
                </a:solidFill>
              </a:rPr>
              <a:t>Q12: Have you ever taken any of the following actions after you were treated in an unsafe or uncivil manner online?</a:t>
            </a:r>
          </a:p>
        </p:txBody>
      </p:sp>
      <p:graphicFrame>
        <p:nvGraphicFramePr>
          <p:cNvPr id="9" name="Chart 8" descr="Positive actions">
            <a:extLst>
              <a:ext uri="{FF2B5EF4-FFF2-40B4-BE49-F238E27FC236}">
                <a16:creationId xmlns:a16="http://schemas.microsoft.com/office/drawing/2014/main" id="{DCF37868-AB03-4E34-A2B1-FE1A00A8C362}"/>
              </a:ext>
            </a:extLst>
          </p:cNvPr>
          <p:cNvGraphicFramePr>
            <a:graphicFrameLocks/>
          </p:cNvGraphicFramePr>
          <p:nvPr>
            <p:extLst>
              <p:ext uri="{D42A27DB-BD31-4B8C-83A1-F6EECF244321}">
                <p14:modId xmlns:p14="http://schemas.microsoft.com/office/powerpoint/2010/main" val="4111869417"/>
              </p:ext>
            </p:extLst>
          </p:nvPr>
        </p:nvGraphicFramePr>
        <p:xfrm>
          <a:off x="5434790" y="1418314"/>
          <a:ext cx="6642910" cy="4101924"/>
        </p:xfrm>
        <a:graphic>
          <a:graphicData uri="http://schemas.openxmlformats.org/drawingml/2006/chart">
            <c:chart xmlns:c="http://schemas.openxmlformats.org/drawingml/2006/chart" xmlns:r="http://schemas.openxmlformats.org/officeDocument/2006/relationships" r:id="rId2"/>
          </a:graphicData>
        </a:graphic>
      </p:graphicFrame>
      <p:sp>
        <p:nvSpPr>
          <p:cNvPr id="7" name="Speech Bubble: Rectangle with Corners Rounded 6">
            <a:extLst>
              <a:ext uri="{FF2B5EF4-FFF2-40B4-BE49-F238E27FC236}">
                <a16:creationId xmlns:a16="http://schemas.microsoft.com/office/drawing/2014/main" id="{3B4A9F95-498C-476B-B7AE-3713F52F18B9}"/>
              </a:ext>
            </a:extLst>
          </p:cNvPr>
          <p:cNvSpPr/>
          <p:nvPr/>
        </p:nvSpPr>
        <p:spPr bwMode="auto">
          <a:xfrm>
            <a:off x="5180070" y="2000381"/>
            <a:ext cx="1791607" cy="874354"/>
          </a:xfrm>
          <a:prstGeom prst="wedgeRoundRectCallout">
            <a:avLst>
              <a:gd name="adj1" fmla="val 73587"/>
              <a:gd name="adj2" fmla="val 135696"/>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parents for help jumped 33 points</a:t>
            </a:r>
          </a:p>
        </p:txBody>
      </p:sp>
      <p:sp>
        <p:nvSpPr>
          <p:cNvPr id="8" name="Speech Bubble: Rectangle with Corners Rounded 7">
            <a:extLst>
              <a:ext uri="{FF2B5EF4-FFF2-40B4-BE49-F238E27FC236}">
                <a16:creationId xmlns:a16="http://schemas.microsoft.com/office/drawing/2014/main" id="{AED89F09-05B3-4605-BAF8-92E199E5CB56}"/>
              </a:ext>
            </a:extLst>
          </p:cNvPr>
          <p:cNvSpPr/>
          <p:nvPr/>
        </p:nvSpPr>
        <p:spPr bwMode="auto">
          <a:xfrm>
            <a:off x="4911797" y="3193655"/>
            <a:ext cx="2059880" cy="795592"/>
          </a:xfrm>
          <a:prstGeom prst="wedgeRoundRectCallout">
            <a:avLst>
              <a:gd name="adj1" fmla="val 73254"/>
              <a:gd name="adj2" fmla="val 149470"/>
              <a:gd name="adj3" fmla="val 16667"/>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400" dirty="0">
                <a:ea typeface="Segoe UI" pitchFamily="34" charset="0"/>
                <a:cs typeface="Segoe UI" pitchFamily="34" charset="0"/>
              </a:rPr>
              <a:t>Asking another adult for help rose 15 points</a:t>
            </a:r>
          </a:p>
          <a:p>
            <a:pPr algn="ctr" defTabSz="932472" fontAlgn="base">
              <a:lnSpc>
                <a:spcPct val="90000"/>
              </a:lnSpc>
              <a:spcBef>
                <a:spcPct val="0"/>
              </a:spcBef>
              <a:spcAft>
                <a:spcPct val="0"/>
              </a:spcAft>
            </a:pPr>
            <a:endParaRPr lang="en-US" sz="1400" dirty="0">
              <a:ea typeface="Segoe UI" pitchFamily="34" charset="0"/>
              <a:cs typeface="Segoe UI" pitchFamily="34" charset="0"/>
            </a:endParaRPr>
          </a:p>
          <a:p>
            <a:pPr algn="ctr" defTabSz="932472" fontAlgn="base">
              <a:lnSpc>
                <a:spcPct val="90000"/>
              </a:lnSpc>
              <a:spcBef>
                <a:spcPct val="0"/>
              </a:spcBef>
              <a:spcAft>
                <a:spcPct val="0"/>
              </a:spcAft>
            </a:pPr>
            <a:endParaRPr lang="en-US" sz="1400" dirty="0">
              <a:ea typeface="Segoe UI" pitchFamily="34" charset="0"/>
              <a:cs typeface="Segoe UI" pitchFamily="34" charset="0"/>
            </a:endParaRPr>
          </a:p>
        </p:txBody>
      </p:sp>
    </p:spTree>
    <p:extLst>
      <p:ext uri="{BB962C8B-B14F-4D97-AF65-F5344CB8AC3E}">
        <p14:creationId xmlns:p14="http://schemas.microsoft.com/office/powerpoint/2010/main" val="55297930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52177" y="1212849"/>
            <a:ext cx="4702628" cy="2954655"/>
          </a:xfrm>
        </p:spPr>
        <p:txBody>
          <a:bodyPr/>
          <a:lstStyle/>
          <a:p>
            <a:pPr>
              <a:spcAft>
                <a:spcPts val="600"/>
              </a:spcAft>
            </a:pPr>
            <a:r>
              <a:rPr lang="en-US" sz="2000" dirty="0">
                <a:solidFill>
                  <a:schemeClr val="bg1"/>
                </a:solidFill>
                <a:latin typeface="+mn-lt"/>
              </a:rPr>
              <a:t>Worldwide, Microsoft’s Digital Civility Index (DCI) fell two points from the previous year, driven by a widespread decline in unwanted contact </a:t>
            </a:r>
          </a:p>
          <a:p>
            <a:pPr>
              <a:spcAft>
                <a:spcPts val="600"/>
              </a:spcAft>
            </a:pPr>
            <a:r>
              <a:rPr lang="en-US" sz="2000" dirty="0">
                <a:solidFill>
                  <a:schemeClr val="bg1"/>
                </a:solidFill>
                <a:latin typeface="+mn-lt"/>
              </a:rPr>
              <a:t>Belgium’s DCI (-5) registered a gain at 56, and ranks #4 for DCI of </a:t>
            </a:r>
            <a:r>
              <a:rPr lang="en-US" sz="2000">
                <a:solidFill>
                  <a:schemeClr val="bg1"/>
                </a:solidFill>
                <a:latin typeface="+mn-lt"/>
              </a:rPr>
              <a:t>the 22 </a:t>
            </a:r>
            <a:r>
              <a:rPr lang="en-US" sz="2000" dirty="0">
                <a:solidFill>
                  <a:schemeClr val="bg1"/>
                </a:solidFill>
                <a:latin typeface="+mn-lt"/>
              </a:rPr>
              <a:t>countries surveyed </a:t>
            </a:r>
          </a:p>
          <a:p>
            <a:pPr marL="0" indent="0">
              <a:spcAft>
                <a:spcPts val="600"/>
              </a:spcAft>
              <a:buNone/>
            </a:pPr>
            <a:endParaRPr lang="en-US" sz="2000" b="1" dirty="0">
              <a:solidFill>
                <a:schemeClr val="bg1"/>
              </a:solidFill>
              <a:latin typeface="+mn-lt"/>
            </a:endParaRPr>
          </a:p>
        </p:txBody>
      </p:sp>
      <p:sp>
        <p:nvSpPr>
          <p:cNvPr id="3" name="Title 2"/>
          <p:cNvSpPr>
            <a:spLocks noGrp="1"/>
          </p:cNvSpPr>
          <p:nvPr>
            <p:ph type="title"/>
          </p:nvPr>
        </p:nvSpPr>
        <p:spPr/>
        <p:txBody>
          <a:bodyPr/>
          <a:lstStyle/>
          <a:p>
            <a:r>
              <a:rPr lang="en-US" sz="3200" dirty="0"/>
              <a:t>DCI trend</a:t>
            </a:r>
          </a:p>
        </p:txBody>
      </p:sp>
      <p:sp>
        <p:nvSpPr>
          <p:cNvPr id="4" name="Slide Number Placeholder 3"/>
          <p:cNvSpPr>
            <a:spLocks noGrp="1"/>
          </p:cNvSpPr>
          <p:nvPr>
            <p:ph type="sldNum" sz="quarter" idx="4"/>
          </p:nvPr>
        </p:nvSpPr>
        <p:spPr/>
        <p:txBody>
          <a:bodyPr/>
          <a:lstStyle/>
          <a:p>
            <a:fld id="{7EFC24D6-DB8F-6B44-BA5A-9BEC68C15CAA}" type="slidenum">
              <a:rPr lang="en-US" smtClean="0"/>
              <a:pPr/>
              <a:t>9</a:t>
            </a:fld>
            <a:endParaRPr lang="en-US" dirty="0"/>
          </a:p>
        </p:txBody>
      </p:sp>
      <p:graphicFrame>
        <p:nvGraphicFramePr>
          <p:cNvPr id="9" name="Table 8">
            <a:extLst>
              <a:ext uri="{FF2B5EF4-FFF2-40B4-BE49-F238E27FC236}">
                <a16:creationId xmlns:a16="http://schemas.microsoft.com/office/drawing/2014/main" id="{96222771-0766-4A4A-8AA4-41CAE48A7441}"/>
              </a:ext>
            </a:extLst>
          </p:cNvPr>
          <p:cNvGraphicFramePr>
            <a:graphicFrameLocks noGrp="1"/>
          </p:cNvGraphicFramePr>
          <p:nvPr>
            <p:extLst>
              <p:ext uri="{D42A27DB-BD31-4B8C-83A1-F6EECF244321}">
                <p14:modId xmlns:p14="http://schemas.microsoft.com/office/powerpoint/2010/main" val="2499372792"/>
              </p:ext>
            </p:extLst>
          </p:nvPr>
        </p:nvGraphicFramePr>
        <p:xfrm>
          <a:off x="6103420" y="316593"/>
          <a:ext cx="6126481" cy="6147978"/>
        </p:xfrm>
        <a:graphic>
          <a:graphicData uri="http://schemas.openxmlformats.org/drawingml/2006/table">
            <a:tbl>
              <a:tblPr firstRow="1" bandRow="1">
                <a:tableStyleId>{74C1A8A3-306A-4EB7-A6B1-4F7E0EB9C5D6}</a:tableStyleId>
              </a:tblPr>
              <a:tblGrid>
                <a:gridCol w="767079">
                  <a:extLst>
                    <a:ext uri="{9D8B030D-6E8A-4147-A177-3AD203B41FA5}">
                      <a16:colId xmlns:a16="http://schemas.microsoft.com/office/drawing/2014/main" val="143253101"/>
                    </a:ext>
                  </a:extLst>
                </a:gridCol>
                <a:gridCol w="1419499">
                  <a:extLst>
                    <a:ext uri="{9D8B030D-6E8A-4147-A177-3AD203B41FA5}">
                      <a16:colId xmlns:a16="http://schemas.microsoft.com/office/drawing/2014/main" val="2424568670"/>
                    </a:ext>
                  </a:extLst>
                </a:gridCol>
                <a:gridCol w="1348524">
                  <a:extLst>
                    <a:ext uri="{9D8B030D-6E8A-4147-A177-3AD203B41FA5}">
                      <a16:colId xmlns:a16="http://schemas.microsoft.com/office/drawing/2014/main" val="2394132692"/>
                    </a:ext>
                  </a:extLst>
                </a:gridCol>
                <a:gridCol w="830425">
                  <a:extLst>
                    <a:ext uri="{9D8B030D-6E8A-4147-A177-3AD203B41FA5}">
                      <a16:colId xmlns:a16="http://schemas.microsoft.com/office/drawing/2014/main" val="3815822789"/>
                    </a:ext>
                  </a:extLst>
                </a:gridCol>
                <a:gridCol w="774441">
                  <a:extLst>
                    <a:ext uri="{9D8B030D-6E8A-4147-A177-3AD203B41FA5}">
                      <a16:colId xmlns:a16="http://schemas.microsoft.com/office/drawing/2014/main" val="713092978"/>
                    </a:ext>
                  </a:extLst>
                </a:gridCol>
                <a:gridCol w="986513">
                  <a:extLst>
                    <a:ext uri="{9D8B030D-6E8A-4147-A177-3AD203B41FA5}">
                      <a16:colId xmlns:a16="http://schemas.microsoft.com/office/drawing/2014/main" val="3298973426"/>
                    </a:ext>
                  </a:extLst>
                </a:gridCol>
              </a:tblGrid>
              <a:tr h="279396">
                <a:tc>
                  <a:txBody>
                    <a:bodyPr/>
                    <a:lstStyle/>
                    <a:p>
                      <a:pPr algn="ctr"/>
                      <a:r>
                        <a:rPr lang="en-US" sz="1400" dirty="0"/>
                        <a:t>DCI Rank</a:t>
                      </a:r>
                    </a:p>
                  </a:txBody>
                  <a:tcPr anchor="ctr"/>
                </a:tc>
                <a:tc>
                  <a:txBody>
                    <a:bodyPr/>
                    <a:lstStyle/>
                    <a:p>
                      <a:pPr algn="ctr"/>
                      <a:r>
                        <a:rPr lang="en-US" sz="1400" dirty="0"/>
                        <a:t>Country</a:t>
                      </a:r>
                    </a:p>
                  </a:txBody>
                  <a:tcPr anchor="ctr"/>
                </a:tc>
                <a:tc>
                  <a:txBody>
                    <a:bodyPr/>
                    <a:lstStyle/>
                    <a:p>
                      <a:pPr algn="ctr"/>
                      <a:r>
                        <a:rPr lang="en-US" sz="1400" dirty="0"/>
                        <a:t>Region</a:t>
                      </a:r>
                    </a:p>
                  </a:txBody>
                  <a:tcPr anchor="ctr"/>
                </a:tc>
                <a:tc>
                  <a:txBody>
                    <a:bodyPr/>
                    <a:lstStyle/>
                    <a:p>
                      <a:pPr algn="ctr"/>
                      <a:r>
                        <a:rPr lang="en-US" sz="1400" b="1" dirty="0"/>
                        <a:t>2 years ago</a:t>
                      </a:r>
                    </a:p>
                  </a:txBody>
                  <a:tcPr anchor="ctr"/>
                </a:tc>
                <a:tc>
                  <a:txBody>
                    <a:bodyPr/>
                    <a:lstStyle/>
                    <a:p>
                      <a:pPr algn="ctr"/>
                      <a:r>
                        <a:rPr lang="en-US" sz="1400" b="1" dirty="0"/>
                        <a:t>prior year</a:t>
                      </a:r>
                    </a:p>
                  </a:txBody>
                  <a:tcPr anchor="ctr"/>
                </a:tc>
                <a:tc>
                  <a:txBody>
                    <a:bodyPr/>
                    <a:lstStyle/>
                    <a:p>
                      <a:pPr algn="ctr"/>
                      <a:r>
                        <a:rPr lang="en-US" sz="1400" b="1" dirty="0"/>
                        <a:t>latest research</a:t>
                      </a:r>
                    </a:p>
                  </a:txBody>
                  <a:tcPr anchor="ctr"/>
                </a:tc>
                <a:extLst>
                  <a:ext uri="{0D108BD9-81ED-4DB2-BD59-A6C34878D82A}">
                    <a16:rowId xmlns:a16="http://schemas.microsoft.com/office/drawing/2014/main" val="2458701010"/>
                  </a:ext>
                </a:extLst>
              </a:tr>
              <a:tr h="279396">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r>
                        <a:rPr lang="en-US" sz="1000" dirty="0"/>
                        <a:t>Global</a:t>
                      </a:r>
                    </a:p>
                  </a:txBody>
                  <a:tcPr anchor="ctr"/>
                </a:tc>
                <a:tc>
                  <a:txBody>
                    <a:bodyPr/>
                    <a:lstStyle/>
                    <a:p>
                      <a:pPr marL="0" marR="0" lvl="0" indent="0" algn="ctr" defTabSz="932742" rtl="0" eaLnBrk="1" fontAlgn="auto" latinLnBrk="0" hangingPunct="1">
                        <a:lnSpc>
                          <a:spcPct val="100000"/>
                        </a:lnSpc>
                        <a:spcBef>
                          <a:spcPts val="0"/>
                        </a:spcBef>
                        <a:spcAft>
                          <a:spcPts val="0"/>
                        </a:spcAft>
                        <a:buClrTx/>
                        <a:buSzTx/>
                        <a:buFontTx/>
                        <a:buNone/>
                        <a:tabLst/>
                        <a:defRPr/>
                      </a:pPr>
                      <a:endParaRPr lang="en-US" sz="1000" dirty="0"/>
                    </a:p>
                  </a:txBody>
                  <a:tcPr anchor="ctr"/>
                </a:tc>
                <a:tc>
                  <a:txBody>
                    <a:bodyPr/>
                    <a:lstStyle/>
                    <a:p>
                      <a:pPr algn="ctr"/>
                      <a:r>
                        <a:rPr lang="en-US" sz="1000" b="0" dirty="0"/>
                        <a:t>65</a:t>
                      </a:r>
                    </a:p>
                  </a:txBody>
                  <a:tcPr anchor="ctr"/>
                </a:tc>
                <a:tc>
                  <a:txBody>
                    <a:bodyPr/>
                    <a:lstStyle/>
                    <a:p>
                      <a:pPr algn="ctr"/>
                      <a:r>
                        <a:rPr lang="en-US" sz="1000" b="0" dirty="0"/>
                        <a:t>68</a:t>
                      </a:r>
                    </a:p>
                  </a:txBody>
                  <a:tcPr anchor="ctr"/>
                </a:tc>
                <a:tc>
                  <a:txBody>
                    <a:bodyPr/>
                    <a:lstStyle/>
                    <a:p>
                      <a:pPr algn="ctr"/>
                      <a:r>
                        <a:rPr lang="en-US" sz="1000" b="0" dirty="0"/>
                        <a:t>66</a:t>
                      </a:r>
                    </a:p>
                  </a:txBody>
                  <a:tcPr anchor="ctr"/>
                </a:tc>
                <a:extLst>
                  <a:ext uri="{0D108BD9-81ED-4DB2-BD59-A6C34878D82A}">
                    <a16:rowId xmlns:a16="http://schemas.microsoft.com/office/drawing/2014/main" val="3370492330"/>
                  </a:ext>
                </a:extLst>
              </a:tr>
              <a:tr h="237486">
                <a:tc>
                  <a:txBody>
                    <a:bodyPr/>
                    <a:lstStyle/>
                    <a:p>
                      <a:pPr algn="ctr" fontAlgn="b"/>
                      <a:r>
                        <a:rPr lang="en-US" sz="1100" b="0" i="0" u="none" strike="noStrike" dirty="0">
                          <a:solidFill>
                            <a:srgbClr val="000000"/>
                          </a:solidFill>
                          <a:effectLst/>
                          <a:latin typeface="Segoe UI" panose="020B0502040204020203" pitchFamily="34" charset="0"/>
                        </a:rPr>
                        <a:t>2</a:t>
                      </a:r>
                    </a:p>
                  </a:txBody>
                  <a:tcPr marL="7620" marR="7620" marT="7620" marB="0" anchor="ctr"/>
                </a:tc>
                <a:tc>
                  <a:txBody>
                    <a:bodyPr/>
                    <a:lstStyle/>
                    <a:p>
                      <a:pPr algn="ctr" fontAlgn="ctr"/>
                      <a:r>
                        <a:rPr lang="en-US" sz="1100" b="0" i="0" u="none" strike="noStrike" dirty="0">
                          <a:solidFill>
                            <a:srgbClr val="000000"/>
                          </a:solidFill>
                          <a:effectLst/>
                          <a:latin typeface="Segoe UI"/>
                        </a:rPr>
                        <a:t>United States</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extLst>
                  <a:ext uri="{0D108BD9-81ED-4DB2-BD59-A6C34878D82A}">
                    <a16:rowId xmlns:a16="http://schemas.microsoft.com/office/drawing/2014/main" val="2010965446"/>
                  </a:ext>
                </a:extLst>
              </a:tr>
              <a:tr h="237486">
                <a:tc>
                  <a:txBody>
                    <a:bodyPr/>
                    <a:lstStyle/>
                    <a:p>
                      <a:pPr algn="ctr" fontAlgn="b"/>
                      <a:r>
                        <a:rPr lang="en-US" sz="1100" b="0" i="0" u="none" strike="noStrike" dirty="0">
                          <a:solidFill>
                            <a:srgbClr val="000000"/>
                          </a:solidFill>
                          <a:effectLst/>
                          <a:latin typeface="Segoe UI" panose="020B0502040204020203" pitchFamily="34" charset="0"/>
                        </a:rPr>
                        <a:t>8</a:t>
                      </a:r>
                    </a:p>
                  </a:txBody>
                  <a:tcPr marL="7620" marR="7620" marT="7620" marB="0" anchor="ctr"/>
                </a:tc>
                <a:tc>
                  <a:txBody>
                    <a:bodyPr/>
                    <a:lstStyle/>
                    <a:p>
                      <a:pPr algn="ctr" fontAlgn="ctr"/>
                      <a:r>
                        <a:rPr lang="en-US" sz="1100" b="0" i="0" u="none" strike="noStrike" dirty="0">
                          <a:solidFill>
                            <a:srgbClr val="000000"/>
                          </a:solidFill>
                          <a:effectLst/>
                          <a:latin typeface="Segoe UI"/>
                        </a:rPr>
                        <a:t>Canada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lang="en-US" sz="1100" b="0" i="0" u="none" strike="noStrike" dirty="0">
                          <a:solidFill>
                            <a:srgbClr val="000000"/>
                          </a:solidFill>
                          <a:effectLst/>
                          <a:latin typeface="Segoe UI" panose="020B0502040204020203" pitchFamily="34" charset="0"/>
                        </a:rPr>
                        <a:t>N. America</a:t>
                      </a: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extLst>
                  <a:ext uri="{0D108BD9-81ED-4DB2-BD59-A6C34878D82A}">
                    <a16:rowId xmlns:a16="http://schemas.microsoft.com/office/drawing/2014/main" val="2000124058"/>
                  </a:ext>
                </a:extLst>
              </a:tr>
              <a:tr h="237486">
                <a:tc>
                  <a:txBody>
                    <a:bodyPr/>
                    <a:lstStyle/>
                    <a:p>
                      <a:pPr algn="ctr" fontAlgn="b"/>
                      <a:r>
                        <a:rPr lang="en-US" sz="1100" b="0" i="0" u="none" strike="noStrike" dirty="0">
                          <a:solidFill>
                            <a:srgbClr val="000000"/>
                          </a:solidFill>
                          <a:effectLst/>
                          <a:latin typeface="Segoe UI"/>
                        </a:rPr>
                        <a:t>1</a:t>
                      </a:r>
                    </a:p>
                  </a:txBody>
                  <a:tcPr marL="7620" marR="7620" marT="7620" marB="0" anchor="ctr"/>
                </a:tc>
                <a:tc>
                  <a:txBody>
                    <a:bodyPr/>
                    <a:lstStyle/>
                    <a:p>
                      <a:pPr algn="ctr" fontAlgn="ctr"/>
                      <a:r>
                        <a:rPr lang="en-US" sz="1100" b="0" i="0" u="none" strike="noStrike" dirty="0">
                          <a:solidFill>
                            <a:srgbClr val="000000"/>
                          </a:solidFill>
                          <a:effectLst/>
                          <a:latin typeface="Segoe UI"/>
                        </a:rPr>
                        <a:t>United Kingdom</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45</a:t>
                      </a:r>
                    </a:p>
                  </a:txBody>
                  <a:tcPr marL="7620" marR="7620" marT="7620" marB="0" anchor="ctr"/>
                </a:tc>
                <a:tc>
                  <a:txBody>
                    <a:bodyPr/>
                    <a:lstStyle/>
                    <a:p>
                      <a:pPr algn="ctr" fontAlgn="b"/>
                      <a:r>
                        <a:rPr lang="en-US" sz="1100" b="0" i="0" u="none" strike="noStrike" dirty="0">
                          <a:solidFill>
                            <a:srgbClr val="000000"/>
                          </a:solidFill>
                          <a:effectLst/>
                          <a:latin typeface="Segoe UI"/>
                        </a:rPr>
                        <a:t>51</a:t>
                      </a:r>
                    </a:p>
                  </a:txBody>
                  <a:tcPr marL="7620" marR="7620" marT="7620" marB="0" anchor="ctr"/>
                </a:tc>
                <a:tc>
                  <a:txBody>
                    <a:bodyPr/>
                    <a:lstStyle/>
                    <a:p>
                      <a:pPr algn="ctr" fontAlgn="b"/>
                      <a:r>
                        <a:rPr lang="en-US" sz="1100" b="0" i="0" u="none" strike="noStrike" dirty="0">
                          <a:solidFill>
                            <a:srgbClr val="000000"/>
                          </a:solidFill>
                          <a:effectLst/>
                          <a:latin typeface="Segoe UI"/>
                        </a:rPr>
                        <a:t>50</a:t>
                      </a:r>
                    </a:p>
                  </a:txBody>
                  <a:tcPr marL="7620" marR="7620" marT="7620" marB="0" anchor="ctr"/>
                </a:tc>
                <a:extLst>
                  <a:ext uri="{0D108BD9-81ED-4DB2-BD59-A6C34878D82A}">
                    <a16:rowId xmlns:a16="http://schemas.microsoft.com/office/drawing/2014/main" val="3898199618"/>
                  </a:ext>
                </a:extLst>
              </a:tr>
              <a:tr h="237486">
                <a:tc>
                  <a:txBody>
                    <a:bodyPr/>
                    <a:lstStyle/>
                    <a:p>
                      <a:pPr algn="ctr" fontAlgn="b"/>
                      <a:r>
                        <a:rPr lang="en-US" sz="1100" b="0" i="0" u="none" strike="noStrike" dirty="0">
                          <a:solidFill>
                            <a:srgbClr val="000000"/>
                          </a:solidFill>
                          <a:effectLst/>
                          <a:latin typeface="Segoe UI"/>
                        </a:rPr>
                        <a:t>3</a:t>
                      </a:r>
                    </a:p>
                  </a:txBody>
                  <a:tcPr marL="7620" marR="7620" marT="7620" marB="0" anchor="ctr"/>
                </a:tc>
                <a:tc>
                  <a:txBody>
                    <a:bodyPr/>
                    <a:lstStyle/>
                    <a:p>
                      <a:pPr algn="ctr" fontAlgn="ctr"/>
                      <a:r>
                        <a:rPr lang="en-US" sz="1100" b="0" i="0" u="none" strike="noStrike" dirty="0">
                          <a:solidFill>
                            <a:srgbClr val="000000"/>
                          </a:solidFill>
                          <a:effectLst/>
                          <a:latin typeface="Segoe UI"/>
                        </a:rPr>
                        <a:t>France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60</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tc>
                  <a:txBody>
                    <a:bodyPr/>
                    <a:lstStyle/>
                    <a:p>
                      <a:pPr algn="ctr" fontAlgn="b"/>
                      <a:r>
                        <a:rPr lang="en-US" sz="1100" b="0" i="0" u="none" strike="noStrike" dirty="0">
                          <a:solidFill>
                            <a:srgbClr val="000000"/>
                          </a:solidFill>
                          <a:effectLst/>
                          <a:latin typeface="Segoe UI"/>
                        </a:rPr>
                        <a:t>52</a:t>
                      </a:r>
                    </a:p>
                  </a:txBody>
                  <a:tcPr marL="7620" marR="7620" marT="7620" marB="0" anchor="ctr"/>
                </a:tc>
                <a:extLst>
                  <a:ext uri="{0D108BD9-81ED-4DB2-BD59-A6C34878D82A}">
                    <a16:rowId xmlns:a16="http://schemas.microsoft.com/office/drawing/2014/main" val="337251249"/>
                  </a:ext>
                </a:extLst>
              </a:tr>
              <a:tr h="237486">
                <a:tc>
                  <a:txBody>
                    <a:bodyPr/>
                    <a:lstStyle/>
                    <a:p>
                      <a:pPr algn="ctr" fontAlgn="b"/>
                      <a:r>
                        <a:rPr lang="en-US" sz="1100" b="0" i="0" u="none" strike="noStrike" dirty="0">
                          <a:solidFill>
                            <a:srgbClr val="000000"/>
                          </a:solidFill>
                          <a:effectLst/>
                          <a:latin typeface="Segoe UI"/>
                        </a:rPr>
                        <a:t>4</a:t>
                      </a:r>
                    </a:p>
                  </a:txBody>
                  <a:tcPr marL="7620" marR="7620" marT="7620" marB="0" anchor="ctr"/>
                </a:tc>
                <a:tc>
                  <a:txBody>
                    <a:bodyPr/>
                    <a:lstStyle/>
                    <a:p>
                      <a:pPr algn="ctr" fontAlgn="ctr"/>
                      <a:r>
                        <a:rPr lang="en-US" sz="1100" b="0" i="0" u="none" strike="noStrike" dirty="0">
                          <a:solidFill>
                            <a:srgbClr val="000000"/>
                          </a:solidFill>
                          <a:effectLst/>
                          <a:latin typeface="Segoe UI"/>
                        </a:rPr>
                        <a:t>Belgium</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59</a:t>
                      </a:r>
                    </a:p>
                  </a:txBody>
                  <a:tcPr marL="7620" marR="7620" marT="7620" marB="0" anchor="ctr"/>
                </a:tc>
                <a:tc>
                  <a:txBody>
                    <a:bodyPr/>
                    <a:lstStyle/>
                    <a:p>
                      <a:pPr algn="ctr" fontAlgn="b"/>
                      <a:r>
                        <a:rPr lang="en-US" sz="1100" b="0" i="0" u="none" strike="noStrike" dirty="0">
                          <a:solidFill>
                            <a:srgbClr val="000000"/>
                          </a:solidFill>
                          <a:effectLst/>
                          <a:latin typeface="Segoe UI"/>
                        </a:rPr>
                        <a:t>61</a:t>
                      </a: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extLst>
                  <a:ext uri="{0D108BD9-81ED-4DB2-BD59-A6C34878D82A}">
                    <a16:rowId xmlns:a16="http://schemas.microsoft.com/office/drawing/2014/main" val="3399524819"/>
                  </a:ext>
                </a:extLst>
              </a:tr>
              <a:tr h="237486">
                <a:tc>
                  <a:txBody>
                    <a:bodyPr/>
                    <a:lstStyle/>
                    <a:p>
                      <a:pPr algn="ctr" fontAlgn="b"/>
                      <a:r>
                        <a:rPr lang="en-US" sz="1100" b="0" i="0" u="none" strike="noStrike" dirty="0">
                          <a:solidFill>
                            <a:srgbClr val="000000"/>
                          </a:solidFill>
                          <a:effectLst/>
                          <a:latin typeface="Segoe UI"/>
                        </a:rPr>
                        <a:t>5</a:t>
                      </a:r>
                    </a:p>
                  </a:txBody>
                  <a:tcPr marL="7620" marR="7620" marT="7620" marB="0" anchor="ctr"/>
                </a:tc>
                <a:tc>
                  <a:txBody>
                    <a:bodyPr/>
                    <a:lstStyle/>
                    <a:p>
                      <a:pPr algn="ctr" fontAlgn="ctr"/>
                      <a:r>
                        <a:rPr lang="en-US" sz="1100" b="0" i="0" u="none" strike="noStrike" dirty="0">
                          <a:solidFill>
                            <a:srgbClr val="000000"/>
                          </a:solidFill>
                          <a:effectLst/>
                          <a:latin typeface="Segoe UI"/>
                        </a:rPr>
                        <a:t>Germany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tc>
                  <a:txBody>
                    <a:bodyPr/>
                    <a:lstStyle/>
                    <a:p>
                      <a:pPr algn="ctr" fontAlgn="b"/>
                      <a:r>
                        <a:rPr lang="en-US" sz="1100" b="0" i="0" u="none" strike="noStrike" dirty="0">
                          <a:solidFill>
                            <a:srgbClr val="000000"/>
                          </a:solidFill>
                          <a:effectLst/>
                          <a:latin typeface="Segoe UI"/>
                        </a:rPr>
                        <a:t>65</a:t>
                      </a:r>
                    </a:p>
                  </a:txBody>
                  <a:tcPr marL="7620" marR="7620" marT="7620" marB="0" anchor="ctr"/>
                </a:tc>
                <a:tc>
                  <a:txBody>
                    <a:bodyPr/>
                    <a:lstStyle/>
                    <a:p>
                      <a:pPr algn="ctr" fontAlgn="b"/>
                      <a:r>
                        <a:rPr lang="en-US" sz="1100" b="0" i="0" u="none" strike="noStrike" dirty="0">
                          <a:solidFill>
                            <a:srgbClr val="000000"/>
                          </a:solidFill>
                          <a:effectLst/>
                          <a:latin typeface="Segoe UI"/>
                        </a:rPr>
                        <a:t>57</a:t>
                      </a:r>
                    </a:p>
                  </a:txBody>
                  <a:tcPr marL="7620" marR="7620" marT="7620" marB="0" anchor="ctr"/>
                </a:tc>
                <a:extLst>
                  <a:ext uri="{0D108BD9-81ED-4DB2-BD59-A6C34878D82A}">
                    <a16:rowId xmlns:a16="http://schemas.microsoft.com/office/drawing/2014/main" val="3637543726"/>
                  </a:ext>
                </a:extLst>
              </a:tr>
              <a:tr h="237486">
                <a:tc>
                  <a:txBody>
                    <a:bodyPr/>
                    <a:lstStyle/>
                    <a:p>
                      <a:pPr algn="ctr" fontAlgn="b"/>
                      <a:r>
                        <a:rPr lang="en-US" sz="1100" b="0" i="0" u="none" strike="noStrike" dirty="0">
                          <a:solidFill>
                            <a:srgbClr val="000000"/>
                          </a:solidFill>
                          <a:effectLst/>
                          <a:latin typeface="Segoe UI"/>
                        </a:rPr>
                        <a:t>9</a:t>
                      </a:r>
                    </a:p>
                  </a:txBody>
                  <a:tcPr marL="7620" marR="7620" marT="7620" marB="0" anchor="ctr"/>
                </a:tc>
                <a:tc>
                  <a:txBody>
                    <a:bodyPr/>
                    <a:lstStyle/>
                    <a:p>
                      <a:pPr algn="ctr" fontAlgn="ctr"/>
                      <a:r>
                        <a:rPr lang="en-US" sz="1100" b="0" i="0" u="none" strike="noStrike" dirty="0">
                          <a:solidFill>
                            <a:srgbClr val="000000"/>
                          </a:solidFill>
                          <a:effectLst/>
                          <a:latin typeface="Segoe UI"/>
                        </a:rPr>
                        <a:t>Italy</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tc>
                  <a:txBody>
                    <a:bodyPr/>
                    <a:lstStyle/>
                    <a:p>
                      <a:pPr algn="ctr" fontAlgn="b"/>
                      <a:r>
                        <a:rPr lang="en-US" sz="1100" b="0" i="0" u="none" strike="noStrike" dirty="0">
                          <a:solidFill>
                            <a:srgbClr val="000000"/>
                          </a:solidFill>
                          <a:effectLst/>
                          <a:latin typeface="Segoe UI"/>
                        </a:rPr>
                        <a:t>62</a:t>
                      </a:r>
                    </a:p>
                  </a:txBody>
                  <a:tcPr marL="7620" marR="7620" marT="7620" marB="0" anchor="ctr"/>
                </a:tc>
                <a:extLst>
                  <a:ext uri="{0D108BD9-81ED-4DB2-BD59-A6C34878D82A}">
                    <a16:rowId xmlns:a16="http://schemas.microsoft.com/office/drawing/2014/main" val="3455466254"/>
                  </a:ext>
                </a:extLst>
              </a:tr>
              <a:tr h="237486">
                <a:tc>
                  <a:txBody>
                    <a:bodyPr/>
                    <a:lstStyle/>
                    <a:p>
                      <a:pPr algn="ctr" fontAlgn="b"/>
                      <a:r>
                        <a:rPr lang="en-US" sz="1100" b="0" i="0" u="none" strike="noStrike" dirty="0">
                          <a:solidFill>
                            <a:srgbClr val="000000"/>
                          </a:solidFill>
                          <a:effectLst/>
                          <a:latin typeface="Segoe UI"/>
                        </a:rPr>
                        <a:t>11</a:t>
                      </a:r>
                    </a:p>
                  </a:txBody>
                  <a:tcPr marL="7620" marR="7620" marT="7620" marB="0" anchor="ctr"/>
                </a:tc>
                <a:tc>
                  <a:txBody>
                    <a:bodyPr/>
                    <a:lstStyle/>
                    <a:p>
                      <a:pPr algn="ctr" fontAlgn="ctr"/>
                      <a:r>
                        <a:rPr lang="en-US" sz="1100" b="0" i="0" u="none" strike="noStrike" dirty="0">
                          <a:solidFill>
                            <a:srgbClr val="000000"/>
                          </a:solidFill>
                          <a:effectLst/>
                          <a:latin typeface="Segoe UI"/>
                        </a:rPr>
                        <a:t>Ireland</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W. Europe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64</a:t>
                      </a:r>
                    </a:p>
                  </a:txBody>
                  <a:tcPr marL="7620" marR="7620" marT="7620" marB="0" anchor="ctr"/>
                </a:tc>
                <a:tc>
                  <a:txBody>
                    <a:bodyPr/>
                    <a:lstStyle/>
                    <a:p>
                      <a:pPr algn="ctr" fontAlgn="b"/>
                      <a:r>
                        <a:rPr lang="en-US" sz="1100" b="0" i="0" u="none" strike="noStrike" dirty="0">
                          <a:solidFill>
                            <a:srgbClr val="000000"/>
                          </a:solidFill>
                          <a:effectLst/>
                          <a:latin typeface="Segoe UI"/>
                        </a:rPr>
                        <a:t>68</a:t>
                      </a:r>
                    </a:p>
                  </a:txBody>
                  <a:tcPr marL="7620" marR="7620" marT="7620" marB="0" anchor="ctr"/>
                </a:tc>
                <a:extLst>
                  <a:ext uri="{0D108BD9-81ED-4DB2-BD59-A6C34878D82A}">
                    <a16:rowId xmlns:a16="http://schemas.microsoft.com/office/drawing/2014/main" val="4114489155"/>
                  </a:ext>
                </a:extLst>
              </a:tr>
              <a:tr h="237486">
                <a:tc>
                  <a:txBody>
                    <a:bodyPr/>
                    <a:lstStyle/>
                    <a:p>
                      <a:pPr algn="ctr" fontAlgn="b"/>
                      <a:r>
                        <a:rPr lang="en-US" sz="1100" b="0" i="0" u="none" strike="noStrike" dirty="0">
                          <a:solidFill>
                            <a:srgbClr val="000000"/>
                          </a:solidFill>
                          <a:effectLst/>
                          <a:latin typeface="Segoe UI" panose="020B0502040204020203" pitchFamily="34" charset="0"/>
                        </a:rPr>
                        <a:t>16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Hungary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606211057"/>
                  </a:ext>
                </a:extLst>
              </a:tr>
              <a:tr h="237486">
                <a:tc>
                  <a:txBody>
                    <a:bodyPr/>
                    <a:lstStyle/>
                    <a:p>
                      <a:pPr algn="ctr" fontAlgn="b"/>
                      <a:r>
                        <a:rPr lang="en-US" sz="1100" b="0" i="0" u="none" strike="noStrike" dirty="0">
                          <a:solidFill>
                            <a:srgbClr val="000000"/>
                          </a:solidFill>
                          <a:effectLst/>
                          <a:latin typeface="Segoe UI"/>
                        </a:rPr>
                        <a:t>19</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Russia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CEE</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75</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74</a:t>
                      </a:r>
                    </a:p>
                  </a:txBody>
                  <a:tcPr marL="7620" marR="7620" marT="7620" marB="0" anchor="ctr"/>
                </a:tc>
                <a:extLst>
                  <a:ext uri="{0D108BD9-81ED-4DB2-BD59-A6C34878D82A}">
                    <a16:rowId xmlns:a16="http://schemas.microsoft.com/office/drawing/2014/main" val="510076188"/>
                  </a:ext>
                </a:extLst>
              </a:tr>
              <a:tr h="237486">
                <a:tc>
                  <a:txBody>
                    <a:bodyPr/>
                    <a:lstStyle/>
                    <a:p>
                      <a:pPr algn="ctr" fontAlgn="b"/>
                      <a:r>
                        <a:rPr lang="en-US" sz="1100" b="0" i="0" u="none" strike="noStrike" dirty="0">
                          <a:solidFill>
                            <a:srgbClr val="000000"/>
                          </a:solidFill>
                          <a:effectLst/>
                          <a:latin typeface="Segoe UI" panose="020B0502040204020203" pitchFamily="34" charset="0"/>
                        </a:rPr>
                        <a:t>6</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Malaysia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APAC</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56</a:t>
                      </a:r>
                    </a:p>
                  </a:txBody>
                  <a:tcPr marL="7620" marR="7620" marT="7620" marB="0" anchor="ctr"/>
                </a:tc>
                <a:tc>
                  <a:txBody>
                    <a:bodyPr/>
                    <a:lstStyle/>
                    <a:p>
                      <a:pPr algn="ctr" fontAlgn="b"/>
                      <a:r>
                        <a:rPr lang="en-US" sz="1100" b="0" i="0" u="none" strike="noStrike" dirty="0">
                          <a:solidFill>
                            <a:srgbClr val="000000"/>
                          </a:solidFill>
                          <a:effectLst/>
                          <a:latin typeface="Segoe UI"/>
                        </a:rPr>
                        <a:t>58</a:t>
                      </a:r>
                    </a:p>
                  </a:txBody>
                  <a:tcPr marL="7620" marR="7620" marT="7620" marB="0" anchor="ctr"/>
                </a:tc>
                <a:extLst>
                  <a:ext uri="{0D108BD9-81ED-4DB2-BD59-A6C34878D82A}">
                    <a16:rowId xmlns:a16="http://schemas.microsoft.com/office/drawing/2014/main" val="1290002646"/>
                  </a:ext>
                </a:extLst>
              </a:tr>
              <a:tr h="237486">
                <a:tc>
                  <a:txBody>
                    <a:bodyPr/>
                    <a:lstStyle/>
                    <a:p>
                      <a:pPr algn="ctr" fontAlgn="b"/>
                      <a:r>
                        <a:rPr lang="en-US" sz="1100" b="0" i="0" u="none" strike="noStrike" dirty="0">
                          <a:solidFill>
                            <a:srgbClr val="000000"/>
                          </a:solidFill>
                          <a:effectLst/>
                          <a:latin typeface="Segoe UI"/>
                        </a:rPr>
                        <a:t>7</a:t>
                      </a:r>
                    </a:p>
                  </a:txBody>
                  <a:tcPr marL="7620" marR="7620" marT="7620" marB="0" anchor="ctr"/>
                </a:tc>
                <a:tc>
                  <a:txBody>
                    <a:bodyPr/>
                    <a:lstStyle/>
                    <a:p>
                      <a:pPr algn="ctr" fontAlgn="ctr"/>
                      <a:r>
                        <a:rPr lang="en-US" sz="1100" b="0" i="0" u="none" strike="noStrike" dirty="0">
                          <a:solidFill>
                            <a:srgbClr val="000000"/>
                          </a:solidFill>
                          <a:effectLst/>
                          <a:latin typeface="Segoe UI"/>
                        </a:rPr>
                        <a:t>India</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63</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61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59</a:t>
                      </a:r>
                    </a:p>
                  </a:txBody>
                  <a:tcPr marL="7620" marR="7620" marT="7620" marB="0" anchor="ctr"/>
                </a:tc>
                <a:extLst>
                  <a:ext uri="{0D108BD9-81ED-4DB2-BD59-A6C34878D82A}">
                    <a16:rowId xmlns:a16="http://schemas.microsoft.com/office/drawing/2014/main" val="1026544535"/>
                  </a:ext>
                </a:extLst>
              </a:tr>
              <a:tr h="237486">
                <a:tc>
                  <a:txBody>
                    <a:bodyPr/>
                    <a:lstStyle/>
                    <a:p>
                      <a:pPr algn="ctr" fontAlgn="b"/>
                      <a:r>
                        <a:rPr lang="en-US" sz="1100" b="0" i="0" u="none" strike="noStrike" dirty="0">
                          <a:solidFill>
                            <a:srgbClr val="000000"/>
                          </a:solidFill>
                          <a:effectLst/>
                          <a:latin typeface="Segoe UI" panose="020B0502040204020203" pitchFamily="34" charset="0"/>
                        </a:rPr>
                        <a:t>10</a:t>
                      </a:r>
                    </a:p>
                  </a:txBody>
                  <a:tcPr marL="7620" marR="7620" marT="7620" marB="0" anchor="ctr"/>
                </a:tc>
                <a:tc>
                  <a:txBody>
                    <a:bodyPr/>
                    <a:lstStyle/>
                    <a:p>
                      <a:pPr algn="ctr" fontAlgn="ctr"/>
                      <a:r>
                        <a:rPr lang="en-US" sz="1100" b="0" i="0" u="none" strike="noStrike" dirty="0">
                          <a:solidFill>
                            <a:srgbClr val="000000"/>
                          </a:solidFill>
                          <a:effectLst/>
                          <a:latin typeface="Segoe UI"/>
                        </a:rPr>
                        <a:t>Singapore</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a:ea typeface="+mn-ea"/>
                          <a:cs typeface="+mn-cs"/>
                        </a:rPr>
                        <a:t>APAC</a:t>
                      </a:r>
                      <a:endParaRPr lang="en-US" sz="1100" b="0" i="0" u="none" strike="noStrike" dirty="0">
                        <a:solidFill>
                          <a:srgbClr val="000000"/>
                        </a:solidFill>
                        <a:effectLst/>
                        <a:latin typeface="Segoe UI"/>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ct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63</a:t>
                      </a:r>
                    </a:p>
                  </a:txBody>
                  <a:tcPr marL="7620" marR="7620" marT="7620" marB="0" anchor="ctr"/>
                </a:tc>
                <a:extLst>
                  <a:ext uri="{0D108BD9-81ED-4DB2-BD59-A6C34878D82A}">
                    <a16:rowId xmlns:a16="http://schemas.microsoft.com/office/drawing/2014/main" val="1881250121"/>
                  </a:ext>
                </a:extLst>
              </a:tr>
              <a:tr h="237486">
                <a:tc>
                  <a:txBody>
                    <a:bodyPr/>
                    <a:lstStyle/>
                    <a:p>
                      <a:pPr algn="ctr" fontAlgn="b"/>
                      <a:r>
                        <a:rPr lang="en-US" sz="1100" b="0" i="0" u="none" strike="noStrike" dirty="0">
                          <a:solidFill>
                            <a:srgbClr val="000000"/>
                          </a:solidFill>
                          <a:effectLst/>
                          <a:latin typeface="Segoe UI"/>
                        </a:rPr>
                        <a:t>15</a:t>
                      </a:r>
                    </a:p>
                  </a:txBody>
                  <a:tcPr marL="7620" marR="7620" marT="7620" marB="0" anchor="ctr"/>
                </a:tc>
                <a:tc>
                  <a:txBody>
                    <a:bodyPr/>
                    <a:lstStyle/>
                    <a:p>
                      <a:pPr algn="ctr" fontAlgn="ctr"/>
                      <a:r>
                        <a:rPr lang="en-US" sz="1100" b="0" i="0" u="none" strike="noStrike" dirty="0">
                          <a:solidFill>
                            <a:srgbClr val="000000"/>
                          </a:solidFill>
                          <a:effectLst/>
                          <a:latin typeface="Segoe UI"/>
                        </a:rPr>
                        <a:t>Vietnam</a:t>
                      </a:r>
                    </a:p>
                  </a:txBody>
                  <a:tcPr marL="7620" marR="7620" marT="7620" marB="0" anchor="ctr"/>
                </a:tc>
                <a:tc>
                  <a:txBody>
                    <a:bodyPr/>
                    <a:lstStyle/>
                    <a:p>
                      <a:pPr algn="ctr" fontAlgn="ct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APAC</a:t>
                      </a:r>
                      <a:endParaRPr lang="en-US" sz="1100" b="0" i="0" u="none" strike="noStrike" dirty="0">
                        <a:solidFill>
                          <a:srgbClr val="000000"/>
                        </a:solidFill>
                        <a:effectLst/>
                        <a:latin typeface="Segoe UI" panose="020B0502040204020203" pitchFamily="34" charset="0"/>
                      </a:endParaRP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71</a:t>
                      </a:r>
                    </a:p>
                  </a:txBody>
                  <a:tcPr marL="7620" marR="7620" marT="7620" marB="0" anchor="ctr"/>
                </a:tc>
                <a:extLst>
                  <a:ext uri="{0D108BD9-81ED-4DB2-BD59-A6C34878D82A}">
                    <a16:rowId xmlns:a16="http://schemas.microsoft.com/office/drawing/2014/main" val="576246127"/>
                  </a:ext>
                </a:extLst>
              </a:tr>
              <a:tr h="237486">
                <a:tc>
                  <a:txBody>
                    <a:bodyPr/>
                    <a:lstStyle/>
                    <a:p>
                      <a:pPr algn="ctr" fontAlgn="b"/>
                      <a:r>
                        <a:rPr lang="en-US" sz="1100" b="0" i="0" u="none" strike="noStrike" dirty="0">
                          <a:solidFill>
                            <a:srgbClr val="000000"/>
                          </a:solidFill>
                          <a:effectLst/>
                          <a:latin typeface="Segoe UI" panose="020B0502040204020203" pitchFamily="34" charset="0"/>
                        </a:rPr>
                        <a:t>12</a:t>
                      </a:r>
                    </a:p>
                  </a:txBody>
                  <a:tcPr marL="7620" marR="7620" marT="7620" marB="0" anchor="ctr"/>
                </a:tc>
                <a:tc>
                  <a:txBody>
                    <a:bodyPr/>
                    <a:lstStyle/>
                    <a:p>
                      <a:pPr algn="ctr" fontAlgn="ctr"/>
                      <a:r>
                        <a:rPr lang="en-US" sz="1100" b="0" i="0" u="none" strike="noStrike" dirty="0">
                          <a:solidFill>
                            <a:srgbClr val="000000"/>
                          </a:solidFill>
                          <a:effectLst/>
                          <a:latin typeface="Segoe UI"/>
                        </a:rPr>
                        <a:t>Mexico</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76</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69</a:t>
                      </a:r>
                    </a:p>
                  </a:txBody>
                  <a:tcPr marL="7620" marR="7620" marT="7620" marB="0" anchor="ctr"/>
                </a:tc>
                <a:extLst>
                  <a:ext uri="{0D108BD9-81ED-4DB2-BD59-A6C34878D82A}">
                    <a16:rowId xmlns:a16="http://schemas.microsoft.com/office/drawing/2014/main" val="4060768181"/>
                  </a:ext>
                </a:extLst>
              </a:tr>
              <a:tr h="237486">
                <a:tc>
                  <a:txBody>
                    <a:bodyPr/>
                    <a:lstStyle/>
                    <a:p>
                      <a:pPr algn="ctr" fontAlgn="b"/>
                      <a:r>
                        <a:rPr lang="en-US" sz="1100" b="0" i="0" u="none" strike="noStrike" dirty="0">
                          <a:solidFill>
                            <a:srgbClr val="000000"/>
                          </a:solidFill>
                          <a:effectLst/>
                          <a:latin typeface="Segoe UI"/>
                        </a:rPr>
                        <a:t>13</a:t>
                      </a:r>
                    </a:p>
                  </a:txBody>
                  <a:tcPr marL="7620" marR="7620" marT="7620" marB="0" anchor="ctr"/>
                </a:tc>
                <a:tc>
                  <a:txBody>
                    <a:bodyPr/>
                    <a:lstStyle/>
                    <a:p>
                      <a:pPr algn="ctr" fontAlgn="ctr"/>
                      <a:r>
                        <a:rPr lang="en-US" sz="1100" b="0" i="0" u="none" strike="noStrike" dirty="0">
                          <a:solidFill>
                            <a:srgbClr val="000000"/>
                          </a:solidFill>
                          <a:effectLst/>
                          <a:latin typeface="Segoe UI"/>
                        </a:rPr>
                        <a:t>Brazil</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70</a:t>
                      </a:r>
                    </a:p>
                  </a:txBody>
                  <a:tcPr marL="7620" marR="7620" marT="7620" marB="0" anchor="ctr"/>
                </a:tc>
                <a:extLst>
                  <a:ext uri="{0D108BD9-81ED-4DB2-BD59-A6C34878D82A}">
                    <a16:rowId xmlns:a16="http://schemas.microsoft.com/office/drawing/2014/main" val="4038536734"/>
                  </a:ext>
                </a:extLst>
              </a:tr>
              <a:tr h="237486">
                <a:tc>
                  <a:txBody>
                    <a:bodyPr/>
                    <a:lstStyle/>
                    <a:p>
                      <a:pPr algn="ctr" fontAlgn="b"/>
                      <a:r>
                        <a:rPr lang="en-US" sz="1100" b="0" i="0" u="none" strike="noStrike" dirty="0">
                          <a:solidFill>
                            <a:srgbClr val="000000"/>
                          </a:solidFill>
                          <a:effectLst/>
                          <a:latin typeface="Segoe UI"/>
                        </a:rPr>
                        <a:t>17</a:t>
                      </a:r>
                    </a:p>
                  </a:txBody>
                  <a:tcPr marL="7620" marR="7620" marT="7620" marB="0" anchor="ctr"/>
                </a:tc>
                <a:tc>
                  <a:txBody>
                    <a:bodyPr/>
                    <a:lstStyle/>
                    <a:p>
                      <a:pPr algn="ctr" fontAlgn="ctr"/>
                      <a:r>
                        <a:rPr lang="en-US" sz="1100" b="0" i="0" u="none" strike="noStrike" dirty="0">
                          <a:solidFill>
                            <a:srgbClr val="000000"/>
                          </a:solidFill>
                          <a:effectLst/>
                          <a:latin typeface="Segoe UI"/>
                        </a:rPr>
                        <a:t>Colombia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extLst>
                  <a:ext uri="{0D108BD9-81ED-4DB2-BD59-A6C34878D82A}">
                    <a16:rowId xmlns:a16="http://schemas.microsoft.com/office/drawing/2014/main" val="2039477326"/>
                  </a:ext>
                </a:extLst>
              </a:tr>
              <a:tr h="237486">
                <a:tc>
                  <a:txBody>
                    <a:bodyPr/>
                    <a:lstStyle/>
                    <a:p>
                      <a:pPr algn="ctr" fontAlgn="b"/>
                      <a:r>
                        <a:rPr lang="en-US" sz="1100" b="0" i="0" u="none" strike="noStrike" dirty="0">
                          <a:solidFill>
                            <a:srgbClr val="000000"/>
                          </a:solidFill>
                          <a:effectLst/>
                          <a:latin typeface="Segoe UI"/>
                        </a:rPr>
                        <a:t>18</a:t>
                      </a:r>
                    </a:p>
                  </a:txBody>
                  <a:tcPr marL="7620" marR="7620" marT="7620" marB="0" anchor="ctr"/>
                </a:tc>
                <a:tc>
                  <a:txBody>
                    <a:bodyPr/>
                    <a:lstStyle/>
                    <a:p>
                      <a:pPr algn="ctr" fontAlgn="ctr"/>
                      <a:r>
                        <a:rPr lang="en-US" sz="1100" b="0" i="0" u="none" strike="noStrike" dirty="0">
                          <a:solidFill>
                            <a:srgbClr val="000000"/>
                          </a:solidFill>
                          <a:effectLst/>
                          <a:latin typeface="Segoe UI"/>
                        </a:rPr>
                        <a:t>Argentina</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tc>
                  <a:txBody>
                    <a:bodyPr/>
                    <a:lstStyle/>
                    <a:p>
                      <a:pPr algn="ctr" fontAlgn="b"/>
                      <a:r>
                        <a:rPr lang="en-US" sz="1100" b="0" i="0" u="none" strike="noStrike" dirty="0">
                          <a:solidFill>
                            <a:srgbClr val="000000"/>
                          </a:solidFill>
                          <a:effectLst/>
                          <a:latin typeface="Segoe UI"/>
                        </a:rPr>
                        <a:t>74</a:t>
                      </a:r>
                    </a:p>
                  </a:txBody>
                  <a:tcPr marL="7620" marR="7620" marT="7620" marB="0" anchor="ctr"/>
                </a:tc>
                <a:extLst>
                  <a:ext uri="{0D108BD9-81ED-4DB2-BD59-A6C34878D82A}">
                    <a16:rowId xmlns:a16="http://schemas.microsoft.com/office/drawing/2014/main" val="4201100171"/>
                  </a:ext>
                </a:extLst>
              </a:tr>
              <a:tr h="237486">
                <a:tc>
                  <a:txBody>
                    <a:bodyPr/>
                    <a:lstStyle/>
                    <a:p>
                      <a:pPr algn="ctr" fontAlgn="b"/>
                      <a:r>
                        <a:rPr lang="en-US" sz="1100" b="0" i="0" u="none" strike="noStrike" dirty="0">
                          <a:solidFill>
                            <a:srgbClr val="000000"/>
                          </a:solidFill>
                          <a:effectLst/>
                          <a:latin typeface="Segoe UI" panose="020B0502040204020203" pitchFamily="34" charset="0"/>
                        </a:rPr>
                        <a:t>20</a:t>
                      </a:r>
                    </a:p>
                  </a:txBody>
                  <a:tcPr marL="7620" marR="7620" marT="7620" marB="0" anchor="ctr"/>
                </a:tc>
                <a:tc>
                  <a:txBody>
                    <a:bodyPr/>
                    <a:lstStyle/>
                    <a:p>
                      <a:pPr algn="ctr" fontAlgn="ctr"/>
                      <a:r>
                        <a:rPr lang="en-US" sz="1100" b="0" i="0" u="none" strike="noStrike" dirty="0">
                          <a:solidFill>
                            <a:srgbClr val="000000"/>
                          </a:solidFill>
                          <a:effectLst/>
                          <a:latin typeface="Segoe UI"/>
                        </a:rPr>
                        <a:t>Chile</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a:ea typeface="+mn-ea"/>
                          <a:cs typeface="+mn-cs"/>
                        </a:rPr>
                        <a:t>Latam</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73</a:t>
                      </a:r>
                    </a:p>
                  </a:txBody>
                  <a:tcPr marL="7620" marR="7620" marT="7620" marB="0" anchor="ctr"/>
                </a:tc>
                <a:tc>
                  <a:txBody>
                    <a:bodyPr/>
                    <a:lstStyle/>
                    <a:p>
                      <a:pPr algn="ctr" fontAlgn="b"/>
                      <a:r>
                        <a:rPr lang="en-US" sz="1100" b="0" i="0" u="none" strike="noStrike" dirty="0">
                          <a:solidFill>
                            <a:srgbClr val="000000"/>
                          </a:solidFill>
                          <a:effectLst/>
                          <a:latin typeface="Segoe UI"/>
                        </a:rPr>
                        <a:t>75</a:t>
                      </a:r>
                    </a:p>
                  </a:txBody>
                  <a:tcPr marL="7620" marR="7620" marT="7620" marB="0" anchor="ctr"/>
                </a:tc>
                <a:extLst>
                  <a:ext uri="{0D108BD9-81ED-4DB2-BD59-A6C34878D82A}">
                    <a16:rowId xmlns:a16="http://schemas.microsoft.com/office/drawing/2014/main" val="810437113"/>
                  </a:ext>
                </a:extLst>
              </a:tr>
              <a:tr h="279396">
                <a:tc>
                  <a:txBody>
                    <a:bodyPr/>
                    <a:lstStyle/>
                    <a:p>
                      <a:pPr algn="ctr" fontAlgn="b"/>
                      <a:r>
                        <a:rPr lang="en-US" sz="1100" b="0" i="0" u="none" strike="noStrike" dirty="0">
                          <a:solidFill>
                            <a:srgbClr val="000000"/>
                          </a:solidFill>
                          <a:effectLst/>
                          <a:latin typeface="Segoe UI"/>
                        </a:rPr>
                        <a:t>22</a:t>
                      </a:r>
                    </a:p>
                  </a:txBody>
                  <a:tcPr marL="7620" marR="7620" marT="7620" marB="0" anchor="ctr"/>
                </a:tc>
                <a:tc>
                  <a:txBody>
                    <a:bodyPr/>
                    <a:lstStyle/>
                    <a:p>
                      <a:pPr algn="ctr" fontAlgn="ctr"/>
                      <a:r>
                        <a:rPr lang="en-US" sz="1100" b="0" i="0" u="none" strike="noStrike" dirty="0">
                          <a:solidFill>
                            <a:srgbClr val="000000"/>
                          </a:solidFill>
                          <a:effectLst/>
                          <a:latin typeface="Segoe UI"/>
                        </a:rPr>
                        <a:t>Peru</a:t>
                      </a:r>
                    </a:p>
                  </a:txBody>
                  <a:tcPr marL="7620" marR="7620" marT="7620" marB="0" anchor="ctr"/>
                </a:tc>
                <a:tc>
                  <a:txBody>
                    <a:bodyPr/>
                    <a:lstStyle/>
                    <a:p>
                      <a:pPr marL="0" marR="0" lvl="0" indent="0" algn="ctr" defTabSz="932742" rtl="0" eaLnBrk="1" fontAlgn="ctr"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000000"/>
                          </a:solidFill>
                          <a:effectLst/>
                          <a:uLnTx/>
                          <a:uFillTx/>
                          <a:latin typeface="Segoe UI" panose="020B0502040204020203" pitchFamily="34" charset="0"/>
                          <a:ea typeface="+mn-ea"/>
                          <a:cs typeface="+mn-cs"/>
                        </a:rPr>
                        <a:t>Latam</a:t>
                      </a:r>
                    </a:p>
                  </a:txBody>
                  <a:tcPr marL="7620" marR="7620" marT="7620" marB="0" anchor="ctr"/>
                </a:tc>
                <a:tc>
                  <a:txBody>
                    <a:bodyPr/>
                    <a:lstStyle/>
                    <a:p>
                      <a:pPr algn="ctr" fontAlgn="b"/>
                      <a:endParaRPr lang="en-US" sz="1100" b="0" i="0" u="none" strike="noStrike">
                        <a:solidFill>
                          <a:srgbClr val="000000"/>
                        </a:solidFill>
                        <a:effectLst/>
                        <a:latin typeface="Segoe UI" panose="020B0502040204020203" pitchFamily="34" charset="0"/>
                      </a:endParaRP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79</a:t>
                      </a:r>
                    </a:p>
                  </a:txBody>
                  <a:tcPr marL="7620" marR="7620" marT="7620" marB="0" anchor="ctr"/>
                </a:tc>
                <a:extLst>
                  <a:ext uri="{0D108BD9-81ED-4DB2-BD59-A6C34878D82A}">
                    <a16:rowId xmlns:a16="http://schemas.microsoft.com/office/drawing/2014/main" val="3633336904"/>
                  </a:ext>
                </a:extLst>
              </a:tr>
              <a:tr h="279396">
                <a:tc>
                  <a:txBody>
                    <a:bodyPr/>
                    <a:lstStyle/>
                    <a:p>
                      <a:pPr algn="ctr" fontAlgn="b"/>
                      <a:r>
                        <a:rPr lang="en-US" sz="1100" b="0" i="0" u="none" strike="noStrike" dirty="0">
                          <a:solidFill>
                            <a:srgbClr val="000000"/>
                          </a:solidFill>
                          <a:effectLst/>
                          <a:latin typeface="Segoe UI" panose="020B0502040204020203" pitchFamily="34" charset="0"/>
                        </a:rPr>
                        <a:t>14</a:t>
                      </a:r>
                    </a:p>
                  </a:txBody>
                  <a:tcPr marL="7620" marR="7620" marT="7620" marB="0" anchor="ctr"/>
                </a:tc>
                <a:tc>
                  <a:txBody>
                    <a:bodyPr/>
                    <a:lstStyle/>
                    <a:p>
                      <a:pPr algn="ctr" fontAlgn="ctr"/>
                      <a:r>
                        <a:rPr lang="en-US" sz="1100" b="0" i="0" u="none" strike="noStrike" dirty="0">
                          <a:solidFill>
                            <a:srgbClr val="000000"/>
                          </a:solidFill>
                          <a:effectLst/>
                          <a:latin typeface="Segoe UI"/>
                        </a:rPr>
                        <a:t>Turkey</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tc>
                  <a:txBody>
                    <a:bodyPr/>
                    <a:lstStyle/>
                    <a:p>
                      <a:pPr algn="ctr" fontAlgn="b"/>
                      <a:r>
                        <a:rPr lang="en-US" sz="1100" b="0" i="0" u="none" strike="noStrike" dirty="0">
                          <a:solidFill>
                            <a:srgbClr val="000000"/>
                          </a:solidFill>
                          <a:effectLst/>
                          <a:latin typeface="Segoe UI"/>
                        </a:rPr>
                        <a:t>72</a:t>
                      </a:r>
                    </a:p>
                  </a:txBody>
                  <a:tcPr marL="7620" marR="7620" marT="7620" marB="0" anchor="ctr"/>
                </a:tc>
                <a:tc>
                  <a:txBody>
                    <a:bodyPr/>
                    <a:lstStyle/>
                    <a:p>
                      <a:pPr algn="ctr" fontAlgn="b"/>
                      <a:r>
                        <a:rPr lang="en-US" sz="1100" b="0" i="0" u="none" strike="noStrike" dirty="0">
                          <a:solidFill>
                            <a:srgbClr val="000000"/>
                          </a:solidFill>
                          <a:effectLst/>
                          <a:latin typeface="Segoe UI"/>
                        </a:rPr>
                        <a:t>71</a:t>
                      </a:r>
                    </a:p>
                  </a:txBody>
                  <a:tcPr marL="7620" marR="7620" marT="7620" marB="0" anchor="ctr"/>
                </a:tc>
                <a:extLst>
                  <a:ext uri="{0D108BD9-81ED-4DB2-BD59-A6C34878D82A}">
                    <a16:rowId xmlns:a16="http://schemas.microsoft.com/office/drawing/2014/main" val="4255655544"/>
                  </a:ext>
                </a:extLst>
              </a:tr>
              <a:tr h="279396">
                <a:tc>
                  <a:txBody>
                    <a:bodyPr/>
                    <a:lstStyle/>
                    <a:p>
                      <a:pPr algn="ctr" fontAlgn="b"/>
                      <a:r>
                        <a:rPr lang="en-US" sz="1100" b="0" i="0" u="none" strike="noStrike" dirty="0">
                          <a:solidFill>
                            <a:srgbClr val="000000"/>
                          </a:solidFill>
                          <a:effectLst/>
                          <a:latin typeface="Segoe UI" panose="020B0502040204020203" pitchFamily="34" charset="0"/>
                        </a:rPr>
                        <a:t>21</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South Africa</a:t>
                      </a:r>
                    </a:p>
                  </a:txBody>
                  <a:tcPr marL="7620" marR="7620" marT="7620" marB="0" anchor="ctr"/>
                </a:tc>
                <a:tc>
                  <a:txBody>
                    <a:bodyPr/>
                    <a:lstStyle/>
                    <a:p>
                      <a:pPr algn="ctr" fontAlgn="ctr"/>
                      <a:r>
                        <a:rPr lang="en-US" sz="1100" b="0" i="0" u="none" strike="noStrike" dirty="0">
                          <a:solidFill>
                            <a:srgbClr val="000000"/>
                          </a:solidFill>
                          <a:effectLst/>
                          <a:latin typeface="Segoe UI" panose="020B0502040204020203" pitchFamily="34" charset="0"/>
                        </a:rPr>
                        <a:t>MEA</a:t>
                      </a:r>
                    </a:p>
                  </a:txBody>
                  <a:tcPr marL="7620" marR="7620" marT="7620" marB="0" anchor="ctr"/>
                </a:tc>
                <a:tc>
                  <a:txBody>
                    <a:bodyPr/>
                    <a:lstStyle/>
                    <a:p>
                      <a:pPr algn="ctr" fontAlgn="b"/>
                      <a:r>
                        <a:rPr lang="en-US" sz="1100" b="0" i="0" u="none" strike="noStrike" dirty="0">
                          <a:solidFill>
                            <a:srgbClr val="000000"/>
                          </a:solidFill>
                          <a:effectLst/>
                          <a:latin typeface="Segoe UI"/>
                        </a:rPr>
                        <a:t>78</a:t>
                      </a:r>
                    </a:p>
                  </a:txBody>
                  <a:tcPr marL="7620" marR="7620" marT="7620" marB="0" anchor="ctr"/>
                </a:tc>
                <a:tc>
                  <a:txBody>
                    <a:bodyPr/>
                    <a:lstStyle/>
                    <a:p>
                      <a:pPr algn="ctr" fontAlgn="b"/>
                      <a:r>
                        <a:rPr lang="en-US" sz="1100" b="0" i="0" u="none" strike="noStrike" dirty="0">
                          <a:solidFill>
                            <a:srgbClr val="000000"/>
                          </a:solidFill>
                          <a:effectLst/>
                          <a:latin typeface="Segoe UI"/>
                        </a:rPr>
                        <a:t>77</a:t>
                      </a:r>
                    </a:p>
                  </a:txBody>
                  <a:tcPr marL="7620" marR="7620" marT="7620" marB="0" anchor="ctr"/>
                </a:tc>
                <a:tc>
                  <a:txBody>
                    <a:bodyPr/>
                    <a:lstStyle/>
                    <a:p>
                      <a:pPr algn="ctr" fontAlgn="b"/>
                      <a:r>
                        <a:rPr lang="en-US" sz="1100" b="0" i="0" u="none" strike="noStrike" dirty="0">
                          <a:solidFill>
                            <a:srgbClr val="000000"/>
                          </a:solidFill>
                          <a:effectLst/>
                          <a:latin typeface="Segoe UI" panose="020B0502040204020203" pitchFamily="34" charset="0"/>
                        </a:rPr>
                        <a:t>78</a:t>
                      </a:r>
                    </a:p>
                  </a:txBody>
                  <a:tcPr marL="7620" marR="7620" marT="7620" marB="0" anchor="ctr"/>
                </a:tc>
                <a:extLst>
                  <a:ext uri="{0D108BD9-81ED-4DB2-BD59-A6C34878D82A}">
                    <a16:rowId xmlns:a16="http://schemas.microsoft.com/office/drawing/2014/main" val="1247029946"/>
                  </a:ext>
                </a:extLst>
              </a:tr>
            </a:tbl>
          </a:graphicData>
        </a:graphic>
      </p:graphicFrame>
      <p:sp>
        <p:nvSpPr>
          <p:cNvPr id="6" name="Rectangle 5">
            <a:extLst>
              <a:ext uri="{FF2B5EF4-FFF2-40B4-BE49-F238E27FC236}">
                <a16:creationId xmlns:a16="http://schemas.microsoft.com/office/drawing/2014/main" id="{E95C1902-7542-4B38-8000-ECF15BEA9754}"/>
              </a:ext>
            </a:extLst>
          </p:cNvPr>
          <p:cNvSpPr/>
          <p:nvPr/>
        </p:nvSpPr>
        <p:spPr>
          <a:xfrm>
            <a:off x="50240" y="6594415"/>
            <a:ext cx="5354471" cy="400110"/>
          </a:xfrm>
          <a:prstGeom prst="rect">
            <a:avLst/>
          </a:prstGeom>
        </p:spPr>
        <p:txBody>
          <a:bodyPr wrap="square">
            <a:spAutoFit/>
          </a:bodyPr>
          <a:lstStyle/>
          <a:p>
            <a:r>
              <a:rPr lang="en-US" sz="1000" i="1" dirty="0">
                <a:solidFill>
                  <a:schemeClr val="bg1">
                    <a:lumMod val="50000"/>
                    <a:lumOff val="50000"/>
                  </a:schemeClr>
                </a:solidFill>
              </a:rPr>
              <a:t>*Worldwide trend based on 20 countries common in latest research and prior year</a:t>
            </a:r>
          </a:p>
          <a:p>
            <a:r>
              <a:rPr lang="en-US" sz="1000" i="1" dirty="0">
                <a:solidFill>
                  <a:schemeClr val="tx1">
                    <a:lumMod val="50000"/>
                  </a:schemeClr>
                </a:solidFill>
              </a:rPr>
              <a:t>Q2: Which of these has ever happened to you or to a friend/family member ONLINE?</a:t>
            </a:r>
            <a:endParaRPr lang="en-US" sz="1000" i="1" dirty="0">
              <a:solidFill>
                <a:schemeClr val="bg1">
                  <a:lumMod val="50000"/>
                  <a:lumOff val="50000"/>
                </a:schemeClr>
              </a:solidFill>
            </a:endParaRPr>
          </a:p>
        </p:txBody>
      </p:sp>
    </p:spTree>
    <p:extLst>
      <p:ext uri="{BB962C8B-B14F-4D97-AF65-F5344CB8AC3E}">
        <p14:creationId xmlns:p14="http://schemas.microsoft.com/office/powerpoint/2010/main" val="3156977663"/>
      </p:ext>
    </p:extLst>
  </p:cSld>
  <p:clrMapOvr>
    <a:masterClrMapping/>
  </p:clrMapOvr>
  <p:transition>
    <p:fade/>
  </p:transition>
</p:sld>
</file>

<file path=ppt/theme/theme1.xml><?xml version="1.0" encoding="utf-8"?>
<a:theme xmlns:a="http://schemas.openxmlformats.org/drawingml/2006/main" name="MSVID_Purple269_16x9_2012-08-18">
  <a:themeElements>
    <a:clrScheme name="Custom 89">
      <a:dk1>
        <a:srgbClr val="000000"/>
      </a:dk1>
      <a:lt1>
        <a:srgbClr val="FFFFFF"/>
      </a:lt1>
      <a:dk2>
        <a:srgbClr val="505050"/>
      </a:dk2>
      <a:lt2>
        <a:srgbClr val="00BCF2"/>
      </a:lt2>
      <a:accent1>
        <a:srgbClr val="002050"/>
      </a:accent1>
      <a:accent2>
        <a:srgbClr val="009E49"/>
      </a:accent2>
      <a:accent3>
        <a:srgbClr val="00B294"/>
      </a:accent3>
      <a:accent4>
        <a:srgbClr val="0072C6"/>
      </a:accent4>
      <a:accent5>
        <a:srgbClr val="4668C5"/>
      </a:accent5>
      <a:accent6>
        <a:srgbClr val="00D8CC"/>
      </a:accent6>
      <a:hlink>
        <a:srgbClr val="00B294"/>
      </a:hlink>
      <a:folHlink>
        <a:srgbClr val="00D8CC"/>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E3CAC8DEED5644AAE8B4A2DB68BF41F" ma:contentTypeVersion="17" ma:contentTypeDescription="Create a new document." ma:contentTypeScope="" ma:versionID="daa5d6614da588a5bbdcbbfd5ed96a7b">
  <xsd:schema xmlns:xsd="http://www.w3.org/2001/XMLSchema" xmlns:xs="http://www.w3.org/2001/XMLSchema" xmlns:p="http://schemas.microsoft.com/office/2006/metadata/properties" xmlns:ns1="http://schemas.microsoft.com/sharepoint/v3" xmlns:ns2="267b04ac-9b2d-4d02-8871-d86a5c3508e4" xmlns:ns3="e8df3db0-9164-4153-b116-15b48c547070" targetNamespace="http://schemas.microsoft.com/office/2006/metadata/properties" ma:root="true" ma:fieldsID="1c3a12f178ccb8211343b8961a6a5d2a" ns1:_="" ns2:_="" ns3:_="">
    <xsd:import namespace="http://schemas.microsoft.com/sharepoint/v3"/>
    <xsd:import namespace="267b04ac-9b2d-4d02-8871-d86a5c3508e4"/>
    <xsd:import namespace="e8df3db0-9164-4153-b116-15b48c547070"/>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1:_ip_UnifiedCompliancePolicyProperties" minOccurs="0"/>
                <xsd:element ref="ns1:_ip_UnifiedCompliancePolicyUIAction" minOccurs="0"/>
                <xsd:element ref="ns3:MediaServiceDateTaken" minOccurs="0"/>
                <xsd:element ref="ns3:MediaServiceAutoTags" minOccurs="0"/>
                <xsd:element ref="ns3:MediaServiceOCR" minOccurs="0"/>
                <xsd:element ref="ns3:Notes0"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4" nillable="true" ma:displayName="Unified Compliance Policy Properties" ma:description="" ma:hidden="true" ma:internalName="_ip_UnifiedCompliancePolicyProperties">
      <xsd:simpleType>
        <xsd:restriction base="dms:Note"/>
      </xsd:simpleType>
    </xsd:element>
    <xsd:element name="_ip_UnifiedCompliancePolicyUIAction" ma:index="15"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67b04ac-9b2d-4d02-8871-d86a5c3508e4"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e8df3db0-9164-4153-b116-15b48c547070"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6" nillable="true" ma:displayName="MediaServiceDateTaken" ma:description="" ma:hidden="true" ma:internalName="MediaServiceDateTaken" ma:readOnly="true">
      <xsd:simpleType>
        <xsd:restriction base="dms:Text"/>
      </xsd:simpleType>
    </xsd:element>
    <xsd:element name="MediaServiceAutoTags" ma:index="17" nillable="true" ma:displayName="MediaServiceAutoTags" ma:description="" ma:internalName="MediaServiceAutoTags" ma:readOnly="true">
      <xsd:simpleType>
        <xsd:restriction base="dms:Text"/>
      </xsd:simpleType>
    </xsd:element>
    <xsd:element name="MediaServiceOCR" ma:index="18" nillable="true" ma:displayName="MediaServiceOCR" ma:description="" ma:internalName="MediaServiceOCR" ma:readOnly="true">
      <xsd:simpleType>
        <xsd:restriction base="dms:Note">
          <xsd:maxLength value="255"/>
        </xsd:restriction>
      </xsd:simpleType>
    </xsd:element>
    <xsd:element name="Notes0" ma:index="19" nillable="true" ma:displayName="Notes" ma:internalName="Notes0">
      <xsd:simpleType>
        <xsd:restriction base="dms:Text">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fals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Notes0 xmlns="e8df3db0-9164-4153-b116-15b48c547070" xsi:nil="true"/>
    <_ip_UnifiedCompliancePolicyProperties xmlns="http://schemas.microsoft.com/sharepoint/v3" xsi:nil="true"/>
    <MediaServiceKeyPoints xmlns="e8df3db0-9164-4153-b116-15b48c54707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1EEA5A-E09C-4C3D-B248-4050778AFFDE}"/>
</file>

<file path=customXml/itemProps2.xml><?xml version="1.0" encoding="utf-8"?>
<ds:datastoreItem xmlns:ds="http://schemas.openxmlformats.org/officeDocument/2006/customXml" ds:itemID="{F990F116-B58F-4255-B05B-DA3808E0E5C6}">
  <ds:schemaRefs>
    <ds:schemaRef ds:uri="http://purl.org/dc/elements/1.1/"/>
    <ds:schemaRef ds:uri="http://schemas.microsoft.com/office/2006/metadata/properties"/>
    <ds:schemaRef ds:uri="230e9df3-be65-4c73-a93b-d1236ebd677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Microsoft_TWC_PresExternalLight</Template>
  <TotalTime>316054</TotalTime>
  <Words>1141</Words>
  <Application>Microsoft Office PowerPoint</Application>
  <PresentationFormat>Custom</PresentationFormat>
  <Paragraphs>224</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Segoe UI</vt:lpstr>
      <vt:lpstr>Segoe UI Light</vt:lpstr>
      <vt:lpstr>Wingdings</vt:lpstr>
      <vt:lpstr>MSVID_Purple269_16x9_2012-08-18</vt:lpstr>
      <vt:lpstr>Civility, Safety &amp; Interaction Online</vt:lpstr>
      <vt:lpstr>Key Findings – Belgium</vt:lpstr>
      <vt:lpstr>Nature of online risk types in Belgium</vt:lpstr>
      <vt:lpstr>Social circles became riskier in Belgium </vt:lpstr>
      <vt:lpstr>Severe pain from risks was in line with the global average in Belgium </vt:lpstr>
      <vt:lpstr>Belgians had a mixed showing in consequences and positive actions taken in response to an online risk </vt:lpstr>
      <vt:lpstr>All age cohorts registered stronger DCI than the global average </vt:lpstr>
      <vt:lpstr>More teens asked for help with online risks</vt:lpstr>
      <vt:lpstr>DCI trend</vt:lpstr>
    </vt:vector>
  </TitlesOfParts>
  <Company>tns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Stronger. Together. One Microsoft</dc:title>
  <dc:creator>Thomas Wong</dc:creator>
  <cp:lastModifiedBy>David J. Dzumba</cp:lastModifiedBy>
  <cp:revision>6597</cp:revision>
  <cp:lastPrinted>2014-01-24T18:55:15Z</cp:lastPrinted>
  <dcterms:created xsi:type="dcterms:W3CDTF">2013-07-29T23:33:21Z</dcterms:created>
  <dcterms:modified xsi:type="dcterms:W3CDTF">2019-01-10T02:32:30Z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0x0101004E3CAC8DEED5644AAE8B4A2DB68BF41F</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TaxKeyword">
    <vt:lpwstr/>
  </property>
  <property fmtid="{D5CDD505-2E9C-101B-9397-08002B2CF9AE}" pid="7" name="MSIP_Label_f42aa342-8706-4288-bd11-ebb85995028c_Enabled">
    <vt:lpwstr>True</vt:lpwstr>
  </property>
  <property fmtid="{D5CDD505-2E9C-101B-9397-08002B2CF9AE}" pid="8" name="MSIP_Label_f42aa342-8706-4288-bd11-ebb85995028c_SiteId">
    <vt:lpwstr>72f988bf-86f1-41af-91ab-2d7cd011db47</vt:lpwstr>
  </property>
  <property fmtid="{D5CDD505-2E9C-101B-9397-08002B2CF9AE}" pid="9" name="MSIP_Label_f42aa342-8706-4288-bd11-ebb85995028c_Owner">
    <vt:lpwstr>jbeau@microsoft.com</vt:lpwstr>
  </property>
  <property fmtid="{D5CDD505-2E9C-101B-9397-08002B2CF9AE}" pid="10" name="MSIP_Label_f42aa342-8706-4288-bd11-ebb85995028c_SetDate">
    <vt:lpwstr>2018-09-12T18:05:05.2656379Z</vt:lpwstr>
  </property>
  <property fmtid="{D5CDD505-2E9C-101B-9397-08002B2CF9AE}" pid="11" name="MSIP_Label_f42aa342-8706-4288-bd11-ebb85995028c_Name">
    <vt:lpwstr>General</vt:lpwstr>
  </property>
  <property fmtid="{D5CDD505-2E9C-101B-9397-08002B2CF9AE}" pid="12" name="MSIP_Label_f42aa342-8706-4288-bd11-ebb85995028c_Application">
    <vt:lpwstr>Microsoft Azure Information Protection</vt:lpwstr>
  </property>
  <property fmtid="{D5CDD505-2E9C-101B-9397-08002B2CF9AE}" pid="13" name="MSIP_Label_f42aa342-8706-4288-bd11-ebb85995028c_Extended_MSFT_Method">
    <vt:lpwstr>Automatic</vt:lpwstr>
  </property>
  <property fmtid="{D5CDD505-2E9C-101B-9397-08002B2CF9AE}" pid="14" name="Sensitivity">
    <vt:lpwstr>General</vt:lpwstr>
  </property>
</Properties>
</file>