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14"/>
  </p:notesMasterIdLst>
  <p:handoutMasterIdLst>
    <p:handoutMasterId r:id="rId15"/>
  </p:handoutMasterIdLst>
  <p:sldIdLst>
    <p:sldId id="1161" r:id="rId5"/>
    <p:sldId id="1687" r:id="rId6"/>
    <p:sldId id="1681" r:id="rId7"/>
    <p:sldId id="1689" r:id="rId8"/>
    <p:sldId id="1683" r:id="rId9"/>
    <p:sldId id="1684" r:id="rId10"/>
    <p:sldId id="1685" r:id="rId11"/>
    <p:sldId id="1690" r:id="rId12"/>
    <p:sldId id="1686" r:id="rId13"/>
  </p:sldIdLst>
  <p:sldSz cx="12436475" cy="6994525"/>
  <p:notesSz cx="6858000" cy="9313863"/>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3813502-2D1A-4D85-B4F1-5589B3288DD5}">
          <p14:sldIdLst>
            <p14:sldId id="1161"/>
            <p14:sldId id="1687"/>
            <p14:sldId id="1681"/>
            <p14:sldId id="1689"/>
            <p14:sldId id="1683"/>
            <p14:sldId id="1684"/>
            <p14:sldId id="1685"/>
            <p14:sldId id="1690"/>
            <p14:sldId id="1686"/>
          </p14:sldIdLst>
        </p14:section>
      </p14:sectionLst>
    </p:ext>
    <p:ext uri="{EFAFB233-063F-42B5-8137-9DF3F51BA10A}">
      <p15:sldGuideLst xmlns:p15="http://schemas.microsoft.com/office/powerpoint/2012/main">
        <p15:guide id="3" orient="horz" pos="931" userDrawn="1">
          <p15:clr>
            <a:srgbClr val="A4A3A4"/>
          </p15:clr>
        </p15:guide>
        <p15:guide id="5" orient="horz" pos="4123" userDrawn="1">
          <p15:clr>
            <a:srgbClr val="A4A3A4"/>
          </p15:clr>
        </p15:guide>
        <p15:guide id="7" orient="horz" pos="3067" userDrawn="1">
          <p15:clr>
            <a:srgbClr val="A4A3A4"/>
          </p15:clr>
        </p15:guide>
        <p15:guide id="8" orient="horz" pos="1987" userDrawn="1">
          <p15:clr>
            <a:srgbClr val="A4A3A4"/>
          </p15:clr>
        </p15:guide>
        <p15:guide id="9" pos="557" userDrawn="1">
          <p15:clr>
            <a:srgbClr val="A4A3A4"/>
          </p15:clr>
        </p15:guide>
        <p15:guide id="10" pos="1325">
          <p15:clr>
            <a:srgbClr val="A4A3A4"/>
          </p15:clr>
        </p15:guide>
        <p15:guide id="12" pos="749">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7181" userDrawn="1">
          <p15:clr>
            <a:srgbClr val="A4A3A4"/>
          </p15:clr>
        </p15:guide>
        <p15:guide id="22" pos="3053">
          <p15:clr>
            <a:srgbClr val="A4A3A4"/>
          </p15:clr>
        </p15:guide>
      </p15:sldGuideLst>
    </p:ext>
    <p:ext uri="{2D200454-40CA-4A62-9FC3-DE9A4176ACB9}">
      <p15:notesGuideLst xmlns:p15="http://schemas.microsoft.com/office/powerpoint/2012/main">
        <p15:guide id="1" orient="horz" pos="2865" userDrawn="1">
          <p15:clr>
            <a:srgbClr val="A4A3A4"/>
          </p15:clr>
        </p15:guide>
        <p15:guide id="2" pos="2093" userDrawn="1">
          <p15:clr>
            <a:srgbClr val="A4A3A4"/>
          </p15:clr>
        </p15:guide>
        <p15:guide id="3" orient="horz" pos="2934" userDrawn="1">
          <p15:clr>
            <a:srgbClr val="A4A3A4"/>
          </p15:clr>
        </p15:guide>
        <p15:guide id="4"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7" name="Tom Wong" initials="TW" lastIdx="11" clrIdx="7">
    <p:extLst>
      <p:ext uri="{19B8F6BF-5375-455C-9EA6-DF929625EA0E}">
        <p15:presenceInfo xmlns:p15="http://schemas.microsoft.com/office/powerpoint/2012/main" userId="7ee3688e7d498933" providerId="Windows Live"/>
      </p:ext>
    </p:extLst>
  </p:cmAuthor>
  <p:cmAuthor id="1" name="Mary Feil-Jacobs" initials="MFJ" lastIdx="42" clrIdx="1"/>
  <p:cmAuthor id="2" name="Carol Brown" initials="CB" lastIdx="4" clrIdx="2"/>
  <p:cmAuthor id="3" name="Tiffany Teichrow" initials="TT" lastIdx="2" clrIdx="3">
    <p:extLst/>
  </p:cmAuthor>
  <p:cmAuthor id="4" name="Cynthia Sandvick (LCA)" initials="CS(" lastIdx="3" clrIdx="4">
    <p:extLst/>
  </p:cmAuthor>
  <p:cmAuthor id="5" name="Kim Sanchez" initials="KS" lastIdx="7" clrIdx="5">
    <p:extLst/>
  </p:cmAuthor>
  <p:cmAuthor id="6" name="John Ruchinskas" initials="JR" lastIdx="106" clrIdx="6">
    <p:extLst>
      <p:ext uri="{19B8F6BF-5375-455C-9EA6-DF929625EA0E}">
        <p15:presenceInfo xmlns:p15="http://schemas.microsoft.com/office/powerpoint/2012/main" userId="8b520dd3a2a299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6"/>
    <a:srgbClr val="E7E7E7"/>
    <a:srgbClr val="FFB900"/>
    <a:srgbClr val="CCCCFF"/>
    <a:srgbClr val="002050"/>
    <a:srgbClr val="00B294"/>
    <a:srgbClr val="339933"/>
    <a:srgbClr val="A71201"/>
    <a:srgbClr val="00994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893793-373D-4BCB-86FA-C1975137C2A0}" v="373" dt="2019-01-10T19:51:41.4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59" autoAdjust="0"/>
    <p:restoredTop sz="93657" autoAdjust="0"/>
  </p:normalViewPr>
  <p:slideViewPr>
    <p:cSldViewPr snapToGrid="0">
      <p:cViewPr varScale="1">
        <p:scale>
          <a:sx n="78" d="100"/>
          <a:sy n="78" d="100"/>
        </p:scale>
        <p:origin x="948" y="22"/>
      </p:cViewPr>
      <p:guideLst>
        <p:guide orient="horz" pos="931"/>
        <p:guide orient="horz" pos="4123"/>
        <p:guide orient="horz" pos="3067"/>
        <p:guide orient="horz" pos="1987"/>
        <p:guide pos="557"/>
        <p:guide pos="1325"/>
        <p:guide pos="749"/>
        <p:guide pos="3629"/>
        <p:guide pos="1901"/>
        <p:guide pos="2477"/>
        <p:guide pos="4205"/>
        <p:guide pos="7181"/>
        <p:guide pos="3053"/>
      </p:guideLst>
    </p:cSldViewPr>
  </p:slideViewPr>
  <p:outlineViewPr>
    <p:cViewPr>
      <p:scale>
        <a:sx n="33" d="100"/>
        <a:sy n="33" d="100"/>
      </p:scale>
      <p:origin x="0" y="-1882"/>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268" d="100"/>
          <a:sy n="268" d="100"/>
        </p:scale>
        <p:origin x="-2333" y="-6019"/>
      </p:cViewPr>
      <p:guideLst>
        <p:guide orient="horz" pos="2865"/>
        <p:guide pos="2093"/>
        <p:guide orient="horz" pos="2934"/>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queline Beauchere (CELA)" userId="S::jbeau@microsoft.com::5feabd0e-7554-4158-8393-9ced612cedf9" providerId="AD" clId="Web-{B2893793-373D-4BCB-86FA-C1975137C2A0}"/>
    <pc:docChg chg="modSld">
      <pc:chgData name="Jacqueline Beauchere (CELA)" userId="S::jbeau@microsoft.com::5feabd0e-7554-4158-8393-9ced612cedf9" providerId="AD" clId="Web-{B2893793-373D-4BCB-86FA-C1975137C2A0}" dt="2019-01-10T19:51:41.433" v="374" actId="20577"/>
      <pc:docMkLst>
        <pc:docMk/>
      </pc:docMkLst>
      <pc:sldChg chg="modSp">
        <pc:chgData name="Jacqueline Beauchere (CELA)" userId="S::jbeau@microsoft.com::5feabd0e-7554-4158-8393-9ced612cedf9" providerId="AD" clId="Web-{B2893793-373D-4BCB-86FA-C1975137C2A0}" dt="2019-01-10T19:47:08.161" v="144" actId="20577"/>
        <pc:sldMkLst>
          <pc:docMk/>
          <pc:sldMk cId="1279127179" sldId="1681"/>
        </pc:sldMkLst>
        <pc:spChg chg="mod">
          <ac:chgData name="Jacqueline Beauchere (CELA)" userId="S::jbeau@microsoft.com::5feabd0e-7554-4158-8393-9ced612cedf9" providerId="AD" clId="Web-{B2893793-373D-4BCB-86FA-C1975137C2A0}" dt="2019-01-10T19:47:08.161" v="144" actId="20577"/>
          <ac:spMkLst>
            <pc:docMk/>
            <pc:sldMk cId="1279127179" sldId="1681"/>
            <ac:spMk id="16" creationId="{870823BF-150B-490B-85F8-3C7156744FA9}"/>
          </ac:spMkLst>
        </pc:spChg>
      </pc:sldChg>
      <pc:sldChg chg="modSp">
        <pc:chgData name="Jacqueline Beauchere (CELA)" userId="S::jbeau@microsoft.com::5feabd0e-7554-4158-8393-9ced612cedf9" providerId="AD" clId="Web-{B2893793-373D-4BCB-86FA-C1975137C2A0}" dt="2019-01-10T19:48:59.413" v="255" actId="20577"/>
        <pc:sldMkLst>
          <pc:docMk/>
          <pc:sldMk cId="3407962546" sldId="1683"/>
        </pc:sldMkLst>
        <pc:spChg chg="mod">
          <ac:chgData name="Jacqueline Beauchere (CELA)" userId="S::jbeau@microsoft.com::5feabd0e-7554-4158-8393-9ced612cedf9" providerId="AD" clId="Web-{B2893793-373D-4BCB-86FA-C1975137C2A0}" dt="2019-01-10T19:48:59.413" v="255" actId="20577"/>
          <ac:spMkLst>
            <pc:docMk/>
            <pc:sldMk cId="3407962546" sldId="1683"/>
            <ac:spMk id="9" creationId="{906D9CD0-B8A0-447F-936B-8578220DC757}"/>
          </ac:spMkLst>
        </pc:spChg>
      </pc:sldChg>
      <pc:sldChg chg="modSp">
        <pc:chgData name="Jacqueline Beauchere (CELA)" userId="S::jbeau@microsoft.com::5feabd0e-7554-4158-8393-9ced612cedf9" providerId="AD" clId="Web-{B2893793-373D-4BCB-86FA-C1975137C2A0}" dt="2019-01-10T19:50:03.118" v="273" actId="20577"/>
        <pc:sldMkLst>
          <pc:docMk/>
          <pc:sldMk cId="344454394" sldId="1684"/>
        </pc:sldMkLst>
        <pc:spChg chg="mod">
          <ac:chgData name="Jacqueline Beauchere (CELA)" userId="S::jbeau@microsoft.com::5feabd0e-7554-4158-8393-9ced612cedf9" providerId="AD" clId="Web-{B2893793-373D-4BCB-86FA-C1975137C2A0}" dt="2019-01-10T19:50:03.118" v="273" actId="20577"/>
          <ac:spMkLst>
            <pc:docMk/>
            <pc:sldMk cId="344454394" sldId="1684"/>
            <ac:spMk id="14" creationId="{3B3128F5-E511-4FA1-9B2C-61844C11C9D7}"/>
          </ac:spMkLst>
        </pc:spChg>
      </pc:sldChg>
      <pc:sldChg chg="modSp">
        <pc:chgData name="Jacqueline Beauchere (CELA)" userId="S::jbeau@microsoft.com::5feabd0e-7554-4158-8393-9ced612cedf9" providerId="AD" clId="Web-{B2893793-373D-4BCB-86FA-C1975137C2A0}" dt="2019-01-10T19:50:57.010" v="361" actId="20577"/>
        <pc:sldMkLst>
          <pc:docMk/>
          <pc:sldMk cId="217872123" sldId="1685"/>
        </pc:sldMkLst>
        <pc:spChg chg="mod">
          <ac:chgData name="Jacqueline Beauchere (CELA)" userId="S::jbeau@microsoft.com::5feabd0e-7554-4158-8393-9ced612cedf9" providerId="AD" clId="Web-{B2893793-373D-4BCB-86FA-C1975137C2A0}" dt="2019-01-10T19:50:57.010" v="361" actId="20577"/>
          <ac:spMkLst>
            <pc:docMk/>
            <pc:sldMk cId="217872123" sldId="1685"/>
            <ac:spMk id="20" creationId="{5AF1654D-0E65-4AEE-AE3C-CF8CDC38C101}"/>
          </ac:spMkLst>
        </pc:spChg>
      </pc:sldChg>
      <pc:sldChg chg="modSp">
        <pc:chgData name="Jacqueline Beauchere (CELA)" userId="S::jbeau@microsoft.com::5feabd0e-7554-4158-8393-9ced612cedf9" providerId="AD" clId="Web-{B2893793-373D-4BCB-86FA-C1975137C2A0}" dt="2019-01-10T19:44:18.845" v="100" actId="20577"/>
        <pc:sldMkLst>
          <pc:docMk/>
          <pc:sldMk cId="2086727468" sldId="1687"/>
        </pc:sldMkLst>
        <pc:spChg chg="mod">
          <ac:chgData name="Jacqueline Beauchere (CELA)" userId="S::jbeau@microsoft.com::5feabd0e-7554-4158-8393-9ced612cedf9" providerId="AD" clId="Web-{B2893793-373D-4BCB-86FA-C1975137C2A0}" dt="2019-01-10T19:44:18.845" v="100" actId="20577"/>
          <ac:spMkLst>
            <pc:docMk/>
            <pc:sldMk cId="2086727468" sldId="1687"/>
            <ac:spMk id="4" creationId="{609B48BA-DB7A-48DD-BE6F-AD45CC026935}"/>
          </ac:spMkLst>
        </pc:spChg>
      </pc:sldChg>
      <pc:sldChg chg="addSp delSp modSp">
        <pc:chgData name="Jacqueline Beauchere (CELA)" userId="S::jbeau@microsoft.com::5feabd0e-7554-4158-8393-9ced612cedf9" providerId="AD" clId="Web-{B2893793-373D-4BCB-86FA-C1975137C2A0}" dt="2019-01-10T19:48:29.725" v="237" actId="20577"/>
        <pc:sldMkLst>
          <pc:docMk/>
          <pc:sldMk cId="1787422098" sldId="1689"/>
        </pc:sldMkLst>
        <pc:spChg chg="add del mod">
          <ac:chgData name="Jacqueline Beauchere (CELA)" userId="S::jbeau@microsoft.com::5feabd0e-7554-4158-8393-9ced612cedf9" providerId="AD" clId="Web-{B2893793-373D-4BCB-86FA-C1975137C2A0}" dt="2019-01-10T19:48:09.225" v="176" actId="14100"/>
          <ac:spMkLst>
            <pc:docMk/>
            <pc:sldMk cId="1787422098" sldId="1689"/>
            <ac:spMk id="8" creationId="{C44D9BF8-FD55-4DEB-945B-42436DC995D7}"/>
          </ac:spMkLst>
        </pc:spChg>
        <pc:spChg chg="mod">
          <ac:chgData name="Jacqueline Beauchere (CELA)" userId="S::jbeau@microsoft.com::5feabd0e-7554-4158-8393-9ced612cedf9" providerId="AD" clId="Web-{B2893793-373D-4BCB-86FA-C1975137C2A0}" dt="2019-01-10T19:48:29.725" v="237" actId="20577"/>
          <ac:spMkLst>
            <pc:docMk/>
            <pc:sldMk cId="1787422098" sldId="1689"/>
            <ac:spMk id="9" creationId="{F5E5069B-D569-4CD2-A8C4-9191F66064D6}"/>
          </ac:spMkLst>
        </pc:spChg>
        <pc:picChg chg="mod">
          <ac:chgData name="Jacqueline Beauchere (CELA)" userId="S::jbeau@microsoft.com::5feabd0e-7554-4158-8393-9ced612cedf9" providerId="AD" clId="Web-{B2893793-373D-4BCB-86FA-C1975137C2A0}" dt="2019-01-10T19:48:04.037" v="175" actId="1076"/>
          <ac:picMkLst>
            <pc:docMk/>
            <pc:sldMk cId="1787422098" sldId="1689"/>
            <ac:picMk id="2" creationId="{9198B3B5-E49F-4B01-A486-6097E4A377F3}"/>
          </ac:picMkLst>
        </pc:picChg>
      </pc:sldChg>
      <pc:sldChg chg="modSp">
        <pc:chgData name="Jacqueline Beauchere (CELA)" userId="S::jbeau@microsoft.com::5feabd0e-7554-4158-8393-9ced612cedf9" providerId="AD" clId="Web-{B2893793-373D-4BCB-86FA-C1975137C2A0}" dt="2019-01-10T19:51:41.433" v="374" actId="20577"/>
        <pc:sldMkLst>
          <pc:docMk/>
          <pc:sldMk cId="552979309" sldId="1690"/>
        </pc:sldMkLst>
        <pc:spChg chg="mod">
          <ac:chgData name="Jacqueline Beauchere (CELA)" userId="S::jbeau@microsoft.com::5feabd0e-7554-4158-8393-9ced612cedf9" providerId="AD" clId="Web-{B2893793-373D-4BCB-86FA-C1975137C2A0}" dt="2019-01-10T19:51:41.433" v="374" actId="20577"/>
          <ac:spMkLst>
            <pc:docMk/>
            <pc:sldMk cId="552979309" sldId="1690"/>
            <ac:spMk id="5" creationId="{2ABC4267-93F9-4C29-9160-629EC3EC1C66}"/>
          </ac:spMkLst>
        </pc:spChg>
        <pc:spChg chg="mod">
          <ac:chgData name="Jacqueline Beauchere (CELA)" userId="S::jbeau@microsoft.com::5feabd0e-7554-4158-8393-9ced612cedf9" providerId="AD" clId="Web-{B2893793-373D-4BCB-86FA-C1975137C2A0}" dt="2019-01-10T19:51:12.573" v="365" actId="20577"/>
          <ac:spMkLst>
            <pc:docMk/>
            <pc:sldMk cId="552979309" sldId="1690"/>
            <ac:spMk id="7" creationId="{3B4A9F95-498C-476B-B7AE-3713F52F18B9}"/>
          </ac:spMkLst>
        </pc:spChg>
        <pc:spChg chg="mod">
          <ac:chgData name="Jacqueline Beauchere (CELA)" userId="S::jbeau@microsoft.com::5feabd0e-7554-4158-8393-9ced612cedf9" providerId="AD" clId="Web-{B2893793-373D-4BCB-86FA-C1975137C2A0}" dt="2019-01-10T19:51:25.417" v="370" actId="20577"/>
          <ac:spMkLst>
            <pc:docMk/>
            <pc:sldMk cId="552979309" sldId="1690"/>
            <ac:spMk id="8" creationId="{AED89F09-05B3-4605-BAF8-92E199E5CB56}"/>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r>
              <a:rPr lang="en-US" sz="2000" b="1">
                <a:solidFill>
                  <a:schemeClr val="tx1">
                    <a:lumMod val="50000"/>
                  </a:schemeClr>
                </a:solidFill>
              </a:rPr>
              <a:t>Amount of pain experienced</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endParaRPr lang="en-US"/>
        </a:p>
      </c:txPr>
    </c:title>
    <c:autoTitleDeleted val="0"/>
    <c:plotArea>
      <c:layout>
        <c:manualLayout>
          <c:layoutTarget val="inner"/>
          <c:xMode val="edge"/>
          <c:yMode val="edge"/>
          <c:x val="2.2651220814866726E-2"/>
          <c:y val="0.1345668742025998"/>
          <c:w val="0.76936938806681154"/>
          <c:h val="0.69827347320535316"/>
        </c:manualLayout>
      </c:layout>
      <c:barChart>
        <c:barDir val="col"/>
        <c:grouping val="stacked"/>
        <c:varyColors val="0"/>
        <c:ser>
          <c:idx val="0"/>
          <c:order val="0"/>
          <c:tx>
            <c:strRef>
              <c:f>Sheet3!$B$15</c:f>
              <c:strCache>
                <c:ptCount val="1"/>
                <c:pt idx="0">
                  <c:v>Severe pain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Hungary</c:v>
                </c:pt>
                <c:pt idx="1">
                  <c:v>Global</c:v>
                </c:pt>
              </c:strCache>
            </c:strRef>
          </c:cat>
          <c:val>
            <c:numRef>
              <c:f>Sheet3!$B$16:$B$17</c:f>
              <c:numCache>
                <c:formatCode>0%</c:formatCode>
                <c:ptCount val="2"/>
                <c:pt idx="0">
                  <c:v>0.16</c:v>
                </c:pt>
                <c:pt idx="1">
                  <c:v>0.28000000000000003</c:v>
                </c:pt>
              </c:numCache>
            </c:numRef>
          </c:val>
          <c:extLst>
            <c:ext xmlns:c16="http://schemas.microsoft.com/office/drawing/2014/chart" uri="{C3380CC4-5D6E-409C-BE32-E72D297353CC}">
              <c16:uniqueId val="{00000000-A7CE-4565-9B63-6570FF63759A}"/>
            </c:ext>
          </c:extLst>
        </c:ser>
        <c:ser>
          <c:idx val="1"/>
          <c:order val="1"/>
          <c:tx>
            <c:strRef>
              <c:f>Sheet3!$C$15</c:f>
              <c:strCache>
                <c:ptCount val="1"/>
                <c:pt idx="0">
                  <c:v>Moderate pain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Hungary</c:v>
                </c:pt>
                <c:pt idx="1">
                  <c:v>Global</c:v>
                </c:pt>
              </c:strCache>
            </c:strRef>
          </c:cat>
          <c:val>
            <c:numRef>
              <c:f>Sheet3!$C$16:$C$17</c:f>
              <c:numCache>
                <c:formatCode>0%</c:formatCode>
                <c:ptCount val="2"/>
                <c:pt idx="0">
                  <c:v>0.3</c:v>
                </c:pt>
                <c:pt idx="1">
                  <c:v>0.27</c:v>
                </c:pt>
              </c:numCache>
            </c:numRef>
          </c:val>
          <c:extLst>
            <c:ext xmlns:c16="http://schemas.microsoft.com/office/drawing/2014/chart" uri="{C3380CC4-5D6E-409C-BE32-E72D297353CC}">
              <c16:uniqueId val="{00000001-A7CE-4565-9B63-6570FF63759A}"/>
            </c:ext>
          </c:extLst>
        </c:ser>
        <c:ser>
          <c:idx val="2"/>
          <c:order val="2"/>
          <c:tx>
            <c:strRef>
              <c:f>Sheet3!$D$15</c:f>
              <c:strCache>
                <c:ptCount val="1"/>
                <c:pt idx="0">
                  <c:v>Mild pain</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Hungary</c:v>
                </c:pt>
                <c:pt idx="1">
                  <c:v>Global</c:v>
                </c:pt>
              </c:strCache>
            </c:strRef>
          </c:cat>
          <c:val>
            <c:numRef>
              <c:f>Sheet3!$D$16:$D$17</c:f>
              <c:numCache>
                <c:formatCode>0%</c:formatCode>
                <c:ptCount val="2"/>
                <c:pt idx="0">
                  <c:v>0.32</c:v>
                </c:pt>
                <c:pt idx="1">
                  <c:v>0.28999999999999998</c:v>
                </c:pt>
              </c:numCache>
            </c:numRef>
          </c:val>
          <c:extLst>
            <c:ext xmlns:c16="http://schemas.microsoft.com/office/drawing/2014/chart" uri="{C3380CC4-5D6E-409C-BE32-E72D297353CC}">
              <c16:uniqueId val="{00000002-A7CE-4565-9B63-6570FF63759A}"/>
            </c:ext>
          </c:extLst>
        </c:ser>
        <c:ser>
          <c:idx val="3"/>
          <c:order val="3"/>
          <c:tx>
            <c:strRef>
              <c:f>Sheet3!$E$15</c:f>
              <c:strCache>
                <c:ptCount val="1"/>
                <c:pt idx="0">
                  <c:v>No pain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Hungary</c:v>
                </c:pt>
                <c:pt idx="1">
                  <c:v>Global</c:v>
                </c:pt>
              </c:strCache>
            </c:strRef>
          </c:cat>
          <c:val>
            <c:numRef>
              <c:f>Sheet3!$E$16:$E$17</c:f>
              <c:numCache>
                <c:formatCode>0%</c:formatCode>
                <c:ptCount val="2"/>
                <c:pt idx="0">
                  <c:v>0.22</c:v>
                </c:pt>
                <c:pt idx="1">
                  <c:v>0.16</c:v>
                </c:pt>
              </c:numCache>
            </c:numRef>
          </c:val>
          <c:extLst>
            <c:ext xmlns:c16="http://schemas.microsoft.com/office/drawing/2014/chart" uri="{C3380CC4-5D6E-409C-BE32-E72D297353CC}">
              <c16:uniqueId val="{00000003-A7CE-4565-9B63-6570FF63759A}"/>
            </c:ext>
          </c:extLst>
        </c:ser>
        <c:dLbls>
          <c:dLblPos val="ctr"/>
          <c:showLegendKey val="0"/>
          <c:showVal val="1"/>
          <c:showCatName val="0"/>
          <c:showSerName val="0"/>
          <c:showPercent val="0"/>
          <c:showBubbleSize val="0"/>
        </c:dLbls>
        <c:gapWidth val="150"/>
        <c:overlap val="100"/>
        <c:axId val="525019104"/>
        <c:axId val="525015496"/>
      </c:barChart>
      <c:catAx>
        <c:axId val="525019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crossAx val="525015496"/>
        <c:crosses val="autoZero"/>
        <c:auto val="1"/>
        <c:lblAlgn val="ctr"/>
        <c:lblOffset val="100"/>
        <c:noMultiLvlLbl val="0"/>
      </c:catAx>
      <c:valAx>
        <c:axId val="525015496"/>
        <c:scaling>
          <c:orientation val="minMax"/>
        </c:scaling>
        <c:delete val="1"/>
        <c:axPos val="l"/>
        <c:numFmt formatCode="0%" sourceLinked="1"/>
        <c:majorTickMark val="none"/>
        <c:minorTickMark val="none"/>
        <c:tickLblPos val="nextTo"/>
        <c:crossAx val="525019104"/>
        <c:crosses val="autoZero"/>
        <c:crossBetween val="between"/>
      </c:valAx>
      <c:spPr>
        <a:noFill/>
        <a:ln w="25400">
          <a:noFill/>
        </a:ln>
        <a:effectLst/>
      </c:spPr>
    </c:plotArea>
    <c:legend>
      <c:legendPos val="b"/>
      <c:layout>
        <c:manualLayout>
          <c:xMode val="edge"/>
          <c:yMode val="edge"/>
          <c:x val="0.76006260622319999"/>
          <c:y val="0.40181371588355513"/>
          <c:w val="0.21293345674647232"/>
          <c:h val="0.30068065767769636"/>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legend>
    <c:plotVisOnly val="1"/>
    <c:dispBlanksAs val="gap"/>
    <c:showDLblsOverMax val="0"/>
  </c:chart>
  <c:spPr>
    <a:noFill/>
    <a:ln>
      <a:solidFill>
        <a:schemeClr val="accent1"/>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1" y="0"/>
            <a:ext cx="2971800" cy="465693"/>
          </a:xfrm>
          <a:prstGeom prst="rect">
            <a:avLst/>
          </a:prstGeom>
        </p:spPr>
        <p:txBody>
          <a:bodyPr vert="horz" lIns="92395" tIns="46198" rIns="92395" bIns="46198"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4" y="0"/>
            <a:ext cx="2971800" cy="465693"/>
          </a:xfrm>
          <a:prstGeom prst="rect">
            <a:avLst/>
          </a:prstGeom>
        </p:spPr>
        <p:txBody>
          <a:bodyPr vert="horz" lIns="92395" tIns="46198" rIns="92395" bIns="46198" rtlCol="0"/>
          <a:lstStyle>
            <a:lvl1pPr algn="r">
              <a:defRPr sz="1200"/>
            </a:lvl1pPr>
          </a:lstStyle>
          <a:p>
            <a:fld id="{7CE70E58-7C41-4F7D-9599-EADE9710BA2F}" type="datetime1">
              <a:rPr lang="en-US" smtClean="0">
                <a:latin typeface="Segoe UI" pitchFamily="34" charset="0"/>
              </a:rPr>
              <a:t>1/10/2019</a:t>
            </a:fld>
            <a:endParaRPr lang="en-US" dirty="0">
              <a:latin typeface="Segoe UI" pitchFamily="34" charset="0"/>
            </a:endParaRPr>
          </a:p>
        </p:txBody>
      </p:sp>
      <p:sp>
        <p:nvSpPr>
          <p:cNvPr id="8" name="Footer Placeholder 7"/>
          <p:cNvSpPr>
            <a:spLocks noGrp="1"/>
          </p:cNvSpPr>
          <p:nvPr>
            <p:ph type="ftr" sz="quarter" idx="2"/>
          </p:nvPr>
        </p:nvSpPr>
        <p:spPr>
          <a:xfrm>
            <a:off x="0" y="8846554"/>
            <a:ext cx="5795010" cy="338610"/>
          </a:xfrm>
          <a:prstGeom prst="rect">
            <a:avLst/>
          </a:prstGeom>
        </p:spPr>
        <p:txBody>
          <a:bodyPr vert="horz" lIns="92395" tIns="46198" rIns="92395" bIns="46198" rtlCol="0" anchor="b"/>
          <a:lstStyle>
            <a:lvl1pPr algn="l">
              <a:defRPr sz="1200"/>
            </a:lvl1pPr>
          </a:lstStyle>
          <a:p>
            <a:pPr marL="402628" defTabSz="92365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9" name="Slide Number Placeholder 8"/>
          <p:cNvSpPr>
            <a:spLocks noGrp="1"/>
          </p:cNvSpPr>
          <p:nvPr>
            <p:ph type="sldNum" sz="quarter" idx="3"/>
          </p:nvPr>
        </p:nvSpPr>
        <p:spPr>
          <a:xfrm>
            <a:off x="5783580" y="8846553"/>
            <a:ext cx="1072833" cy="465693"/>
          </a:xfrm>
          <a:prstGeom prst="rect">
            <a:avLst/>
          </a:prstGeom>
        </p:spPr>
        <p:txBody>
          <a:bodyPr vert="horz" lIns="92395" tIns="46198" rIns="92395" bIns="46198"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1" y="0"/>
            <a:ext cx="2971800" cy="465693"/>
          </a:xfrm>
          <a:prstGeom prst="rect">
            <a:avLst/>
          </a:prstGeom>
        </p:spPr>
        <p:txBody>
          <a:bodyPr vert="horz" lIns="92395" tIns="46198" rIns="92395" bIns="46198"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25438" y="698500"/>
            <a:ext cx="6207125" cy="3492500"/>
          </a:xfrm>
          <a:prstGeom prst="rect">
            <a:avLst/>
          </a:prstGeom>
          <a:noFill/>
          <a:ln w="12700">
            <a:solidFill>
              <a:prstClr val="black"/>
            </a:solidFill>
          </a:ln>
        </p:spPr>
        <p:txBody>
          <a:bodyPr vert="horz" lIns="92395" tIns="46198" rIns="92395" bIns="46198" rtlCol="0" anchor="ctr"/>
          <a:lstStyle/>
          <a:p>
            <a:endParaRPr lang="en-US" dirty="0"/>
          </a:p>
        </p:txBody>
      </p:sp>
      <p:sp>
        <p:nvSpPr>
          <p:cNvPr id="10" name="Footer Placeholder 9"/>
          <p:cNvSpPr>
            <a:spLocks noGrp="1"/>
          </p:cNvSpPr>
          <p:nvPr>
            <p:ph type="ftr" sz="quarter" idx="4"/>
          </p:nvPr>
        </p:nvSpPr>
        <p:spPr>
          <a:xfrm>
            <a:off x="1" y="8848170"/>
            <a:ext cx="5920740" cy="362576"/>
          </a:xfrm>
          <a:prstGeom prst="rect">
            <a:avLst/>
          </a:prstGeom>
        </p:spPr>
        <p:txBody>
          <a:bodyPr vert="horz" lIns="92395" tIns="46198" rIns="92395" bIns="46198" rtlCol="0" anchor="b"/>
          <a:lstStyle>
            <a:lvl1pPr marL="577474" indent="0" algn="l">
              <a:defRPr sz="1200"/>
            </a:lvl1p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11" name="Date Placeholder 10"/>
          <p:cNvSpPr>
            <a:spLocks noGrp="1"/>
          </p:cNvSpPr>
          <p:nvPr>
            <p:ph type="dt" idx="1"/>
          </p:nvPr>
        </p:nvSpPr>
        <p:spPr>
          <a:xfrm>
            <a:off x="3884614" y="0"/>
            <a:ext cx="2971800" cy="465693"/>
          </a:xfrm>
          <a:prstGeom prst="rect">
            <a:avLst/>
          </a:prstGeom>
        </p:spPr>
        <p:txBody>
          <a:bodyPr vert="horz" lIns="92395" tIns="46198" rIns="92395" bIns="46198" rtlCol="0"/>
          <a:lstStyle>
            <a:lvl1pPr algn="r">
              <a:defRPr sz="1200">
                <a:latin typeface="Segoe UI" pitchFamily="34" charset="0"/>
              </a:defRPr>
            </a:lvl1pPr>
          </a:lstStyle>
          <a:p>
            <a:fld id="{39ECCDAD-89B1-4858-8590-6A80AD1DF58E}" type="datetime1">
              <a:rPr lang="en-US" smtClean="0"/>
              <a:t>1/10/2019</a:t>
            </a:fld>
            <a:endParaRPr lang="en-US" dirty="0"/>
          </a:p>
        </p:txBody>
      </p:sp>
      <p:sp>
        <p:nvSpPr>
          <p:cNvPr id="12" name="Notes Placeholder 11"/>
          <p:cNvSpPr>
            <a:spLocks noGrp="1"/>
          </p:cNvSpPr>
          <p:nvPr>
            <p:ph type="body" sz="quarter" idx="3"/>
          </p:nvPr>
        </p:nvSpPr>
        <p:spPr>
          <a:xfrm>
            <a:off x="685800" y="4424085"/>
            <a:ext cx="5486400" cy="4191239"/>
          </a:xfrm>
          <a:prstGeom prst="rect">
            <a:avLst/>
          </a:prstGeom>
        </p:spPr>
        <p:txBody>
          <a:bodyPr vert="horz" lIns="92395" tIns="46198" rIns="92395" bIns="4619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10" y="8846553"/>
            <a:ext cx="947103" cy="465693"/>
          </a:xfrm>
          <a:prstGeom prst="rect">
            <a:avLst/>
          </a:prstGeom>
        </p:spPr>
        <p:txBody>
          <a:bodyPr vert="horz" lIns="92395" tIns="46198" rIns="92395" bIns="46198"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175477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025586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JR add</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139681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4119407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464052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586533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1/10/2019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3041699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702" y="1787545"/>
            <a:ext cx="9144000" cy="1828801"/>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chemeClr val="tx1"/>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chemeClr val="tx1"/>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pic>
        <p:nvPicPr>
          <p:cNvPr id="3" name="Picture 2" descr="A close up of a sign&#10;&#10;Description generated with high confidence">
            <a:extLst>
              <a:ext uri="{FF2B5EF4-FFF2-40B4-BE49-F238E27FC236}">
                <a16:creationId xmlns:a16="http://schemas.microsoft.com/office/drawing/2014/main" id="{707CF559-A3D7-4C0A-B824-E1E104BBBCF2}"/>
              </a:ext>
            </a:extLst>
          </p:cNvPr>
          <p:cNvPicPr>
            <a:picLocks noChangeAspect="1"/>
          </p:cNvPicPr>
          <p:nvPr userDrawn="1"/>
        </p:nvPicPr>
        <p:blipFill>
          <a:blip r:embed="rId3"/>
          <a:stretch>
            <a:fillRect/>
          </a:stretch>
        </p:blipFill>
        <p:spPr>
          <a:xfrm>
            <a:off x="10600029" y="6234663"/>
            <a:ext cx="1689100" cy="640080"/>
          </a:xfrm>
          <a:prstGeom prst="rect">
            <a:avLst/>
          </a:prstGeom>
        </p:spPr>
      </p:pic>
    </p:spTree>
    <p:extLst>
      <p:ext uri="{BB962C8B-B14F-4D97-AF65-F5344CB8AC3E}">
        <p14:creationId xmlns:p14="http://schemas.microsoft.com/office/powerpoint/2010/main" val="541411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t="-496"/>
          <a:stretch/>
        </p:blipFill>
        <p:spPr>
          <a:xfrm flipH="1">
            <a:off x="-2" y="-34681"/>
            <a:ext cx="12436476"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570" y="-34681"/>
            <a:ext cx="12436474"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7661963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Video title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64967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tx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07535725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4540872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4"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76253691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7227168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Section Title Accent Color 3">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solidFill>
                  <a:schemeClr val="tx2"/>
                </a:soli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7481685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84398522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lvl1pPr>
              <a:defRPr>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55319683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7497"/>
          </a:xfrm>
        </p:spPr>
        <p:txBody>
          <a:bodyPr>
            <a:spAutoFit/>
          </a:bodyPr>
          <a:lstStyle>
            <a:lvl1pPr>
              <a:defRPr>
                <a:solidFill>
                  <a:srgbClr val="00BCF2"/>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22994197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91883987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311135705"/>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17923720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8952680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4"/>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78450787"/>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tx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5934457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5"/>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rgbClr val="00D8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Blank Accent Color 2">
    <p:bg>
      <p:bgPr>
        <a:solidFill>
          <a:schemeClr val="accent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Blank Accent Color 2">
    <p:bg>
      <p:bgPr>
        <a:solidFill>
          <a:schemeClr val="accent3"/>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6"/>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89692830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53099696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7"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 y="1"/>
            <a:ext cx="12436476" cy="6994524"/>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16" name="Rectangle 15"/>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11148729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9" name="Rectangle 8"/>
          <p:cNvSpPr/>
          <p:nvPr userDrawn="1"/>
        </p:nvSpPr>
        <p:spPr>
          <a:xfrm rot="10800000" flipH="1" flipV="1">
            <a:off x="0" y="0"/>
            <a:ext cx="11887455" cy="7794895"/>
          </a:xfrm>
          <a:prstGeom prst="rect">
            <a:avLst/>
          </a:prstGeom>
          <a:gradFill flip="none" rotWithShape="1">
            <a:gsLst>
              <a:gs pos="0">
                <a:schemeClr val="bg1">
                  <a:alpha val="22000"/>
                </a:schemeClr>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4246368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20" name="Rectangle 19"/>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080971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12" name="Rectangle 11"/>
          <p:cNvSpPr/>
          <p:nvPr userDrawn="1"/>
        </p:nvSpPr>
        <p:spPr>
          <a:xfrm rot="10800000" flipH="1" flipV="1">
            <a:off x="0" y="0"/>
            <a:ext cx="13076162" cy="7794895"/>
          </a:xfrm>
          <a:prstGeom prst="rect">
            <a:avLst/>
          </a:prstGeom>
          <a:gradFill>
            <a:gsLst>
              <a:gs pos="0">
                <a:schemeClr val="tx1"/>
              </a:gs>
              <a:gs pos="28000">
                <a:schemeClr val="tx1">
                  <a:alpha val="0"/>
                </a:schemeClr>
              </a:gs>
            </a:gsLst>
            <a:lin ang="438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8" r:id="rId1"/>
    <p:sldLayoutId id="2147484196" r:id="rId2"/>
    <p:sldLayoutId id="2147484197" r:id="rId3"/>
    <p:sldLayoutId id="2147484198" r:id="rId4"/>
    <p:sldLayoutId id="2147484163" r:id="rId5"/>
    <p:sldLayoutId id="2147484184" r:id="rId6"/>
    <p:sldLayoutId id="2147484185" r:id="rId7"/>
    <p:sldLayoutId id="2147484187" r:id="rId8"/>
    <p:sldLayoutId id="2147484188" r:id="rId9"/>
    <p:sldLayoutId id="2147484189" r:id="rId10"/>
    <p:sldLayoutId id="2147484186" r:id="rId11"/>
    <p:sldLayoutId id="2147484105" r:id="rId12"/>
    <p:sldLayoutId id="2147484199" r:id="rId13"/>
    <p:sldLayoutId id="2147484200" r:id="rId14"/>
    <p:sldLayoutId id="2147484201" r:id="rId15"/>
    <p:sldLayoutId id="2147484202" r:id="rId16"/>
    <p:sldLayoutId id="2147484203" r:id="rId17"/>
    <p:sldLayoutId id="2147484182" r:id="rId18"/>
    <p:sldLayoutId id="2147484130" r:id="rId19"/>
    <p:sldLayoutId id="2147484204" r:id="rId20"/>
    <p:sldLayoutId id="2147484101" r:id="rId21"/>
    <p:sldLayoutId id="2147484102" r:id="rId22"/>
    <p:sldLayoutId id="2147484192" r:id="rId23"/>
    <p:sldLayoutId id="2147484190" r:id="rId24"/>
    <p:sldLayoutId id="2147484191" r:id="rId25"/>
    <p:sldLayoutId id="2147484087" r:id="rId26"/>
    <p:sldLayoutId id="2147484098" r:id="rId27"/>
    <p:sldLayoutId id="2147484086" r:id="rId28"/>
    <p:sldLayoutId id="2147484107" r:id="rId29"/>
    <p:sldLayoutId id="2147484099" r:id="rId30"/>
    <p:sldLayoutId id="2147484100" r:id="rId31"/>
    <p:sldLayoutId id="2147484089" r:id="rId32"/>
    <p:sldLayoutId id="2147484106" r:id="rId33"/>
    <p:sldLayoutId id="2147484092" r:id="rId34"/>
    <p:sldLayoutId id="2147484205" r:id="rId35"/>
    <p:sldLayoutId id="2147484093" r:id="rId36"/>
    <p:sldLayoutId id="2147484127" r:id="rId37"/>
    <p:sldLayoutId id="2147484128" r:id="rId38"/>
    <p:sldLayoutId id="2147484193" r:id="rId39"/>
    <p:sldLayoutId id="2147484194" r:id="rId40"/>
    <p:sldLayoutId id="2147484195" r:id="rId41"/>
    <p:sldLayoutId id="2147484129" r:id="rId42"/>
    <p:sldLayoutId id="2147484094" r:id="rId43"/>
    <p:sldLayoutId id="2147484096" r:id="rId44"/>
  </p:sldLayoutIdLst>
  <p:transition>
    <p:fade/>
  </p:transition>
  <p:hf hdr="0" ftr="0" dt="0"/>
  <p:txStyles>
    <p:titleStyle>
      <a:lvl1pPr algn="l" defTabSz="932742" rtl="0" eaLnBrk="1" latinLnBrk="0" hangingPunct="1">
        <a:lnSpc>
          <a:spcPct val="90000"/>
        </a:lnSpc>
        <a:spcBef>
          <a:spcPct val="0"/>
        </a:spcBef>
        <a:buNone/>
        <a:defRPr lang="en-US" sz="4400" b="0" kern="1200" cap="none" spc="-102" baseline="0" dirty="0" smtClean="0">
          <a:ln w="3175">
            <a:noFill/>
          </a:ln>
          <a:solidFill>
            <a:srgbClr val="000000"/>
          </a:soli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hu.wikipedia.org/wiki/F%C3%A1jl:Flag_of_Hungary.pn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702" y="1794076"/>
            <a:ext cx="9144000" cy="1064871"/>
          </a:xfrm>
        </p:spPr>
        <p:txBody>
          <a:bodyPr/>
          <a:lstStyle/>
          <a:p>
            <a:r>
              <a:rPr lang="en-US" sz="4800" dirty="0"/>
              <a:t>Civility, Safety &amp; Interaction Online</a:t>
            </a:r>
          </a:p>
        </p:txBody>
      </p:sp>
      <p:sp>
        <p:nvSpPr>
          <p:cNvPr id="3" name="Text Placeholder 2"/>
          <p:cNvSpPr>
            <a:spLocks noGrp="1"/>
          </p:cNvSpPr>
          <p:nvPr>
            <p:ph type="body" sz="quarter" idx="12"/>
          </p:nvPr>
        </p:nvSpPr>
        <p:spPr>
          <a:xfrm>
            <a:off x="1147539" y="2803963"/>
            <a:ext cx="8271163" cy="1188581"/>
          </a:xfrm>
        </p:spPr>
        <p:txBody>
          <a:bodyPr/>
          <a:lstStyle/>
          <a:p>
            <a:r>
              <a:rPr lang="en-US" dirty="0"/>
              <a:t>Hungary, January 2019</a:t>
            </a:r>
          </a:p>
        </p:txBody>
      </p:sp>
      <p:pic>
        <p:nvPicPr>
          <p:cNvPr id="6" name="Picture 5" descr="flag of hungary">
            <a:extLst>
              <a:ext uri="{FF2B5EF4-FFF2-40B4-BE49-F238E27FC236}">
                <a16:creationId xmlns:a16="http://schemas.microsoft.com/office/drawing/2014/main" id="{9BB66DBC-40F2-492B-993F-982AC595293F}"/>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567307" y="2925714"/>
            <a:ext cx="580232" cy="386821"/>
          </a:xfrm>
          <a:prstGeom prst="rect">
            <a:avLst/>
          </a:prstGeom>
        </p:spPr>
      </p:pic>
    </p:spTree>
    <p:extLst>
      <p:ext uri="{BB962C8B-B14F-4D97-AF65-F5344CB8AC3E}">
        <p14:creationId xmlns:p14="http://schemas.microsoft.com/office/powerpoint/2010/main" val="12505169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EBC4A-1F59-4AE7-82D2-0BA81CBE6E9F}"/>
              </a:ext>
            </a:extLst>
          </p:cNvPr>
          <p:cNvSpPr>
            <a:spLocks noGrp="1"/>
          </p:cNvSpPr>
          <p:nvPr>
            <p:ph type="title"/>
          </p:nvPr>
        </p:nvSpPr>
        <p:spPr/>
        <p:txBody>
          <a:bodyPr/>
          <a:lstStyle/>
          <a:p>
            <a:r>
              <a:rPr lang="en-US" dirty="0"/>
              <a:t>Key Findings – Hungary</a:t>
            </a:r>
          </a:p>
        </p:txBody>
      </p:sp>
      <p:sp>
        <p:nvSpPr>
          <p:cNvPr id="3" name="Slide Number Placeholder 2">
            <a:extLst>
              <a:ext uri="{FF2B5EF4-FFF2-40B4-BE49-F238E27FC236}">
                <a16:creationId xmlns:a16="http://schemas.microsoft.com/office/drawing/2014/main" id="{BB934BD0-FF56-43AB-B6B4-509AD469EAF2}"/>
              </a:ext>
            </a:extLst>
          </p:cNvPr>
          <p:cNvSpPr>
            <a:spLocks noGrp="1"/>
          </p:cNvSpPr>
          <p:nvPr>
            <p:ph type="sldNum" sz="quarter" idx="4"/>
          </p:nvPr>
        </p:nvSpPr>
        <p:spPr/>
        <p:txBody>
          <a:bodyPr/>
          <a:lstStyle/>
          <a:p>
            <a:fld id="{7EFC24D6-DB8F-6B44-BA5A-9BEC68C15CAA}" type="slidenum">
              <a:rPr lang="en-US" smtClean="0"/>
              <a:pPr/>
              <a:t>2</a:t>
            </a:fld>
            <a:endParaRPr lang="en-US" dirty="0"/>
          </a:p>
        </p:txBody>
      </p:sp>
      <p:sp>
        <p:nvSpPr>
          <p:cNvPr id="4" name="Text Placeholder 1">
            <a:extLst>
              <a:ext uri="{FF2B5EF4-FFF2-40B4-BE49-F238E27FC236}">
                <a16:creationId xmlns:a16="http://schemas.microsoft.com/office/drawing/2014/main" id="{609B48BA-DB7A-48DD-BE6F-AD45CC026935}"/>
              </a:ext>
            </a:extLst>
          </p:cNvPr>
          <p:cNvSpPr txBox="1">
            <a:spLocks/>
          </p:cNvSpPr>
          <p:nvPr/>
        </p:nvSpPr>
        <p:spPr>
          <a:xfrm>
            <a:off x="753626" y="926611"/>
            <a:ext cx="11198888" cy="6067914"/>
          </a:xfrm>
          <a:prstGeom prst="rect">
            <a:avLst/>
          </a:prstGeom>
        </p:spPr>
        <p:txBody>
          <a:bodyPr anchor="t"/>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400" dirty="0">
                <a:solidFill>
                  <a:schemeClr val="bg1"/>
                </a:solidFill>
                <a:latin typeface="+mn-lt"/>
              </a:rPr>
              <a:t>The nature of online risk types: </a:t>
            </a:r>
            <a:r>
              <a:rPr lang="en-US" sz="2000" dirty="0">
                <a:solidFill>
                  <a:schemeClr val="bg1"/>
                </a:solidFill>
              </a:rPr>
              <a:t>The types of risks that stood out for Hungary compared to the global averages included: 1) receiving offensive or obscene content, 2) encountering fake news, and 3) being called offensive names</a:t>
            </a:r>
            <a:endParaRPr lang="en-US" sz="2000" dirty="0">
              <a:solidFill>
                <a:schemeClr val="bg1"/>
              </a:solidFill>
              <a:latin typeface="+mn-lt"/>
            </a:endParaRPr>
          </a:p>
          <a:p>
            <a:pPr>
              <a:spcAft>
                <a:spcPts val="600"/>
              </a:spcAft>
            </a:pPr>
            <a:r>
              <a:rPr lang="en-US" sz="2400" dirty="0">
                <a:solidFill>
                  <a:schemeClr val="bg1"/>
                </a:solidFill>
                <a:latin typeface="+mn-lt"/>
              </a:rPr>
              <a:t>Risks within social circles did not change: </a:t>
            </a:r>
            <a:r>
              <a:rPr lang="en-US" sz="2000" dirty="0">
                <a:solidFill>
                  <a:schemeClr val="bg1"/>
                </a:solidFill>
              </a:rPr>
              <a:t>Within Hungary, risks stemming from family and friends remained the same as the prior year; Hungary did not match the global trend of social circles becoming riskier</a:t>
            </a:r>
          </a:p>
          <a:p>
            <a:pPr>
              <a:spcAft>
                <a:spcPts val="600"/>
              </a:spcAft>
            </a:pPr>
            <a:r>
              <a:rPr lang="en-US" sz="2400" dirty="0">
                <a:solidFill>
                  <a:schemeClr val="bg1"/>
                </a:solidFill>
                <a:latin typeface="+mn-lt"/>
              </a:rPr>
              <a:t>The pain from online risks was significant: </a:t>
            </a:r>
            <a:r>
              <a:rPr lang="en-US" sz="2000" dirty="0">
                <a:solidFill>
                  <a:schemeClr val="bg1"/>
                </a:solidFill>
              </a:rPr>
              <a:t>Within Hungary, moderate to severe pain was experienced by 46% of consumers, slightly below the global average  </a:t>
            </a:r>
            <a:endParaRPr lang="en-US" sz="2000" dirty="0">
              <a:solidFill>
                <a:schemeClr val="bg1"/>
              </a:solidFill>
              <a:cs typeface="Segoe UI Light"/>
            </a:endParaRPr>
          </a:p>
          <a:p>
            <a:pPr>
              <a:spcAft>
                <a:spcPts val="600"/>
              </a:spcAft>
            </a:pPr>
            <a:r>
              <a:rPr lang="en-US" sz="2400" dirty="0">
                <a:solidFill>
                  <a:schemeClr val="bg1"/>
                </a:solidFill>
                <a:latin typeface="+mn-lt"/>
              </a:rPr>
              <a:t>Consequences were up; positive actions were mixed: </a:t>
            </a:r>
            <a:r>
              <a:rPr lang="en-US" sz="2000" dirty="0">
                <a:solidFill>
                  <a:schemeClr val="bg1"/>
                </a:solidFill>
              </a:rPr>
              <a:t>Hungarians matched the WW trend for consequences from online risks and were more likely to step aside from social media </a:t>
            </a:r>
          </a:p>
          <a:p>
            <a:pPr>
              <a:spcAft>
                <a:spcPts val="600"/>
              </a:spcAft>
            </a:pPr>
            <a:r>
              <a:rPr lang="en-US" sz="2400" dirty="0">
                <a:solidFill>
                  <a:schemeClr val="bg1"/>
                </a:solidFill>
                <a:latin typeface="+mn-lt"/>
              </a:rPr>
              <a:t>Millennials and boomers were hit hardest by risks: </a:t>
            </a:r>
            <a:r>
              <a:rPr lang="en-US" sz="2000" dirty="0">
                <a:solidFill>
                  <a:schemeClr val="bg1"/>
                </a:solidFill>
              </a:rPr>
              <a:t>Millennials and baby boomers in Hungary experienced moderate to severe pain from online risks, more so compared to other age demographics </a:t>
            </a:r>
            <a:endParaRPr lang="en-US" sz="2000" b="1" dirty="0">
              <a:solidFill>
                <a:schemeClr val="bg1"/>
              </a:solidFill>
            </a:endParaRPr>
          </a:p>
          <a:p>
            <a:pPr>
              <a:spcAft>
                <a:spcPts val="600"/>
              </a:spcAft>
            </a:pPr>
            <a:r>
              <a:rPr lang="en-US" sz="2400" dirty="0">
                <a:latin typeface="Segoe UI"/>
              </a:rPr>
              <a:t>There was a surge in teens asking for help. </a:t>
            </a:r>
            <a:r>
              <a:rPr lang="en-US" sz="2000" dirty="0">
                <a:solidFill>
                  <a:schemeClr val="bg1"/>
                </a:solidFill>
              </a:rPr>
              <a:t>In Hungary, like the global average, teens asked for help with online risks from parents (45% vs. 42%) and other adults (32% vs. 28%)</a:t>
            </a:r>
          </a:p>
          <a:p>
            <a:pPr>
              <a:spcAft>
                <a:spcPts val="600"/>
              </a:spcAft>
            </a:pPr>
            <a:r>
              <a:rPr lang="en-US" sz="2400" dirty="0">
                <a:solidFill>
                  <a:schemeClr val="bg1"/>
                </a:solidFill>
                <a:latin typeface="+mn-lt"/>
              </a:rPr>
              <a:t>Small improvement in Microsoft's Digital Civility Index (DCI): </a:t>
            </a:r>
            <a:r>
              <a:rPr lang="en-US" sz="2000" dirty="0">
                <a:solidFill>
                  <a:schemeClr val="bg1"/>
                </a:solidFill>
              </a:rPr>
              <a:t>Hungary (-1) registered a small gain in DCI and ranks #16 for DCI of the 22 countries surveyed </a:t>
            </a:r>
            <a:endParaRPr lang="en-US" sz="2000" dirty="0">
              <a:solidFill>
                <a:schemeClr val="bg1"/>
              </a:solidFill>
              <a:cs typeface="Segoe UI Ligh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p:txBody>
      </p:sp>
    </p:spTree>
    <p:extLst>
      <p:ext uri="{BB962C8B-B14F-4D97-AF65-F5344CB8AC3E}">
        <p14:creationId xmlns:p14="http://schemas.microsoft.com/office/powerpoint/2010/main" val="208672746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31479"/>
            <a:ext cx="11889564" cy="917575"/>
          </a:xfrm>
        </p:spPr>
        <p:txBody>
          <a:bodyPr/>
          <a:lstStyle/>
          <a:p>
            <a:r>
              <a:rPr lang="en-US" sz="3200" dirty="0"/>
              <a:t>Nature of online risk types in Hungary</a:t>
            </a:r>
          </a:p>
        </p:txBody>
      </p:sp>
      <p:sp>
        <p:nvSpPr>
          <p:cNvPr id="4" name="Slide Number Placeholder 3"/>
          <p:cNvSpPr>
            <a:spLocks noGrp="1"/>
          </p:cNvSpPr>
          <p:nvPr>
            <p:ph type="sldNum" sz="quarter" idx="4"/>
          </p:nvPr>
        </p:nvSpPr>
        <p:spPr>
          <a:xfrm>
            <a:off x="9362332" y="6391571"/>
            <a:ext cx="2901950" cy="371475"/>
          </a:xfrm>
        </p:spPr>
        <p:txBody>
          <a:bodyPr/>
          <a:lstStyle/>
          <a:p>
            <a:fld id="{7EFC24D6-DB8F-6B44-BA5A-9BEC68C15CAA}" type="slidenum">
              <a:rPr lang="en-US" smtClean="0"/>
              <a:pPr/>
              <a:t>3</a:t>
            </a:fld>
            <a:endParaRPr lang="en-US" dirty="0"/>
          </a:p>
        </p:txBody>
      </p:sp>
      <p:sp>
        <p:nvSpPr>
          <p:cNvPr id="16" name="Text Placeholder 1">
            <a:extLst>
              <a:ext uri="{FF2B5EF4-FFF2-40B4-BE49-F238E27FC236}">
                <a16:creationId xmlns:a16="http://schemas.microsoft.com/office/drawing/2014/main" id="{870823BF-150B-490B-85F8-3C7156744FA9}"/>
              </a:ext>
            </a:extLst>
          </p:cNvPr>
          <p:cNvSpPr>
            <a:spLocks noGrp="1"/>
          </p:cNvSpPr>
          <p:nvPr>
            <p:ph type="body" sz="quarter" idx="10"/>
          </p:nvPr>
        </p:nvSpPr>
        <p:spPr>
          <a:xfrm>
            <a:off x="351696" y="1116105"/>
            <a:ext cx="6099345" cy="5447645"/>
          </a:xfrm>
        </p:spPr>
        <p:txBody>
          <a:bodyPr vert="horz" wrap="square" lIns="146304" tIns="91440" rIns="146304" bIns="91440" rtlCol="0" anchor="t">
            <a:spAutoFit/>
          </a:bodyPr>
          <a:lstStyle/>
          <a:p>
            <a:pPr>
              <a:spcAft>
                <a:spcPts val="600"/>
              </a:spcAft>
            </a:pPr>
            <a:r>
              <a:rPr lang="en-US" sz="2000" dirty="0">
                <a:solidFill>
                  <a:schemeClr val="bg1"/>
                </a:solidFill>
                <a:latin typeface="+mn-lt"/>
              </a:rPr>
              <a:t>The most common type of unwanted contact involved attempts to collect personal information; repeated attempts at unwanted socialization in Hungary was noticeably higher than the global average </a:t>
            </a:r>
          </a:p>
          <a:p>
            <a:pPr>
              <a:spcAft>
                <a:spcPts val="600"/>
              </a:spcAft>
            </a:pPr>
            <a:r>
              <a:rPr lang="en-US" sz="2000" dirty="0">
                <a:solidFill>
                  <a:schemeClr val="bg1"/>
                </a:solidFill>
                <a:latin typeface="+mn-lt"/>
              </a:rPr>
              <a:t>Hungarians were most likely to encounter fake news and internet hoaxes; the former was 10 points higher than the global average, while internet hoaxes was 10 points lower</a:t>
            </a:r>
            <a:endParaRPr lang="en-US" sz="2000" dirty="0">
              <a:solidFill>
                <a:schemeClr val="bg1"/>
              </a:solidFill>
              <a:latin typeface="+mn-lt"/>
              <a:cs typeface="Segoe UI"/>
            </a:endParaRPr>
          </a:p>
          <a:p>
            <a:pPr>
              <a:spcAft>
                <a:spcPts val="600"/>
              </a:spcAft>
            </a:pPr>
            <a:r>
              <a:rPr lang="en-US" sz="2000" dirty="0">
                <a:solidFill>
                  <a:schemeClr val="bg1"/>
                </a:solidFill>
                <a:latin typeface="+mn-lt"/>
              </a:rPr>
              <a:t>Various forms of bullying were the most typical behavioral risks experienced in Hungary  </a:t>
            </a:r>
          </a:p>
          <a:p>
            <a:pPr>
              <a:spcAft>
                <a:spcPts val="600"/>
              </a:spcAft>
            </a:pPr>
            <a:r>
              <a:rPr lang="en-US" sz="2000" dirty="0">
                <a:solidFill>
                  <a:schemeClr val="bg1"/>
                </a:solidFill>
                <a:latin typeface="+mn-lt"/>
              </a:rPr>
              <a:t>Receipt of unwanted sexual imagery or messages was higher than the global average</a:t>
            </a: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27" name="TextBox 26">
            <a:extLst>
              <a:ext uri="{FF2B5EF4-FFF2-40B4-BE49-F238E27FC236}">
                <a16:creationId xmlns:a16="http://schemas.microsoft.com/office/drawing/2014/main" id="{28CF9B1A-FA7A-4D29-B4F5-B00FD7C7B1F5}"/>
              </a:ext>
            </a:extLst>
          </p:cNvPr>
          <p:cNvSpPr txBox="1"/>
          <p:nvPr/>
        </p:nvSpPr>
        <p:spPr>
          <a:xfrm>
            <a:off x="-90435" y="6526422"/>
            <a:ext cx="11734623" cy="572464"/>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Q2.01 Please choose which of the following TYPES of Unwanted Contact you have ever experienced. Q2.02 Please choose which of the following TYPES of Hoaxes, scams or, frauds you have ever experienced.</a:t>
            </a:r>
          </a:p>
          <a:p>
            <a:pPr>
              <a:lnSpc>
                <a:spcPct val="90000"/>
              </a:lnSpc>
            </a:pPr>
            <a:r>
              <a:rPr lang="en-US" sz="1000" i="1" dirty="0">
                <a:solidFill>
                  <a:schemeClr val="tx1">
                    <a:lumMod val="50000"/>
                  </a:schemeClr>
                </a:solidFill>
              </a:rPr>
              <a:t>Q2.03 Please choose which of the following TYPES of offensive behavior you have ever experienced. Q2.04. …Please choose which of the following TYPES of Sexual risks you have experienced ever.</a:t>
            </a:r>
          </a:p>
        </p:txBody>
      </p:sp>
      <p:pic>
        <p:nvPicPr>
          <p:cNvPr id="2" name="Picture 1" descr="Top 3 unwanted contact, hoaxes, behavioral and sexual risks as described in text.">
            <a:extLst>
              <a:ext uri="{FF2B5EF4-FFF2-40B4-BE49-F238E27FC236}">
                <a16:creationId xmlns:a16="http://schemas.microsoft.com/office/drawing/2014/main" id="{E7B639DC-E437-4B9E-B344-8F46A01DC2BF}"/>
              </a:ext>
            </a:extLst>
          </p:cNvPr>
          <p:cNvPicPr>
            <a:picLocks noChangeAspect="1"/>
          </p:cNvPicPr>
          <p:nvPr/>
        </p:nvPicPr>
        <p:blipFill>
          <a:blip r:embed="rId3"/>
          <a:stretch>
            <a:fillRect/>
          </a:stretch>
        </p:blipFill>
        <p:spPr>
          <a:xfrm>
            <a:off x="6523489" y="915447"/>
            <a:ext cx="5048250" cy="5543550"/>
          </a:xfrm>
          <a:prstGeom prst="rect">
            <a:avLst/>
          </a:prstGeom>
        </p:spPr>
      </p:pic>
    </p:spTree>
    <p:extLst>
      <p:ext uri="{BB962C8B-B14F-4D97-AF65-F5344CB8AC3E}">
        <p14:creationId xmlns:p14="http://schemas.microsoft.com/office/powerpoint/2010/main" val="127912717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Risks in social circles remained the same in Hungary</a:t>
            </a:r>
          </a:p>
        </p:txBody>
      </p:sp>
      <p:sp>
        <p:nvSpPr>
          <p:cNvPr id="4" name="Slide Number Placeholder 3"/>
          <p:cNvSpPr>
            <a:spLocks noGrp="1"/>
          </p:cNvSpPr>
          <p:nvPr>
            <p:ph type="sldNum" sz="quarter" idx="4"/>
          </p:nvPr>
        </p:nvSpPr>
        <p:spPr/>
        <p:txBody>
          <a:bodyPr/>
          <a:lstStyle/>
          <a:p>
            <a:fld id="{7EFC24D6-DB8F-6B44-BA5A-9BEC68C15CAA}" type="slidenum">
              <a:rPr lang="en-US" smtClean="0"/>
              <a:pPr/>
              <a:t>4</a:t>
            </a:fld>
            <a:endParaRPr lang="en-US" dirty="0"/>
          </a:p>
        </p:txBody>
      </p:sp>
      <p:sp>
        <p:nvSpPr>
          <p:cNvPr id="9" name="Text Placeholder 1">
            <a:extLst>
              <a:ext uri="{FF2B5EF4-FFF2-40B4-BE49-F238E27FC236}">
                <a16:creationId xmlns:a16="http://schemas.microsoft.com/office/drawing/2014/main" id="{F5E5069B-D569-4CD2-A8C4-9191F66064D6}"/>
              </a:ext>
            </a:extLst>
          </p:cNvPr>
          <p:cNvSpPr>
            <a:spLocks noGrp="1"/>
          </p:cNvSpPr>
          <p:nvPr>
            <p:ph type="body" sz="quarter" idx="10"/>
          </p:nvPr>
        </p:nvSpPr>
        <p:spPr>
          <a:xfrm>
            <a:off x="333272" y="1397419"/>
            <a:ext cx="5154805" cy="5170646"/>
          </a:xfrm>
        </p:spPr>
        <p:txBody>
          <a:bodyPr vert="horz" wrap="square" lIns="146304" tIns="91440" rIns="146304" bIns="91440" rtlCol="0" anchor="t">
            <a:spAutoFit/>
          </a:bodyPr>
          <a:lstStyle/>
          <a:p>
            <a:pPr>
              <a:spcAft>
                <a:spcPts val="600"/>
              </a:spcAft>
            </a:pPr>
            <a:r>
              <a:rPr lang="en-US" sz="2000" dirty="0">
                <a:solidFill>
                  <a:schemeClr val="bg1"/>
                </a:solidFill>
                <a:latin typeface="+mn-lt"/>
              </a:rPr>
              <a:t>Worldwide, while 62% of online risks were sourced from strangers and people respondents knew online only, family and friends accounted for 28% of online risks, up 11 points YOY</a:t>
            </a:r>
          </a:p>
          <a:p>
            <a:pPr>
              <a:spcAft>
                <a:spcPts val="600"/>
              </a:spcAft>
            </a:pPr>
            <a:r>
              <a:rPr lang="en-US" sz="2000" dirty="0">
                <a:solidFill>
                  <a:schemeClr val="bg1"/>
                </a:solidFill>
                <a:latin typeface="+mn-lt"/>
              </a:rPr>
              <a:t>Within Hungary, risks from family and friends were unchanged from the prior year; overall, Hungary did not match the global trend of social circles becoming riskier</a:t>
            </a:r>
            <a:endParaRPr lang="en-US" sz="2000" dirty="0">
              <a:solidFill>
                <a:schemeClr val="bg1"/>
              </a:solidFill>
              <a:latin typeface="+mn-lt"/>
              <a:cs typeface="Segoe UI"/>
            </a:endParaRPr>
          </a:p>
          <a:p>
            <a:pPr marL="0" indent="0">
              <a:spcAft>
                <a:spcPts val="600"/>
              </a:spcAft>
              <a:buNone/>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7" name="TextBox 6">
            <a:extLst>
              <a:ext uri="{FF2B5EF4-FFF2-40B4-BE49-F238E27FC236}">
                <a16:creationId xmlns:a16="http://schemas.microsoft.com/office/drawing/2014/main" id="{7A9C7EB9-AAB5-4FB2-BA6E-C377D16E6579}"/>
              </a:ext>
            </a:extLst>
          </p:cNvPr>
          <p:cNvSpPr txBox="1"/>
          <p:nvPr/>
        </p:nvSpPr>
        <p:spPr>
          <a:xfrm>
            <a:off x="10055813" y="5698713"/>
            <a:ext cx="1621278"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*Added in Latest Wave</a:t>
            </a:r>
          </a:p>
        </p:txBody>
      </p:sp>
      <p:sp>
        <p:nvSpPr>
          <p:cNvPr id="14" name="TextBox 13">
            <a:extLst>
              <a:ext uri="{FF2B5EF4-FFF2-40B4-BE49-F238E27FC236}">
                <a16:creationId xmlns:a16="http://schemas.microsoft.com/office/drawing/2014/main" id="{584C647E-A243-402E-B028-8FC9C87FCBFE}"/>
              </a:ext>
            </a:extLst>
          </p:cNvPr>
          <p:cNvSpPr txBox="1"/>
          <p:nvPr/>
        </p:nvSpPr>
        <p:spPr>
          <a:xfrm>
            <a:off x="-20095" y="6646400"/>
            <a:ext cx="5721759"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Q2a. Which types of people have, in the past treated you in an unsafe or uncivil manner online?</a:t>
            </a:r>
          </a:p>
        </p:txBody>
      </p:sp>
      <p:pic>
        <p:nvPicPr>
          <p:cNvPr id="2" name="Picture 1" descr="who treated you unsafe or uncivil">
            <a:extLst>
              <a:ext uri="{FF2B5EF4-FFF2-40B4-BE49-F238E27FC236}">
                <a16:creationId xmlns:a16="http://schemas.microsoft.com/office/drawing/2014/main" id="{9198B3B5-E49F-4B01-A486-6097E4A377F3}"/>
              </a:ext>
            </a:extLst>
          </p:cNvPr>
          <p:cNvPicPr>
            <a:picLocks noChangeAspect="1"/>
          </p:cNvPicPr>
          <p:nvPr/>
        </p:nvPicPr>
        <p:blipFill>
          <a:blip r:embed="rId3"/>
          <a:stretch>
            <a:fillRect/>
          </a:stretch>
        </p:blipFill>
        <p:spPr>
          <a:xfrm>
            <a:off x="5730978" y="1135939"/>
            <a:ext cx="6372225" cy="5172075"/>
          </a:xfrm>
          <a:prstGeom prst="rect">
            <a:avLst/>
          </a:prstGeom>
        </p:spPr>
      </p:pic>
      <p:sp>
        <p:nvSpPr>
          <p:cNvPr id="8" name="Speech Bubble: Rectangle with Corners Rounded 7">
            <a:extLst>
              <a:ext uri="{FF2B5EF4-FFF2-40B4-BE49-F238E27FC236}">
                <a16:creationId xmlns:a16="http://schemas.microsoft.com/office/drawing/2014/main" id="{C44D9BF8-FD55-4DEB-945B-42436DC995D7}"/>
              </a:ext>
            </a:extLst>
          </p:cNvPr>
          <p:cNvSpPr/>
          <p:nvPr/>
        </p:nvSpPr>
        <p:spPr bwMode="auto">
          <a:xfrm>
            <a:off x="5694615" y="5915695"/>
            <a:ext cx="2198780" cy="948740"/>
          </a:xfrm>
          <a:prstGeom prst="wedgeRoundRectCallout">
            <a:avLst>
              <a:gd name="adj1" fmla="val 25891"/>
              <a:gd name="adj2" fmla="val -120153"/>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ea typeface="Segoe UI" pitchFamily="34" charset="0"/>
                <a:cs typeface="Segoe UI" pitchFamily="34" charset="0"/>
              </a:rPr>
              <a:t>Risks from family and friends: no change</a:t>
            </a:r>
          </a:p>
          <a:p>
            <a:pPr algn="ctr" defTabSz="932472" fontAlgn="base">
              <a:lnSpc>
                <a:spcPct val="90000"/>
              </a:lnSpc>
              <a:spcBef>
                <a:spcPct val="0"/>
              </a:spcBef>
              <a:spcAft>
                <a:spcPct val="0"/>
              </a:spcAft>
            </a:pPr>
            <a:r>
              <a:rPr lang="en-US" sz="1400" dirty="0">
                <a:ea typeface="Segoe UI" pitchFamily="34" charset="0"/>
                <a:cs typeface="Segoe UI" pitchFamily="34" charset="0"/>
              </a:rPr>
              <a:t>(+11 points WW)</a:t>
            </a:r>
          </a:p>
        </p:txBody>
      </p:sp>
    </p:spTree>
    <p:extLst>
      <p:ext uri="{BB962C8B-B14F-4D97-AF65-F5344CB8AC3E}">
        <p14:creationId xmlns:p14="http://schemas.microsoft.com/office/powerpoint/2010/main" val="178742209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Severe pain from online risks was lower in Hungary</a:t>
            </a:r>
          </a:p>
        </p:txBody>
      </p:sp>
      <p:sp>
        <p:nvSpPr>
          <p:cNvPr id="4" name="Slide Number Placeholder 3"/>
          <p:cNvSpPr>
            <a:spLocks noGrp="1"/>
          </p:cNvSpPr>
          <p:nvPr>
            <p:ph type="sldNum" sz="quarter" idx="4"/>
          </p:nvPr>
        </p:nvSpPr>
        <p:spPr/>
        <p:txBody>
          <a:bodyPr/>
          <a:lstStyle/>
          <a:p>
            <a:fld id="{7EFC24D6-DB8F-6B44-BA5A-9BEC68C15CAA}" type="slidenum">
              <a:rPr lang="en-US" smtClean="0"/>
              <a:pPr/>
              <a:t>5</a:t>
            </a:fld>
            <a:endParaRPr lang="en-US" dirty="0"/>
          </a:p>
        </p:txBody>
      </p:sp>
      <p:sp>
        <p:nvSpPr>
          <p:cNvPr id="9" name="Text Placeholder 1">
            <a:extLst>
              <a:ext uri="{FF2B5EF4-FFF2-40B4-BE49-F238E27FC236}">
                <a16:creationId xmlns:a16="http://schemas.microsoft.com/office/drawing/2014/main" id="{906D9CD0-B8A0-447F-936B-8578220DC757}"/>
              </a:ext>
            </a:extLst>
          </p:cNvPr>
          <p:cNvSpPr>
            <a:spLocks noGrp="1"/>
          </p:cNvSpPr>
          <p:nvPr>
            <p:ph type="body" sz="quarter" idx="10"/>
          </p:nvPr>
        </p:nvSpPr>
        <p:spPr>
          <a:xfrm>
            <a:off x="333272" y="1397419"/>
            <a:ext cx="5154805" cy="5170646"/>
          </a:xfrm>
        </p:spPr>
        <p:txBody>
          <a:bodyPr vert="horz" wrap="square" lIns="146304" tIns="91440" rIns="146304" bIns="91440" rtlCol="0" anchor="t">
            <a:spAutoFit/>
          </a:bodyPr>
          <a:lstStyle/>
          <a:p>
            <a:pPr>
              <a:spcAft>
                <a:spcPts val="600"/>
              </a:spcAft>
            </a:pPr>
            <a:r>
              <a:rPr lang="en-US" sz="2000" dirty="0">
                <a:solidFill>
                  <a:schemeClr val="bg1"/>
                </a:solidFill>
                <a:latin typeface="+mn-lt"/>
              </a:rPr>
              <a:t>Worldwide, 55% of consumers reported experiencing moderate or severe pain due to online risks, with 16% saying they felt no pain at all</a:t>
            </a:r>
          </a:p>
          <a:p>
            <a:pPr>
              <a:spcAft>
                <a:spcPts val="600"/>
              </a:spcAft>
            </a:pPr>
            <a:r>
              <a:rPr lang="en-US" sz="2000" dirty="0">
                <a:solidFill>
                  <a:schemeClr val="bg1"/>
                </a:solidFill>
                <a:latin typeface="+mn-lt"/>
              </a:rPr>
              <a:t>Within Hungary, moderate to severe pain was experienced by 46% of consumers, below the global average; Hungarians reported below-average levels of severe pain compared to the rest of the world (16% vs. 28%) </a:t>
            </a:r>
            <a:endParaRPr lang="en-US" sz="2000" b="1" dirty="0">
              <a:solidFill>
                <a:schemeClr val="bg1"/>
              </a:solidFill>
              <a:latin typeface="+mn-lt"/>
            </a:endParaRPr>
          </a:p>
          <a:p>
            <a:pPr marL="0" indent="0">
              <a:spcAft>
                <a:spcPts val="600"/>
              </a:spcAft>
              <a:buNone/>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10" name="TextBox 9">
            <a:extLst>
              <a:ext uri="{FF2B5EF4-FFF2-40B4-BE49-F238E27FC236}">
                <a16:creationId xmlns:a16="http://schemas.microsoft.com/office/drawing/2014/main" id="{681EF6A9-D5C2-41DE-AEED-432332C2CDF8}"/>
              </a:ext>
            </a:extLst>
          </p:cNvPr>
          <p:cNvSpPr txBox="1"/>
          <p:nvPr/>
        </p:nvSpPr>
        <p:spPr>
          <a:xfrm>
            <a:off x="-70338" y="6628895"/>
            <a:ext cx="5144678"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Q5.1: How much emotional, psychological or physical pain did you suffer because of… </a:t>
            </a:r>
          </a:p>
        </p:txBody>
      </p:sp>
      <p:graphicFrame>
        <p:nvGraphicFramePr>
          <p:cNvPr id="7" name="Chart 6" descr="Amount of pain experienced">
            <a:extLst>
              <a:ext uri="{FF2B5EF4-FFF2-40B4-BE49-F238E27FC236}">
                <a16:creationId xmlns:a16="http://schemas.microsoft.com/office/drawing/2014/main" id="{86404814-EC81-439D-877F-4EA18AB0ED0D}"/>
              </a:ext>
            </a:extLst>
          </p:cNvPr>
          <p:cNvGraphicFramePr>
            <a:graphicFrameLocks/>
          </p:cNvGraphicFramePr>
          <p:nvPr>
            <p:extLst>
              <p:ext uri="{D42A27DB-BD31-4B8C-83A1-F6EECF244321}">
                <p14:modId xmlns:p14="http://schemas.microsoft.com/office/powerpoint/2010/main" val="3711415233"/>
              </p:ext>
            </p:extLst>
          </p:nvPr>
        </p:nvGraphicFramePr>
        <p:xfrm>
          <a:off x="6349206" y="1499392"/>
          <a:ext cx="5328444" cy="478710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0796254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Consequences from risks rose in Hungary, but taking positive actions showed mixed results</a:t>
            </a:r>
          </a:p>
        </p:txBody>
      </p:sp>
      <p:sp>
        <p:nvSpPr>
          <p:cNvPr id="4" name="Slide Number Placeholder 3"/>
          <p:cNvSpPr>
            <a:spLocks noGrp="1"/>
          </p:cNvSpPr>
          <p:nvPr>
            <p:ph type="sldNum" sz="quarter" idx="4"/>
          </p:nvPr>
        </p:nvSpPr>
        <p:spPr/>
        <p:txBody>
          <a:bodyPr/>
          <a:lstStyle/>
          <a:p>
            <a:fld id="{7EFC24D6-DB8F-6B44-BA5A-9BEC68C15CAA}" type="slidenum">
              <a:rPr lang="en-US" smtClean="0"/>
              <a:pPr/>
              <a:t>6</a:t>
            </a:fld>
            <a:endParaRPr lang="en-US" dirty="0"/>
          </a:p>
        </p:txBody>
      </p:sp>
      <p:sp>
        <p:nvSpPr>
          <p:cNvPr id="14" name="Text Placeholder 1">
            <a:extLst>
              <a:ext uri="{FF2B5EF4-FFF2-40B4-BE49-F238E27FC236}">
                <a16:creationId xmlns:a16="http://schemas.microsoft.com/office/drawing/2014/main" id="{3B3128F5-E511-4FA1-9B2C-61844C11C9D7}"/>
              </a:ext>
            </a:extLst>
          </p:cNvPr>
          <p:cNvSpPr>
            <a:spLocks noGrp="1"/>
          </p:cNvSpPr>
          <p:nvPr>
            <p:ph type="body" sz="quarter" idx="10"/>
          </p:nvPr>
        </p:nvSpPr>
        <p:spPr>
          <a:xfrm>
            <a:off x="329132" y="1270232"/>
            <a:ext cx="5154805" cy="5447645"/>
          </a:xfrm>
        </p:spPr>
        <p:txBody>
          <a:bodyPr vert="horz" wrap="square" lIns="146304" tIns="91440" rIns="146304" bIns="91440" rtlCol="0" anchor="t">
            <a:spAutoFit/>
          </a:bodyPr>
          <a:lstStyle/>
          <a:p>
            <a:pPr>
              <a:spcAft>
                <a:spcPts val="600"/>
              </a:spcAft>
            </a:pPr>
            <a:r>
              <a:rPr lang="en-US" sz="2000" dirty="0">
                <a:solidFill>
                  <a:schemeClr val="bg1"/>
                </a:solidFill>
                <a:latin typeface="+mn-lt"/>
              </a:rPr>
              <a:t>Worldwide, there was an increase in consequences and a decrease in positive actions; the top five consequences showed 3- and 4-point increases from the previous year; people also were less likely to take positive actions following online risk exposure  (-3 to -5 points)</a:t>
            </a:r>
          </a:p>
          <a:p>
            <a:pPr>
              <a:spcAft>
                <a:spcPts val="600"/>
              </a:spcAft>
            </a:pPr>
            <a:r>
              <a:rPr lang="en-US" sz="2000" dirty="0">
                <a:solidFill>
                  <a:schemeClr val="bg1"/>
                </a:solidFill>
                <a:latin typeface="+mn-lt"/>
              </a:rPr>
              <a:t>Hungarians matched the WW trend for consequences stemming from an online risk and were more likely to say they would not participate in social media </a:t>
            </a:r>
          </a:p>
          <a:p>
            <a:pPr>
              <a:spcAft>
                <a:spcPts val="600"/>
              </a:spcAft>
            </a:pPr>
            <a:r>
              <a:rPr lang="en-US" sz="2000" dirty="0">
                <a:solidFill>
                  <a:schemeClr val="bg1"/>
                </a:solidFill>
                <a:latin typeface="+mn-lt"/>
              </a:rPr>
              <a:t>Hungarians showed mixed results in positive actions taken following online risk exposure; they were less likely tighten privacy settings on social media, but were more likely to treat other people with dignity and respect</a:t>
            </a:r>
            <a:endParaRPr lang="en-US" sz="2000" dirty="0">
              <a:solidFill>
                <a:schemeClr val="bg1"/>
              </a:solidFill>
              <a:latin typeface="+mn-lt"/>
              <a:cs typeface="Segoe UI"/>
            </a:endParaRPr>
          </a:p>
        </p:txBody>
      </p:sp>
      <p:sp>
        <p:nvSpPr>
          <p:cNvPr id="8" name="Rectangle 7">
            <a:extLst>
              <a:ext uri="{FF2B5EF4-FFF2-40B4-BE49-F238E27FC236}">
                <a16:creationId xmlns:a16="http://schemas.microsoft.com/office/drawing/2014/main" id="{09A480D1-17CF-4B13-AB39-7BD642178A74}"/>
              </a:ext>
            </a:extLst>
          </p:cNvPr>
          <p:cNvSpPr/>
          <p:nvPr/>
        </p:nvSpPr>
        <p:spPr>
          <a:xfrm>
            <a:off x="31445" y="6630957"/>
            <a:ext cx="6216650" cy="400110"/>
          </a:xfrm>
          <a:prstGeom prst="rect">
            <a:avLst/>
          </a:prstGeom>
        </p:spPr>
        <p:txBody>
          <a:bodyPr anchor="t">
            <a:spAutoFit/>
          </a:bodyPr>
          <a:lstStyle/>
          <a:p>
            <a:r>
              <a:rPr lang="en-US" sz="1000" i="1" dirty="0">
                <a:solidFill>
                  <a:schemeClr val="bg1">
                    <a:lumMod val="50000"/>
                    <a:lumOff val="50000"/>
                  </a:schemeClr>
                </a:solidFill>
              </a:rPr>
              <a:t>*Worldwide trend based on 20 countries common in latest research and prior year </a:t>
            </a:r>
          </a:p>
          <a:p>
            <a:r>
              <a:rPr lang="en-US" sz="1000" i="1" dirty="0">
                <a:solidFill>
                  <a:schemeClr val="bg1">
                    <a:lumMod val="50000"/>
                    <a:lumOff val="50000"/>
                  </a:schemeClr>
                </a:solidFill>
              </a:rPr>
              <a:t>**Digital Civility Challenge item</a:t>
            </a:r>
          </a:p>
        </p:txBody>
      </p:sp>
      <p:pic>
        <p:nvPicPr>
          <p:cNvPr id="2" name="Picture 1" descr="Consequences and positive actions">
            <a:extLst>
              <a:ext uri="{FF2B5EF4-FFF2-40B4-BE49-F238E27FC236}">
                <a16:creationId xmlns:a16="http://schemas.microsoft.com/office/drawing/2014/main" id="{F6875D71-29F6-4582-8D4D-3BAC47E1FA01}"/>
              </a:ext>
            </a:extLst>
          </p:cNvPr>
          <p:cNvPicPr>
            <a:picLocks noChangeAspect="1"/>
          </p:cNvPicPr>
          <p:nvPr/>
        </p:nvPicPr>
        <p:blipFill>
          <a:blip r:embed="rId3"/>
          <a:stretch>
            <a:fillRect/>
          </a:stretch>
        </p:blipFill>
        <p:spPr>
          <a:xfrm>
            <a:off x="5777801" y="1486556"/>
            <a:ext cx="6192503" cy="3599794"/>
          </a:xfrm>
          <a:prstGeom prst="rect">
            <a:avLst/>
          </a:prstGeom>
        </p:spPr>
      </p:pic>
    </p:spTree>
    <p:extLst>
      <p:ext uri="{BB962C8B-B14F-4D97-AF65-F5344CB8AC3E}">
        <p14:creationId xmlns:p14="http://schemas.microsoft.com/office/powerpoint/2010/main" val="34445439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Millennials and baby boomers were hit the hardest</a:t>
            </a:r>
          </a:p>
        </p:txBody>
      </p:sp>
      <p:sp>
        <p:nvSpPr>
          <p:cNvPr id="4" name="Slide Number Placeholder 3"/>
          <p:cNvSpPr>
            <a:spLocks noGrp="1"/>
          </p:cNvSpPr>
          <p:nvPr>
            <p:ph type="sldNum" sz="quarter" idx="4"/>
          </p:nvPr>
        </p:nvSpPr>
        <p:spPr/>
        <p:txBody>
          <a:bodyPr/>
          <a:lstStyle/>
          <a:p>
            <a:fld id="{7EFC24D6-DB8F-6B44-BA5A-9BEC68C15CAA}" type="slidenum">
              <a:rPr lang="en-US" smtClean="0"/>
              <a:pPr/>
              <a:t>7</a:t>
            </a:fld>
            <a:endParaRPr lang="en-US" dirty="0"/>
          </a:p>
        </p:txBody>
      </p:sp>
      <p:sp>
        <p:nvSpPr>
          <p:cNvPr id="20" name="Text Placeholder 1">
            <a:extLst>
              <a:ext uri="{FF2B5EF4-FFF2-40B4-BE49-F238E27FC236}">
                <a16:creationId xmlns:a16="http://schemas.microsoft.com/office/drawing/2014/main" id="{5AF1654D-0E65-4AEE-AE3C-CF8CDC38C101}"/>
              </a:ext>
            </a:extLst>
          </p:cNvPr>
          <p:cNvSpPr>
            <a:spLocks noGrp="1"/>
          </p:cNvSpPr>
          <p:nvPr>
            <p:ph type="body" sz="quarter" idx="10"/>
          </p:nvPr>
        </p:nvSpPr>
        <p:spPr>
          <a:xfrm>
            <a:off x="482323" y="1287408"/>
            <a:ext cx="4119824" cy="4893647"/>
          </a:xfrm>
        </p:spPr>
        <p:txBody>
          <a:bodyPr vert="horz" wrap="square" lIns="146304" tIns="91440" rIns="146304" bIns="91440" rtlCol="0" anchor="t">
            <a:spAutoFit/>
          </a:bodyPr>
          <a:lstStyle/>
          <a:p>
            <a:pPr>
              <a:spcAft>
                <a:spcPts val="600"/>
              </a:spcAft>
            </a:pPr>
            <a:r>
              <a:rPr lang="en-US" sz="2000" dirty="0">
                <a:solidFill>
                  <a:schemeClr val="bg1"/>
                </a:solidFill>
                <a:latin typeface="+mn-lt"/>
              </a:rPr>
              <a:t>Online risks had some of the strongest impacts on millennials and baby boomers in terms of risk exposure, consequences and the attendant psychological, physical and emotional pain</a:t>
            </a:r>
          </a:p>
          <a:p>
            <a:pPr>
              <a:spcAft>
                <a:spcPts val="600"/>
              </a:spcAft>
            </a:pPr>
            <a:r>
              <a:rPr lang="en-US" sz="2000" dirty="0">
                <a:solidFill>
                  <a:schemeClr val="bg1"/>
                </a:solidFill>
                <a:latin typeface="+mn-lt"/>
              </a:rPr>
              <a:t>Overall exposure to risks as measured by DCI and average number of risks was higher than the global averages</a:t>
            </a:r>
            <a:endParaRPr lang="en-US" sz="2000" dirty="0">
              <a:solidFill>
                <a:schemeClr val="bg1"/>
              </a:solidFill>
              <a:latin typeface="+mn-lt"/>
              <a:cs typeface="Segoe UI"/>
            </a:endParaRPr>
          </a:p>
          <a:p>
            <a:pPr>
              <a:spcAft>
                <a:spcPts val="600"/>
              </a:spcAft>
            </a:pPr>
            <a:r>
              <a:rPr lang="en-US" sz="2000" dirty="0">
                <a:solidFill>
                  <a:schemeClr val="bg1"/>
                </a:solidFill>
                <a:latin typeface="+mn-lt"/>
              </a:rPr>
              <a:t>Fewer millennials in Hungary suffered moderate to severe pain from online risks compared to their global peers (58% vs. 60%)</a:t>
            </a:r>
            <a:endParaRPr lang="en-US" sz="2000" b="1" dirty="0">
              <a:solidFill>
                <a:schemeClr val="bg1"/>
              </a:solidFill>
              <a:latin typeface="+mn-lt"/>
            </a:endParaRPr>
          </a:p>
        </p:txBody>
      </p:sp>
      <p:sp>
        <p:nvSpPr>
          <p:cNvPr id="10" name="Rectangle 9">
            <a:extLst>
              <a:ext uri="{FF2B5EF4-FFF2-40B4-BE49-F238E27FC236}">
                <a16:creationId xmlns:a16="http://schemas.microsoft.com/office/drawing/2014/main" id="{D1751417-25CF-4051-9403-DE2ECC709714}"/>
              </a:ext>
            </a:extLst>
          </p:cNvPr>
          <p:cNvSpPr/>
          <p:nvPr/>
        </p:nvSpPr>
        <p:spPr>
          <a:xfrm>
            <a:off x="32760" y="6557908"/>
            <a:ext cx="11753956" cy="707886"/>
          </a:xfrm>
          <a:prstGeom prst="rect">
            <a:avLst/>
          </a:prstGeom>
        </p:spPr>
        <p:txBody>
          <a:bodyPr wrap="square">
            <a:spAutoFit/>
          </a:bodyPr>
          <a:lstStyle/>
          <a:p>
            <a:r>
              <a:rPr lang="en-US" sz="1000" i="1" dirty="0">
                <a:solidFill>
                  <a:schemeClr val="tx1">
                    <a:lumMod val="50000"/>
                  </a:schemeClr>
                </a:solidFill>
              </a:rPr>
              <a:t>Q2: Which of these has ever happened to you or to a friend/family member ONLINE? Q9: ….Please tell us if any of the following has ever happened to you or to a friend/family member as a consequence of being treated uncivilly? Q5.1: How much emotional, psychological or physical pain did you suffer because of… </a:t>
            </a:r>
          </a:p>
          <a:p>
            <a:endParaRPr lang="en-US" sz="1000" i="1" dirty="0">
              <a:solidFill>
                <a:schemeClr val="tx1">
                  <a:lumMod val="50000"/>
                </a:schemeClr>
              </a:solidFill>
            </a:endParaRPr>
          </a:p>
          <a:p>
            <a:endParaRPr lang="en-US" sz="1000" i="1" dirty="0">
              <a:solidFill>
                <a:schemeClr val="tx1">
                  <a:lumMod val="50000"/>
                </a:schemeClr>
              </a:solidFill>
            </a:endParaRPr>
          </a:p>
        </p:txBody>
      </p:sp>
      <p:pic>
        <p:nvPicPr>
          <p:cNvPr id="2" name="Picture 1" descr="DCI, Average number of risks, consequences, and moderate to severe pain percentages.">
            <a:extLst>
              <a:ext uri="{FF2B5EF4-FFF2-40B4-BE49-F238E27FC236}">
                <a16:creationId xmlns:a16="http://schemas.microsoft.com/office/drawing/2014/main" id="{A787D1B9-7428-4E7E-A8FE-7B88E87BD737}"/>
              </a:ext>
            </a:extLst>
          </p:cNvPr>
          <p:cNvPicPr>
            <a:picLocks noChangeAspect="1"/>
          </p:cNvPicPr>
          <p:nvPr/>
        </p:nvPicPr>
        <p:blipFill>
          <a:blip r:embed="rId3"/>
          <a:stretch>
            <a:fillRect/>
          </a:stretch>
        </p:blipFill>
        <p:spPr>
          <a:xfrm>
            <a:off x="4960936" y="1191988"/>
            <a:ext cx="7200900" cy="5210175"/>
          </a:xfrm>
          <a:prstGeom prst="rect">
            <a:avLst/>
          </a:prstGeom>
        </p:spPr>
      </p:pic>
    </p:spTree>
    <p:extLst>
      <p:ext uri="{BB962C8B-B14F-4D97-AF65-F5344CB8AC3E}">
        <p14:creationId xmlns:p14="http://schemas.microsoft.com/office/powerpoint/2010/main" val="21787212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30ACE-559C-4FBC-8F7F-8B8D63C2336D}"/>
              </a:ext>
            </a:extLst>
          </p:cNvPr>
          <p:cNvSpPr>
            <a:spLocks noGrp="1"/>
          </p:cNvSpPr>
          <p:nvPr>
            <p:ph type="title"/>
          </p:nvPr>
        </p:nvSpPr>
        <p:spPr/>
        <p:txBody>
          <a:bodyPr/>
          <a:lstStyle/>
          <a:p>
            <a:r>
              <a:rPr lang="en-US" dirty="0"/>
              <a:t>More teens asked for help with online risks</a:t>
            </a:r>
          </a:p>
        </p:txBody>
      </p:sp>
      <p:sp>
        <p:nvSpPr>
          <p:cNvPr id="3" name="Slide Number Placeholder 2">
            <a:extLst>
              <a:ext uri="{FF2B5EF4-FFF2-40B4-BE49-F238E27FC236}">
                <a16:creationId xmlns:a16="http://schemas.microsoft.com/office/drawing/2014/main" id="{D7310EFB-ABDC-4AFA-A61E-50BEED8B0782}"/>
              </a:ext>
            </a:extLst>
          </p:cNvPr>
          <p:cNvSpPr>
            <a:spLocks noGrp="1"/>
          </p:cNvSpPr>
          <p:nvPr>
            <p:ph type="sldNum" sz="quarter" idx="4"/>
          </p:nvPr>
        </p:nvSpPr>
        <p:spPr/>
        <p:txBody>
          <a:bodyPr/>
          <a:lstStyle/>
          <a:p>
            <a:fld id="{7EFC24D6-DB8F-6B44-BA5A-9BEC68C15CAA}" type="slidenum">
              <a:rPr lang="en-US" smtClean="0"/>
              <a:pPr/>
              <a:t>8</a:t>
            </a:fld>
            <a:endParaRPr lang="en-US" dirty="0"/>
          </a:p>
        </p:txBody>
      </p:sp>
      <p:sp>
        <p:nvSpPr>
          <p:cNvPr id="5" name="Text Placeholder 1">
            <a:extLst>
              <a:ext uri="{FF2B5EF4-FFF2-40B4-BE49-F238E27FC236}">
                <a16:creationId xmlns:a16="http://schemas.microsoft.com/office/drawing/2014/main" id="{2ABC4267-93F9-4C29-9160-629EC3EC1C66}"/>
              </a:ext>
            </a:extLst>
          </p:cNvPr>
          <p:cNvSpPr txBox="1">
            <a:spLocks/>
          </p:cNvSpPr>
          <p:nvPr/>
        </p:nvSpPr>
        <p:spPr>
          <a:xfrm>
            <a:off x="482323" y="1418314"/>
            <a:ext cx="4119824" cy="4576637"/>
          </a:xfrm>
          <a:prstGeom prst="rect">
            <a:avLst/>
          </a:prstGeom>
        </p:spPr>
        <p:txBody>
          <a:bodyPr anchor="t"/>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000" dirty="0">
                <a:solidFill>
                  <a:schemeClr val="bg1"/>
                </a:solidFill>
                <a:latin typeface="+mn-lt"/>
              </a:rPr>
              <a:t>Worldwide, there was a surge in teenagers asking for help with online risks from both parents (+32 points to 42%) and adults (+19 points to 28%)</a:t>
            </a:r>
          </a:p>
          <a:p>
            <a:pPr>
              <a:spcAft>
                <a:spcPts val="600"/>
              </a:spcAft>
            </a:pPr>
            <a:r>
              <a:rPr lang="en-US" sz="2000" dirty="0">
                <a:solidFill>
                  <a:schemeClr val="bg1"/>
                </a:solidFill>
                <a:latin typeface="+mn-lt"/>
              </a:rPr>
              <a:t>In Hungary, even more teens asked for help with online risks from both parents (45% vs. 42%) and other adults (32% vs. 28%)</a:t>
            </a:r>
            <a:endParaRPr lang="en-US" sz="2000" dirty="0">
              <a:solidFill>
                <a:schemeClr val="bg1"/>
              </a:solidFill>
              <a:latin typeface="+mn-lt"/>
              <a:cs typeface="Segoe UI"/>
            </a:endParaRPr>
          </a:p>
        </p:txBody>
      </p:sp>
      <p:sp>
        <p:nvSpPr>
          <p:cNvPr id="6" name="Rectangle 5">
            <a:extLst>
              <a:ext uri="{FF2B5EF4-FFF2-40B4-BE49-F238E27FC236}">
                <a16:creationId xmlns:a16="http://schemas.microsoft.com/office/drawing/2014/main" id="{E282D1DD-5514-4A28-8428-CA3964B6A31B}"/>
              </a:ext>
            </a:extLst>
          </p:cNvPr>
          <p:cNvSpPr/>
          <p:nvPr/>
        </p:nvSpPr>
        <p:spPr>
          <a:xfrm>
            <a:off x="42217" y="6699251"/>
            <a:ext cx="6824792" cy="230832"/>
          </a:xfrm>
          <a:prstGeom prst="rect">
            <a:avLst/>
          </a:prstGeom>
        </p:spPr>
        <p:txBody>
          <a:bodyPr wrap="square">
            <a:spAutoFit/>
          </a:bodyPr>
          <a:lstStyle/>
          <a:p>
            <a:pPr>
              <a:lnSpc>
                <a:spcPct val="90000"/>
              </a:lnSpc>
            </a:pPr>
            <a:r>
              <a:rPr lang="en-US" sz="1000" i="1" dirty="0">
                <a:solidFill>
                  <a:schemeClr val="tx1">
                    <a:lumMod val="50000"/>
                  </a:schemeClr>
                </a:solidFill>
              </a:rPr>
              <a:t>Q12: Have you ever taken any of the following actions after you were treated in an unsafe or uncivil manner online?</a:t>
            </a:r>
          </a:p>
        </p:txBody>
      </p:sp>
      <p:pic>
        <p:nvPicPr>
          <p:cNvPr id="10" name="Picture 9" descr="Positive actions: asked for help.">
            <a:extLst>
              <a:ext uri="{FF2B5EF4-FFF2-40B4-BE49-F238E27FC236}">
                <a16:creationId xmlns:a16="http://schemas.microsoft.com/office/drawing/2014/main" id="{D58F9420-27F3-43A6-96CD-A874432C86BA}"/>
              </a:ext>
            </a:extLst>
          </p:cNvPr>
          <p:cNvPicPr>
            <a:picLocks noChangeAspect="1"/>
          </p:cNvPicPr>
          <p:nvPr/>
        </p:nvPicPr>
        <p:blipFill>
          <a:blip r:embed="rId2"/>
          <a:stretch>
            <a:fillRect/>
          </a:stretch>
        </p:blipFill>
        <p:spPr>
          <a:xfrm>
            <a:off x="5507119" y="1212849"/>
            <a:ext cx="6648450" cy="4972050"/>
          </a:xfrm>
          <a:prstGeom prst="rect">
            <a:avLst/>
          </a:prstGeom>
        </p:spPr>
      </p:pic>
      <p:sp>
        <p:nvSpPr>
          <p:cNvPr id="8" name="Speech Bubble: Rectangle with Corners Rounded 7">
            <a:extLst>
              <a:ext uri="{FF2B5EF4-FFF2-40B4-BE49-F238E27FC236}">
                <a16:creationId xmlns:a16="http://schemas.microsoft.com/office/drawing/2014/main" id="{AED89F09-05B3-4605-BAF8-92E199E5CB56}"/>
              </a:ext>
            </a:extLst>
          </p:cNvPr>
          <p:cNvSpPr/>
          <p:nvPr/>
        </p:nvSpPr>
        <p:spPr bwMode="auto">
          <a:xfrm>
            <a:off x="4927057" y="3705354"/>
            <a:ext cx="2071189" cy="782760"/>
          </a:xfrm>
          <a:prstGeom prst="wedgeRoundRectCallout">
            <a:avLst>
              <a:gd name="adj1" fmla="val 73254"/>
              <a:gd name="adj2" fmla="val 149470"/>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ea typeface="Segoe UI" pitchFamily="34" charset="0"/>
                <a:cs typeface="Segoe UI" pitchFamily="34" charset="0"/>
              </a:rPr>
              <a:t>Asking an adult for help rose 24 points</a:t>
            </a:r>
          </a:p>
        </p:txBody>
      </p:sp>
      <p:sp>
        <p:nvSpPr>
          <p:cNvPr id="7" name="Speech Bubble: Rectangle with Corners Rounded 6">
            <a:extLst>
              <a:ext uri="{FF2B5EF4-FFF2-40B4-BE49-F238E27FC236}">
                <a16:creationId xmlns:a16="http://schemas.microsoft.com/office/drawing/2014/main" id="{3B4A9F95-498C-476B-B7AE-3713F52F18B9}"/>
              </a:ext>
            </a:extLst>
          </p:cNvPr>
          <p:cNvSpPr/>
          <p:nvPr/>
        </p:nvSpPr>
        <p:spPr bwMode="auto">
          <a:xfrm>
            <a:off x="5223245" y="2265339"/>
            <a:ext cx="1883156" cy="872963"/>
          </a:xfrm>
          <a:prstGeom prst="wedgeRoundRectCallout">
            <a:avLst>
              <a:gd name="adj1" fmla="val 73587"/>
              <a:gd name="adj2" fmla="val 135696"/>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ea typeface="Segoe UI" pitchFamily="34" charset="0"/>
                <a:cs typeface="Segoe UI" pitchFamily="34" charset="0"/>
              </a:rPr>
              <a:t>Asking parents for help jumped 38 points</a:t>
            </a:r>
          </a:p>
        </p:txBody>
      </p:sp>
    </p:spTree>
    <p:extLst>
      <p:ext uri="{BB962C8B-B14F-4D97-AF65-F5344CB8AC3E}">
        <p14:creationId xmlns:p14="http://schemas.microsoft.com/office/powerpoint/2010/main" val="55297930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52177" y="1212849"/>
            <a:ext cx="4702628" cy="2954655"/>
          </a:xfrm>
        </p:spPr>
        <p:txBody>
          <a:bodyPr/>
          <a:lstStyle/>
          <a:p>
            <a:pPr>
              <a:spcAft>
                <a:spcPts val="600"/>
              </a:spcAft>
            </a:pPr>
            <a:r>
              <a:rPr lang="en-US" sz="2000" dirty="0">
                <a:solidFill>
                  <a:schemeClr val="bg1"/>
                </a:solidFill>
                <a:latin typeface="+mn-lt"/>
              </a:rPr>
              <a:t>Worldwide, Microsoft’s Digital Civility Index (DCI) fell two points from the previous year, driven by a widespread decline in unwanted contact </a:t>
            </a:r>
          </a:p>
          <a:p>
            <a:pPr>
              <a:spcAft>
                <a:spcPts val="600"/>
              </a:spcAft>
            </a:pPr>
            <a:r>
              <a:rPr lang="en-US" sz="2000" dirty="0">
                <a:solidFill>
                  <a:schemeClr val="bg1"/>
                </a:solidFill>
                <a:latin typeface="+mn-lt"/>
              </a:rPr>
              <a:t>Hungary (-1) registered a small gain in DCI and ranks #16 for DCI of the 22 countries surveyed </a:t>
            </a:r>
          </a:p>
          <a:p>
            <a:pPr marL="0" indent="0">
              <a:spcAft>
                <a:spcPts val="600"/>
              </a:spcAft>
              <a:buNone/>
            </a:pPr>
            <a:endParaRPr lang="en-US" sz="2000" b="1" dirty="0">
              <a:solidFill>
                <a:schemeClr val="bg1"/>
              </a:solidFill>
              <a:latin typeface="+mn-lt"/>
            </a:endParaRPr>
          </a:p>
        </p:txBody>
      </p:sp>
      <p:sp>
        <p:nvSpPr>
          <p:cNvPr id="3" name="Title 2"/>
          <p:cNvSpPr>
            <a:spLocks noGrp="1"/>
          </p:cNvSpPr>
          <p:nvPr>
            <p:ph type="title"/>
          </p:nvPr>
        </p:nvSpPr>
        <p:spPr/>
        <p:txBody>
          <a:bodyPr/>
          <a:lstStyle/>
          <a:p>
            <a:r>
              <a:rPr lang="en-US" sz="3200" dirty="0"/>
              <a:t>DCI trend</a:t>
            </a:r>
          </a:p>
        </p:txBody>
      </p:sp>
      <p:sp>
        <p:nvSpPr>
          <p:cNvPr id="4" name="Slide Number Placeholder 3"/>
          <p:cNvSpPr>
            <a:spLocks noGrp="1"/>
          </p:cNvSpPr>
          <p:nvPr>
            <p:ph type="sldNum" sz="quarter" idx="4"/>
          </p:nvPr>
        </p:nvSpPr>
        <p:spPr/>
        <p:txBody>
          <a:bodyPr/>
          <a:lstStyle/>
          <a:p>
            <a:fld id="{7EFC24D6-DB8F-6B44-BA5A-9BEC68C15CAA}" type="slidenum">
              <a:rPr lang="en-US" smtClean="0"/>
              <a:pPr/>
              <a:t>9</a:t>
            </a:fld>
            <a:endParaRPr lang="en-US" dirty="0"/>
          </a:p>
        </p:txBody>
      </p:sp>
      <p:graphicFrame>
        <p:nvGraphicFramePr>
          <p:cNvPr id="9" name="Table 8">
            <a:extLst>
              <a:ext uri="{FF2B5EF4-FFF2-40B4-BE49-F238E27FC236}">
                <a16:creationId xmlns:a16="http://schemas.microsoft.com/office/drawing/2014/main" id="{96222771-0766-4A4A-8AA4-41CAE48A7441}"/>
              </a:ext>
            </a:extLst>
          </p:cNvPr>
          <p:cNvGraphicFramePr>
            <a:graphicFrameLocks noGrp="1"/>
          </p:cNvGraphicFramePr>
          <p:nvPr>
            <p:extLst>
              <p:ext uri="{D42A27DB-BD31-4B8C-83A1-F6EECF244321}">
                <p14:modId xmlns:p14="http://schemas.microsoft.com/office/powerpoint/2010/main" val="2499372792"/>
              </p:ext>
            </p:extLst>
          </p:nvPr>
        </p:nvGraphicFramePr>
        <p:xfrm>
          <a:off x="6103420" y="316593"/>
          <a:ext cx="6126481" cy="6147978"/>
        </p:xfrm>
        <a:graphic>
          <a:graphicData uri="http://schemas.openxmlformats.org/drawingml/2006/table">
            <a:tbl>
              <a:tblPr firstRow="1" bandRow="1">
                <a:tableStyleId>{74C1A8A3-306A-4EB7-A6B1-4F7E0EB9C5D6}</a:tableStyleId>
              </a:tblPr>
              <a:tblGrid>
                <a:gridCol w="767079">
                  <a:extLst>
                    <a:ext uri="{9D8B030D-6E8A-4147-A177-3AD203B41FA5}">
                      <a16:colId xmlns:a16="http://schemas.microsoft.com/office/drawing/2014/main" val="143253101"/>
                    </a:ext>
                  </a:extLst>
                </a:gridCol>
                <a:gridCol w="1419499">
                  <a:extLst>
                    <a:ext uri="{9D8B030D-6E8A-4147-A177-3AD203B41FA5}">
                      <a16:colId xmlns:a16="http://schemas.microsoft.com/office/drawing/2014/main" val="2424568670"/>
                    </a:ext>
                  </a:extLst>
                </a:gridCol>
                <a:gridCol w="1348524">
                  <a:extLst>
                    <a:ext uri="{9D8B030D-6E8A-4147-A177-3AD203B41FA5}">
                      <a16:colId xmlns:a16="http://schemas.microsoft.com/office/drawing/2014/main" val="2394132692"/>
                    </a:ext>
                  </a:extLst>
                </a:gridCol>
                <a:gridCol w="830425">
                  <a:extLst>
                    <a:ext uri="{9D8B030D-6E8A-4147-A177-3AD203B41FA5}">
                      <a16:colId xmlns:a16="http://schemas.microsoft.com/office/drawing/2014/main" val="3815822789"/>
                    </a:ext>
                  </a:extLst>
                </a:gridCol>
                <a:gridCol w="774441">
                  <a:extLst>
                    <a:ext uri="{9D8B030D-6E8A-4147-A177-3AD203B41FA5}">
                      <a16:colId xmlns:a16="http://schemas.microsoft.com/office/drawing/2014/main" val="713092978"/>
                    </a:ext>
                  </a:extLst>
                </a:gridCol>
                <a:gridCol w="986513">
                  <a:extLst>
                    <a:ext uri="{9D8B030D-6E8A-4147-A177-3AD203B41FA5}">
                      <a16:colId xmlns:a16="http://schemas.microsoft.com/office/drawing/2014/main" val="3298973426"/>
                    </a:ext>
                  </a:extLst>
                </a:gridCol>
              </a:tblGrid>
              <a:tr h="279396">
                <a:tc>
                  <a:txBody>
                    <a:bodyPr/>
                    <a:lstStyle/>
                    <a:p>
                      <a:pPr algn="ctr"/>
                      <a:r>
                        <a:rPr lang="en-US" sz="1400" dirty="0"/>
                        <a:t>DCI Rank</a:t>
                      </a:r>
                    </a:p>
                  </a:txBody>
                  <a:tcPr anchor="ctr"/>
                </a:tc>
                <a:tc>
                  <a:txBody>
                    <a:bodyPr/>
                    <a:lstStyle/>
                    <a:p>
                      <a:pPr algn="ctr"/>
                      <a:r>
                        <a:rPr lang="en-US" sz="1400" dirty="0"/>
                        <a:t>Country</a:t>
                      </a:r>
                    </a:p>
                  </a:txBody>
                  <a:tcPr anchor="ctr"/>
                </a:tc>
                <a:tc>
                  <a:txBody>
                    <a:bodyPr/>
                    <a:lstStyle/>
                    <a:p>
                      <a:pPr algn="ctr"/>
                      <a:r>
                        <a:rPr lang="en-US" sz="1400" dirty="0"/>
                        <a:t>Region</a:t>
                      </a:r>
                    </a:p>
                  </a:txBody>
                  <a:tcPr anchor="ctr"/>
                </a:tc>
                <a:tc>
                  <a:txBody>
                    <a:bodyPr/>
                    <a:lstStyle/>
                    <a:p>
                      <a:pPr algn="ctr"/>
                      <a:r>
                        <a:rPr lang="en-US" sz="1400" b="1" dirty="0"/>
                        <a:t>2 years ago</a:t>
                      </a:r>
                    </a:p>
                  </a:txBody>
                  <a:tcPr anchor="ctr"/>
                </a:tc>
                <a:tc>
                  <a:txBody>
                    <a:bodyPr/>
                    <a:lstStyle/>
                    <a:p>
                      <a:pPr algn="ctr"/>
                      <a:r>
                        <a:rPr lang="en-US" sz="1400" b="1" dirty="0"/>
                        <a:t>prior year</a:t>
                      </a:r>
                    </a:p>
                  </a:txBody>
                  <a:tcPr anchor="ctr"/>
                </a:tc>
                <a:tc>
                  <a:txBody>
                    <a:bodyPr/>
                    <a:lstStyle/>
                    <a:p>
                      <a:pPr algn="ctr"/>
                      <a:r>
                        <a:rPr lang="en-US" sz="1400" b="1" dirty="0"/>
                        <a:t>latest research</a:t>
                      </a:r>
                    </a:p>
                  </a:txBody>
                  <a:tcPr anchor="ctr"/>
                </a:tc>
                <a:extLst>
                  <a:ext uri="{0D108BD9-81ED-4DB2-BD59-A6C34878D82A}">
                    <a16:rowId xmlns:a16="http://schemas.microsoft.com/office/drawing/2014/main" val="2458701010"/>
                  </a:ext>
                </a:extLst>
              </a:tr>
              <a:tr h="279396">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1000" dirty="0"/>
                    </a:p>
                  </a:txBody>
                  <a:tcPr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000" dirty="0"/>
                        <a:t>Global</a:t>
                      </a:r>
                    </a:p>
                  </a:txBody>
                  <a:tcPr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1000" dirty="0"/>
                    </a:p>
                  </a:txBody>
                  <a:tcPr anchor="ctr"/>
                </a:tc>
                <a:tc>
                  <a:txBody>
                    <a:bodyPr/>
                    <a:lstStyle/>
                    <a:p>
                      <a:pPr algn="ctr"/>
                      <a:r>
                        <a:rPr lang="en-US" sz="1000" b="0" dirty="0"/>
                        <a:t>65</a:t>
                      </a:r>
                    </a:p>
                  </a:txBody>
                  <a:tcPr anchor="ctr"/>
                </a:tc>
                <a:tc>
                  <a:txBody>
                    <a:bodyPr/>
                    <a:lstStyle/>
                    <a:p>
                      <a:pPr algn="ctr"/>
                      <a:r>
                        <a:rPr lang="en-US" sz="1000" b="0" dirty="0"/>
                        <a:t>68</a:t>
                      </a:r>
                    </a:p>
                  </a:txBody>
                  <a:tcPr anchor="ctr"/>
                </a:tc>
                <a:tc>
                  <a:txBody>
                    <a:bodyPr/>
                    <a:lstStyle/>
                    <a:p>
                      <a:pPr algn="ctr"/>
                      <a:r>
                        <a:rPr lang="en-US" sz="1000" b="0" dirty="0"/>
                        <a:t>66</a:t>
                      </a:r>
                    </a:p>
                  </a:txBody>
                  <a:tcPr anchor="ctr"/>
                </a:tc>
                <a:extLst>
                  <a:ext uri="{0D108BD9-81ED-4DB2-BD59-A6C34878D82A}">
                    <a16:rowId xmlns:a16="http://schemas.microsoft.com/office/drawing/2014/main" val="3370492330"/>
                  </a:ext>
                </a:extLst>
              </a:tr>
              <a:tr h="237486">
                <a:tc>
                  <a:txBody>
                    <a:bodyPr/>
                    <a:lstStyle/>
                    <a:p>
                      <a:pPr algn="ctr" fontAlgn="b"/>
                      <a:r>
                        <a:rPr lang="en-US" sz="1100" b="0" i="0" u="none" strike="noStrike" dirty="0">
                          <a:solidFill>
                            <a:srgbClr val="000000"/>
                          </a:solidFill>
                          <a:effectLst/>
                          <a:latin typeface="Segoe UI" panose="020B0502040204020203" pitchFamily="34" charset="0"/>
                        </a:rPr>
                        <a:t>2</a:t>
                      </a:r>
                    </a:p>
                  </a:txBody>
                  <a:tcPr marL="7620" marR="7620" marT="7620" marB="0" anchor="ctr"/>
                </a:tc>
                <a:tc>
                  <a:txBody>
                    <a:bodyPr/>
                    <a:lstStyle/>
                    <a:p>
                      <a:pPr algn="ctr" fontAlgn="ctr"/>
                      <a:r>
                        <a:rPr lang="en-US" sz="1100" b="0" i="0" u="none" strike="noStrike" dirty="0">
                          <a:solidFill>
                            <a:srgbClr val="000000"/>
                          </a:solidFill>
                          <a:effectLst/>
                          <a:latin typeface="Segoe UI"/>
                        </a:rPr>
                        <a:t>United States</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N. America</a:t>
                      </a: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tc>
                  <a:txBody>
                    <a:bodyPr/>
                    <a:lstStyle/>
                    <a:p>
                      <a:pPr algn="ctr" fontAlgn="b"/>
                      <a:r>
                        <a:rPr lang="en-US" sz="1100" b="0" i="0" u="none" strike="noStrike" dirty="0">
                          <a:solidFill>
                            <a:srgbClr val="000000"/>
                          </a:solidFill>
                          <a:effectLst/>
                          <a:latin typeface="Segoe UI"/>
                        </a:rPr>
                        <a:t>61</a:t>
                      </a:r>
                    </a:p>
                  </a:txBody>
                  <a:tcPr marL="7620" marR="7620" marT="7620" marB="0" anchor="ctr"/>
                </a:tc>
                <a:tc>
                  <a:txBody>
                    <a:bodyPr/>
                    <a:lstStyle/>
                    <a:p>
                      <a:pPr algn="ctr" fontAlgn="b"/>
                      <a:r>
                        <a:rPr lang="en-US" sz="1100" b="0" i="0" u="none" strike="noStrike" dirty="0">
                          <a:solidFill>
                            <a:srgbClr val="000000"/>
                          </a:solidFill>
                          <a:effectLst/>
                          <a:latin typeface="Segoe UI"/>
                        </a:rPr>
                        <a:t>51</a:t>
                      </a:r>
                    </a:p>
                  </a:txBody>
                  <a:tcPr marL="7620" marR="7620" marT="7620" marB="0" anchor="ctr"/>
                </a:tc>
                <a:extLst>
                  <a:ext uri="{0D108BD9-81ED-4DB2-BD59-A6C34878D82A}">
                    <a16:rowId xmlns:a16="http://schemas.microsoft.com/office/drawing/2014/main" val="2010965446"/>
                  </a:ext>
                </a:extLst>
              </a:tr>
              <a:tr h="237486">
                <a:tc>
                  <a:txBody>
                    <a:bodyPr/>
                    <a:lstStyle/>
                    <a:p>
                      <a:pPr algn="ctr" fontAlgn="b"/>
                      <a:r>
                        <a:rPr lang="en-US" sz="1100" b="0" i="0" u="none" strike="noStrike" dirty="0">
                          <a:solidFill>
                            <a:srgbClr val="000000"/>
                          </a:solidFill>
                          <a:effectLst/>
                          <a:latin typeface="Segoe UI" panose="020B0502040204020203" pitchFamily="34" charset="0"/>
                        </a:rPr>
                        <a:t>8</a:t>
                      </a:r>
                    </a:p>
                  </a:txBody>
                  <a:tcPr marL="7620" marR="7620" marT="7620" marB="0" anchor="ctr"/>
                </a:tc>
                <a:tc>
                  <a:txBody>
                    <a:bodyPr/>
                    <a:lstStyle/>
                    <a:p>
                      <a:pPr algn="ctr" fontAlgn="ctr"/>
                      <a:r>
                        <a:rPr lang="en-US" sz="1100" b="0" i="0" u="none" strike="noStrike" dirty="0">
                          <a:solidFill>
                            <a:srgbClr val="000000"/>
                          </a:solidFill>
                          <a:effectLst/>
                          <a:latin typeface="Segoe UI"/>
                        </a:rPr>
                        <a:t>Canada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Segoe UI" panose="020B0502040204020203" pitchFamily="34" charset="0"/>
                        </a:rPr>
                        <a:t>N. America</a:t>
                      </a:r>
                    </a:p>
                  </a:txBody>
                  <a:tcPr marL="7620" marR="7620" marT="7620" marB="0" anchor="ctr"/>
                </a:tc>
                <a:tc>
                  <a:txBody>
                    <a:bodyPr/>
                    <a:lstStyle/>
                    <a:p>
                      <a:pPr algn="ctr" fontAlgn="ctr"/>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ctr"/>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60</a:t>
                      </a:r>
                    </a:p>
                  </a:txBody>
                  <a:tcPr marL="7620" marR="7620" marT="7620" marB="0" anchor="ctr"/>
                </a:tc>
                <a:extLst>
                  <a:ext uri="{0D108BD9-81ED-4DB2-BD59-A6C34878D82A}">
                    <a16:rowId xmlns:a16="http://schemas.microsoft.com/office/drawing/2014/main" val="2000124058"/>
                  </a:ext>
                </a:extLst>
              </a:tr>
              <a:tr h="237486">
                <a:tc>
                  <a:txBody>
                    <a:bodyPr/>
                    <a:lstStyle/>
                    <a:p>
                      <a:pPr algn="ctr" fontAlgn="b"/>
                      <a:r>
                        <a:rPr lang="en-US" sz="1100" b="0" i="0" u="none" strike="noStrike" dirty="0">
                          <a:solidFill>
                            <a:srgbClr val="000000"/>
                          </a:solidFill>
                          <a:effectLst/>
                          <a:latin typeface="Segoe UI"/>
                        </a:rPr>
                        <a:t>1</a:t>
                      </a:r>
                    </a:p>
                  </a:txBody>
                  <a:tcPr marL="7620" marR="7620" marT="7620" marB="0" anchor="ctr"/>
                </a:tc>
                <a:tc>
                  <a:txBody>
                    <a:bodyPr/>
                    <a:lstStyle/>
                    <a:p>
                      <a:pPr algn="ctr" fontAlgn="ctr"/>
                      <a:r>
                        <a:rPr lang="en-US" sz="1100" b="0" i="0" u="none" strike="noStrike" dirty="0">
                          <a:solidFill>
                            <a:srgbClr val="000000"/>
                          </a:solidFill>
                          <a:effectLst/>
                          <a:latin typeface="Segoe UI"/>
                        </a:rPr>
                        <a:t>United Kingdom</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45</a:t>
                      </a:r>
                    </a:p>
                  </a:txBody>
                  <a:tcPr marL="7620" marR="7620" marT="7620" marB="0" anchor="ctr"/>
                </a:tc>
                <a:tc>
                  <a:txBody>
                    <a:bodyPr/>
                    <a:lstStyle/>
                    <a:p>
                      <a:pPr algn="ctr" fontAlgn="b"/>
                      <a:r>
                        <a:rPr lang="en-US" sz="1100" b="0" i="0" u="none" strike="noStrike" dirty="0">
                          <a:solidFill>
                            <a:srgbClr val="000000"/>
                          </a:solidFill>
                          <a:effectLst/>
                          <a:latin typeface="Segoe UI"/>
                        </a:rPr>
                        <a:t>51</a:t>
                      </a:r>
                    </a:p>
                  </a:txBody>
                  <a:tcPr marL="7620" marR="7620" marT="7620" marB="0" anchor="ctr"/>
                </a:tc>
                <a:tc>
                  <a:txBody>
                    <a:bodyPr/>
                    <a:lstStyle/>
                    <a:p>
                      <a:pPr algn="ctr" fontAlgn="b"/>
                      <a:r>
                        <a:rPr lang="en-US" sz="1100" b="0" i="0" u="none" strike="noStrike" dirty="0">
                          <a:solidFill>
                            <a:srgbClr val="000000"/>
                          </a:solidFill>
                          <a:effectLst/>
                          <a:latin typeface="Segoe UI"/>
                        </a:rPr>
                        <a:t>50</a:t>
                      </a:r>
                    </a:p>
                  </a:txBody>
                  <a:tcPr marL="7620" marR="7620" marT="7620" marB="0" anchor="ctr"/>
                </a:tc>
                <a:extLst>
                  <a:ext uri="{0D108BD9-81ED-4DB2-BD59-A6C34878D82A}">
                    <a16:rowId xmlns:a16="http://schemas.microsoft.com/office/drawing/2014/main" val="3898199618"/>
                  </a:ext>
                </a:extLst>
              </a:tr>
              <a:tr h="237486">
                <a:tc>
                  <a:txBody>
                    <a:bodyPr/>
                    <a:lstStyle/>
                    <a:p>
                      <a:pPr algn="ctr" fontAlgn="b"/>
                      <a:r>
                        <a:rPr lang="en-US" sz="1100" b="0" i="0" u="none" strike="noStrike" dirty="0">
                          <a:solidFill>
                            <a:srgbClr val="000000"/>
                          </a:solidFill>
                          <a:effectLst/>
                          <a:latin typeface="Segoe UI"/>
                        </a:rPr>
                        <a:t>3</a:t>
                      </a:r>
                    </a:p>
                  </a:txBody>
                  <a:tcPr marL="7620" marR="7620" marT="7620" marB="0" anchor="ctr"/>
                </a:tc>
                <a:tc>
                  <a:txBody>
                    <a:bodyPr/>
                    <a:lstStyle/>
                    <a:p>
                      <a:pPr algn="ctr" fontAlgn="ctr"/>
                      <a:r>
                        <a:rPr lang="en-US" sz="1100" b="0" i="0" u="none" strike="noStrike" dirty="0">
                          <a:solidFill>
                            <a:srgbClr val="000000"/>
                          </a:solidFill>
                          <a:effectLst/>
                          <a:latin typeface="Segoe UI"/>
                        </a:rPr>
                        <a:t>France</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60</a:t>
                      </a:r>
                    </a:p>
                  </a:txBody>
                  <a:tcPr marL="7620" marR="7620" marT="7620" marB="0" anchor="ctr"/>
                </a:tc>
                <a:tc>
                  <a:txBody>
                    <a:bodyPr/>
                    <a:lstStyle/>
                    <a:p>
                      <a:pPr algn="ctr" fontAlgn="b"/>
                      <a:r>
                        <a:rPr lang="en-US" sz="1100" b="0" i="0" u="none" strike="noStrike" dirty="0">
                          <a:solidFill>
                            <a:srgbClr val="000000"/>
                          </a:solidFill>
                          <a:effectLst/>
                          <a:latin typeface="Segoe UI"/>
                        </a:rPr>
                        <a:t>58</a:t>
                      </a:r>
                    </a:p>
                  </a:txBody>
                  <a:tcPr marL="7620" marR="7620" marT="7620" marB="0" anchor="ctr"/>
                </a:tc>
                <a:tc>
                  <a:txBody>
                    <a:bodyPr/>
                    <a:lstStyle/>
                    <a:p>
                      <a:pPr algn="ctr" fontAlgn="b"/>
                      <a:r>
                        <a:rPr lang="en-US" sz="1100" b="0" i="0" u="none" strike="noStrike" dirty="0">
                          <a:solidFill>
                            <a:srgbClr val="000000"/>
                          </a:solidFill>
                          <a:effectLst/>
                          <a:latin typeface="Segoe UI"/>
                        </a:rPr>
                        <a:t>52</a:t>
                      </a:r>
                    </a:p>
                  </a:txBody>
                  <a:tcPr marL="7620" marR="7620" marT="7620" marB="0" anchor="ctr"/>
                </a:tc>
                <a:extLst>
                  <a:ext uri="{0D108BD9-81ED-4DB2-BD59-A6C34878D82A}">
                    <a16:rowId xmlns:a16="http://schemas.microsoft.com/office/drawing/2014/main" val="337251249"/>
                  </a:ext>
                </a:extLst>
              </a:tr>
              <a:tr h="237486">
                <a:tc>
                  <a:txBody>
                    <a:bodyPr/>
                    <a:lstStyle/>
                    <a:p>
                      <a:pPr algn="ctr" fontAlgn="b"/>
                      <a:r>
                        <a:rPr lang="en-US" sz="1100" b="0" i="0" u="none" strike="noStrike" dirty="0">
                          <a:solidFill>
                            <a:srgbClr val="000000"/>
                          </a:solidFill>
                          <a:effectLst/>
                          <a:latin typeface="Segoe UI"/>
                        </a:rPr>
                        <a:t>4</a:t>
                      </a:r>
                    </a:p>
                  </a:txBody>
                  <a:tcPr marL="7620" marR="7620" marT="7620" marB="0" anchor="ctr"/>
                </a:tc>
                <a:tc>
                  <a:txBody>
                    <a:bodyPr/>
                    <a:lstStyle/>
                    <a:p>
                      <a:pPr algn="ctr" fontAlgn="ctr"/>
                      <a:r>
                        <a:rPr lang="en-US" sz="1100" b="0" i="0" u="none" strike="noStrike" dirty="0">
                          <a:solidFill>
                            <a:srgbClr val="000000"/>
                          </a:solidFill>
                          <a:effectLst/>
                          <a:latin typeface="Segoe UI"/>
                        </a:rPr>
                        <a:t>Belgium</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59</a:t>
                      </a:r>
                    </a:p>
                  </a:txBody>
                  <a:tcPr marL="7620" marR="7620" marT="7620" marB="0" anchor="ctr"/>
                </a:tc>
                <a:tc>
                  <a:txBody>
                    <a:bodyPr/>
                    <a:lstStyle/>
                    <a:p>
                      <a:pPr algn="ctr" fontAlgn="b"/>
                      <a:r>
                        <a:rPr lang="en-US" sz="1100" b="0" i="0" u="none" strike="noStrike" dirty="0">
                          <a:solidFill>
                            <a:srgbClr val="000000"/>
                          </a:solidFill>
                          <a:effectLst/>
                          <a:latin typeface="Segoe UI"/>
                        </a:rPr>
                        <a:t>61</a:t>
                      </a: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extLst>
                  <a:ext uri="{0D108BD9-81ED-4DB2-BD59-A6C34878D82A}">
                    <a16:rowId xmlns:a16="http://schemas.microsoft.com/office/drawing/2014/main" val="3399524819"/>
                  </a:ext>
                </a:extLst>
              </a:tr>
              <a:tr h="237486">
                <a:tc>
                  <a:txBody>
                    <a:bodyPr/>
                    <a:lstStyle/>
                    <a:p>
                      <a:pPr algn="ctr" fontAlgn="b"/>
                      <a:r>
                        <a:rPr lang="en-US" sz="1100" b="0" i="0" u="none" strike="noStrike" dirty="0">
                          <a:solidFill>
                            <a:srgbClr val="000000"/>
                          </a:solidFill>
                          <a:effectLst/>
                          <a:latin typeface="Segoe UI"/>
                        </a:rPr>
                        <a:t>5</a:t>
                      </a:r>
                    </a:p>
                  </a:txBody>
                  <a:tcPr marL="7620" marR="7620" marT="7620" marB="0" anchor="ctr"/>
                </a:tc>
                <a:tc>
                  <a:txBody>
                    <a:bodyPr/>
                    <a:lstStyle/>
                    <a:p>
                      <a:pPr algn="ctr" fontAlgn="ctr"/>
                      <a:r>
                        <a:rPr lang="en-US" sz="1100" b="0" i="0" u="none" strike="noStrike" dirty="0">
                          <a:solidFill>
                            <a:srgbClr val="000000"/>
                          </a:solidFill>
                          <a:effectLst/>
                          <a:latin typeface="Segoe UI"/>
                        </a:rPr>
                        <a:t>Germany</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62</a:t>
                      </a:r>
                    </a:p>
                  </a:txBody>
                  <a:tcPr marL="7620" marR="7620" marT="7620" marB="0" anchor="ctr"/>
                </a:tc>
                <a:tc>
                  <a:txBody>
                    <a:bodyPr/>
                    <a:lstStyle/>
                    <a:p>
                      <a:pPr algn="ctr" fontAlgn="b"/>
                      <a:r>
                        <a:rPr lang="en-US" sz="1100" b="0" i="0" u="none" strike="noStrike" dirty="0">
                          <a:solidFill>
                            <a:srgbClr val="000000"/>
                          </a:solidFill>
                          <a:effectLst/>
                          <a:latin typeface="Segoe UI"/>
                        </a:rPr>
                        <a:t>65</a:t>
                      </a:r>
                    </a:p>
                  </a:txBody>
                  <a:tcPr marL="7620" marR="7620" marT="7620" marB="0" anchor="ctr"/>
                </a:tc>
                <a:tc>
                  <a:txBody>
                    <a:bodyPr/>
                    <a:lstStyle/>
                    <a:p>
                      <a:pPr algn="ctr" fontAlgn="b"/>
                      <a:r>
                        <a:rPr lang="en-US" sz="1100" b="0" i="0" u="none" strike="noStrike" dirty="0">
                          <a:solidFill>
                            <a:srgbClr val="000000"/>
                          </a:solidFill>
                          <a:effectLst/>
                          <a:latin typeface="Segoe UI"/>
                        </a:rPr>
                        <a:t>57</a:t>
                      </a:r>
                    </a:p>
                  </a:txBody>
                  <a:tcPr marL="7620" marR="7620" marT="7620" marB="0" anchor="ctr"/>
                </a:tc>
                <a:extLst>
                  <a:ext uri="{0D108BD9-81ED-4DB2-BD59-A6C34878D82A}">
                    <a16:rowId xmlns:a16="http://schemas.microsoft.com/office/drawing/2014/main" val="3637543726"/>
                  </a:ext>
                </a:extLst>
              </a:tr>
              <a:tr h="237486">
                <a:tc>
                  <a:txBody>
                    <a:bodyPr/>
                    <a:lstStyle/>
                    <a:p>
                      <a:pPr algn="ctr" fontAlgn="b"/>
                      <a:r>
                        <a:rPr lang="en-US" sz="1100" b="0" i="0" u="none" strike="noStrike" dirty="0">
                          <a:solidFill>
                            <a:srgbClr val="000000"/>
                          </a:solidFill>
                          <a:effectLst/>
                          <a:latin typeface="Segoe UI"/>
                        </a:rPr>
                        <a:t>9</a:t>
                      </a:r>
                    </a:p>
                  </a:txBody>
                  <a:tcPr marL="7620" marR="7620" marT="7620" marB="0" anchor="ctr"/>
                </a:tc>
                <a:tc>
                  <a:txBody>
                    <a:bodyPr/>
                    <a:lstStyle/>
                    <a:p>
                      <a:pPr algn="ctr" fontAlgn="ctr"/>
                      <a:r>
                        <a:rPr lang="en-US" sz="1100" b="0" i="0" u="none" strike="noStrike" dirty="0">
                          <a:solidFill>
                            <a:srgbClr val="000000"/>
                          </a:solidFill>
                          <a:effectLst/>
                          <a:latin typeface="Segoe UI"/>
                        </a:rPr>
                        <a:t>Italy</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63</a:t>
                      </a:r>
                    </a:p>
                  </a:txBody>
                  <a:tcPr marL="7620" marR="7620" marT="7620" marB="0" anchor="ctr"/>
                </a:tc>
                <a:tc>
                  <a:txBody>
                    <a:bodyPr/>
                    <a:lstStyle/>
                    <a:p>
                      <a:pPr algn="ctr" fontAlgn="b"/>
                      <a:r>
                        <a:rPr lang="en-US" sz="1100" b="0" i="0" u="none" strike="noStrike" dirty="0">
                          <a:solidFill>
                            <a:srgbClr val="000000"/>
                          </a:solidFill>
                          <a:effectLst/>
                          <a:latin typeface="Segoe UI"/>
                        </a:rPr>
                        <a:t>62</a:t>
                      </a:r>
                    </a:p>
                  </a:txBody>
                  <a:tcPr marL="7620" marR="7620" marT="7620" marB="0" anchor="ctr"/>
                </a:tc>
                <a:extLst>
                  <a:ext uri="{0D108BD9-81ED-4DB2-BD59-A6C34878D82A}">
                    <a16:rowId xmlns:a16="http://schemas.microsoft.com/office/drawing/2014/main" val="3455466254"/>
                  </a:ext>
                </a:extLst>
              </a:tr>
              <a:tr h="237486">
                <a:tc>
                  <a:txBody>
                    <a:bodyPr/>
                    <a:lstStyle/>
                    <a:p>
                      <a:pPr algn="ctr" fontAlgn="b"/>
                      <a:r>
                        <a:rPr lang="en-US" sz="1100" b="0" i="0" u="none" strike="noStrike" dirty="0">
                          <a:solidFill>
                            <a:srgbClr val="000000"/>
                          </a:solidFill>
                          <a:effectLst/>
                          <a:latin typeface="Segoe UI"/>
                        </a:rPr>
                        <a:t>11</a:t>
                      </a:r>
                    </a:p>
                  </a:txBody>
                  <a:tcPr marL="7620" marR="7620" marT="7620" marB="0" anchor="ctr"/>
                </a:tc>
                <a:tc>
                  <a:txBody>
                    <a:bodyPr/>
                    <a:lstStyle/>
                    <a:p>
                      <a:pPr algn="ctr" fontAlgn="ctr"/>
                      <a:r>
                        <a:rPr lang="en-US" sz="1100" b="0" i="0" u="none" strike="noStrike" dirty="0">
                          <a:solidFill>
                            <a:srgbClr val="000000"/>
                          </a:solidFill>
                          <a:effectLst/>
                          <a:latin typeface="Segoe UI"/>
                        </a:rPr>
                        <a:t>Ireland</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W. Europe</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64</a:t>
                      </a:r>
                    </a:p>
                  </a:txBody>
                  <a:tcPr marL="7620" marR="7620" marT="7620" marB="0" anchor="ctr"/>
                </a:tc>
                <a:tc>
                  <a:txBody>
                    <a:bodyPr/>
                    <a:lstStyle/>
                    <a:p>
                      <a:pPr algn="ctr" fontAlgn="b"/>
                      <a:r>
                        <a:rPr lang="en-US" sz="1100" b="0" i="0" u="none" strike="noStrike" dirty="0">
                          <a:solidFill>
                            <a:srgbClr val="000000"/>
                          </a:solidFill>
                          <a:effectLst/>
                          <a:latin typeface="Segoe UI"/>
                        </a:rPr>
                        <a:t>68</a:t>
                      </a:r>
                    </a:p>
                  </a:txBody>
                  <a:tcPr marL="7620" marR="7620" marT="7620" marB="0" anchor="ctr"/>
                </a:tc>
                <a:extLst>
                  <a:ext uri="{0D108BD9-81ED-4DB2-BD59-A6C34878D82A}">
                    <a16:rowId xmlns:a16="http://schemas.microsoft.com/office/drawing/2014/main" val="4114489155"/>
                  </a:ext>
                </a:extLst>
              </a:tr>
              <a:tr h="237486">
                <a:tc>
                  <a:txBody>
                    <a:bodyPr/>
                    <a:lstStyle/>
                    <a:p>
                      <a:pPr algn="ctr" fontAlgn="b"/>
                      <a:r>
                        <a:rPr lang="en-US" sz="1100" b="0" i="0" u="none" strike="noStrike" dirty="0">
                          <a:solidFill>
                            <a:srgbClr val="000000"/>
                          </a:solidFill>
                          <a:effectLst/>
                          <a:latin typeface="Segoe UI" panose="020B0502040204020203" pitchFamily="34" charset="0"/>
                        </a:rPr>
                        <a:t>16</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Hungary</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CEE</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73</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extLst>
                  <a:ext uri="{0D108BD9-81ED-4DB2-BD59-A6C34878D82A}">
                    <a16:rowId xmlns:a16="http://schemas.microsoft.com/office/drawing/2014/main" val="2606211057"/>
                  </a:ext>
                </a:extLst>
              </a:tr>
              <a:tr h="237486">
                <a:tc>
                  <a:txBody>
                    <a:bodyPr/>
                    <a:lstStyle/>
                    <a:p>
                      <a:pPr algn="ctr" fontAlgn="b"/>
                      <a:r>
                        <a:rPr lang="en-US" sz="1100" b="0" i="0" u="none" strike="noStrike" dirty="0">
                          <a:solidFill>
                            <a:srgbClr val="000000"/>
                          </a:solidFill>
                          <a:effectLst/>
                          <a:latin typeface="Segoe UI"/>
                        </a:rPr>
                        <a:t>19</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Russia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CEE</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74</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75</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74</a:t>
                      </a:r>
                    </a:p>
                  </a:txBody>
                  <a:tcPr marL="7620" marR="7620" marT="7620" marB="0" anchor="ctr"/>
                </a:tc>
                <a:extLst>
                  <a:ext uri="{0D108BD9-81ED-4DB2-BD59-A6C34878D82A}">
                    <a16:rowId xmlns:a16="http://schemas.microsoft.com/office/drawing/2014/main" val="510076188"/>
                  </a:ext>
                </a:extLst>
              </a:tr>
              <a:tr h="237486">
                <a:tc>
                  <a:txBody>
                    <a:bodyPr/>
                    <a:lstStyle/>
                    <a:p>
                      <a:pPr algn="ctr" fontAlgn="b"/>
                      <a:r>
                        <a:rPr lang="en-US" sz="1100" b="0" i="0" u="none" strike="noStrike" dirty="0">
                          <a:solidFill>
                            <a:srgbClr val="000000"/>
                          </a:solidFill>
                          <a:effectLst/>
                          <a:latin typeface="Segoe UI" panose="020B0502040204020203" pitchFamily="34" charset="0"/>
                        </a:rPr>
                        <a:t>6</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Malaysia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APAC</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tc>
                  <a:txBody>
                    <a:bodyPr/>
                    <a:lstStyle/>
                    <a:p>
                      <a:pPr algn="ctr" fontAlgn="b"/>
                      <a:r>
                        <a:rPr lang="en-US" sz="1100" b="0" i="0" u="none" strike="noStrike" dirty="0">
                          <a:solidFill>
                            <a:srgbClr val="000000"/>
                          </a:solidFill>
                          <a:effectLst/>
                          <a:latin typeface="Segoe UI"/>
                        </a:rPr>
                        <a:t>58</a:t>
                      </a:r>
                    </a:p>
                  </a:txBody>
                  <a:tcPr marL="7620" marR="7620" marT="7620" marB="0" anchor="ctr"/>
                </a:tc>
                <a:extLst>
                  <a:ext uri="{0D108BD9-81ED-4DB2-BD59-A6C34878D82A}">
                    <a16:rowId xmlns:a16="http://schemas.microsoft.com/office/drawing/2014/main" val="1290002646"/>
                  </a:ext>
                </a:extLst>
              </a:tr>
              <a:tr h="237486">
                <a:tc>
                  <a:txBody>
                    <a:bodyPr/>
                    <a:lstStyle/>
                    <a:p>
                      <a:pPr algn="ctr" fontAlgn="b"/>
                      <a:r>
                        <a:rPr lang="en-US" sz="1100" b="0" i="0" u="none" strike="noStrike" dirty="0">
                          <a:solidFill>
                            <a:srgbClr val="000000"/>
                          </a:solidFill>
                          <a:effectLst/>
                          <a:latin typeface="Segoe UI"/>
                        </a:rPr>
                        <a:t>7</a:t>
                      </a:r>
                    </a:p>
                  </a:txBody>
                  <a:tcPr marL="7620" marR="7620" marT="7620" marB="0" anchor="ctr"/>
                </a:tc>
                <a:tc>
                  <a:txBody>
                    <a:bodyPr/>
                    <a:lstStyle/>
                    <a:p>
                      <a:pPr algn="ctr" fontAlgn="ctr"/>
                      <a:r>
                        <a:rPr lang="en-US" sz="1100" b="0" i="0" u="none" strike="noStrike" dirty="0">
                          <a:solidFill>
                            <a:srgbClr val="000000"/>
                          </a:solidFill>
                          <a:effectLst/>
                          <a:latin typeface="Segoe UI"/>
                        </a:rPr>
                        <a:t>India</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APAC</a:t>
                      </a: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63</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61</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59</a:t>
                      </a:r>
                    </a:p>
                  </a:txBody>
                  <a:tcPr marL="7620" marR="7620" marT="7620" marB="0" anchor="ctr"/>
                </a:tc>
                <a:extLst>
                  <a:ext uri="{0D108BD9-81ED-4DB2-BD59-A6C34878D82A}">
                    <a16:rowId xmlns:a16="http://schemas.microsoft.com/office/drawing/2014/main" val="1026544535"/>
                  </a:ext>
                </a:extLst>
              </a:tr>
              <a:tr h="237486">
                <a:tc>
                  <a:txBody>
                    <a:bodyPr/>
                    <a:lstStyle/>
                    <a:p>
                      <a:pPr algn="ctr" fontAlgn="b"/>
                      <a:r>
                        <a:rPr lang="en-US" sz="1100" b="0" i="0" u="none" strike="noStrike" dirty="0">
                          <a:solidFill>
                            <a:srgbClr val="000000"/>
                          </a:solidFill>
                          <a:effectLst/>
                          <a:latin typeface="Segoe UI" panose="020B0502040204020203" pitchFamily="34" charset="0"/>
                        </a:rPr>
                        <a:t>10</a:t>
                      </a:r>
                    </a:p>
                  </a:txBody>
                  <a:tcPr marL="7620" marR="7620" marT="7620" marB="0" anchor="ctr"/>
                </a:tc>
                <a:tc>
                  <a:txBody>
                    <a:bodyPr/>
                    <a:lstStyle/>
                    <a:p>
                      <a:pPr algn="ctr" fontAlgn="ctr"/>
                      <a:r>
                        <a:rPr lang="en-US" sz="1100" b="0" i="0" u="none" strike="noStrike" dirty="0">
                          <a:solidFill>
                            <a:srgbClr val="000000"/>
                          </a:solidFill>
                          <a:effectLst/>
                          <a:latin typeface="Segoe UI"/>
                        </a:rPr>
                        <a:t>Singapore</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a:ea typeface="+mn-ea"/>
                          <a:cs typeface="+mn-cs"/>
                        </a:rPr>
                        <a:t>APAC</a:t>
                      </a:r>
                      <a:endParaRPr lang="en-US" sz="1100" b="0" i="0" u="none" strike="noStrike" dirty="0">
                        <a:solidFill>
                          <a:srgbClr val="000000"/>
                        </a:solidFill>
                        <a:effectLst/>
                        <a:latin typeface="Segoe UI"/>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63</a:t>
                      </a:r>
                    </a:p>
                  </a:txBody>
                  <a:tcPr marL="7620" marR="7620" marT="7620" marB="0" anchor="ctr"/>
                </a:tc>
                <a:extLst>
                  <a:ext uri="{0D108BD9-81ED-4DB2-BD59-A6C34878D82A}">
                    <a16:rowId xmlns:a16="http://schemas.microsoft.com/office/drawing/2014/main" val="1881250121"/>
                  </a:ext>
                </a:extLst>
              </a:tr>
              <a:tr h="237486">
                <a:tc>
                  <a:txBody>
                    <a:bodyPr/>
                    <a:lstStyle/>
                    <a:p>
                      <a:pPr algn="ctr" fontAlgn="b"/>
                      <a:r>
                        <a:rPr lang="en-US" sz="1100" b="0" i="0" u="none" strike="noStrike" dirty="0">
                          <a:solidFill>
                            <a:srgbClr val="000000"/>
                          </a:solidFill>
                          <a:effectLst/>
                          <a:latin typeface="Segoe UI"/>
                        </a:rPr>
                        <a:t>15</a:t>
                      </a:r>
                    </a:p>
                  </a:txBody>
                  <a:tcPr marL="7620" marR="7620" marT="7620" marB="0" anchor="ctr"/>
                </a:tc>
                <a:tc>
                  <a:txBody>
                    <a:bodyPr/>
                    <a:lstStyle/>
                    <a:p>
                      <a:pPr algn="ctr" fontAlgn="ctr"/>
                      <a:r>
                        <a:rPr lang="en-US" sz="1100" b="0" i="0" u="none" strike="noStrike" dirty="0">
                          <a:solidFill>
                            <a:srgbClr val="000000"/>
                          </a:solidFill>
                          <a:effectLst/>
                          <a:latin typeface="Segoe UI"/>
                        </a:rPr>
                        <a:t>Vietnam</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APAC</a:t>
                      </a: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71</a:t>
                      </a:r>
                    </a:p>
                  </a:txBody>
                  <a:tcPr marL="7620" marR="7620" marT="7620" marB="0" anchor="ctr"/>
                </a:tc>
                <a:extLst>
                  <a:ext uri="{0D108BD9-81ED-4DB2-BD59-A6C34878D82A}">
                    <a16:rowId xmlns:a16="http://schemas.microsoft.com/office/drawing/2014/main" val="576246127"/>
                  </a:ext>
                </a:extLst>
              </a:tr>
              <a:tr h="237486">
                <a:tc>
                  <a:txBody>
                    <a:bodyPr/>
                    <a:lstStyle/>
                    <a:p>
                      <a:pPr algn="ctr" fontAlgn="b"/>
                      <a:r>
                        <a:rPr lang="en-US" sz="1100" b="0" i="0" u="none" strike="noStrike" dirty="0">
                          <a:solidFill>
                            <a:srgbClr val="000000"/>
                          </a:solidFill>
                          <a:effectLst/>
                          <a:latin typeface="Segoe UI" panose="020B0502040204020203" pitchFamily="34" charset="0"/>
                        </a:rPr>
                        <a:t>12</a:t>
                      </a:r>
                    </a:p>
                  </a:txBody>
                  <a:tcPr marL="7620" marR="7620" marT="7620" marB="0" anchor="ctr"/>
                </a:tc>
                <a:tc>
                  <a:txBody>
                    <a:bodyPr/>
                    <a:lstStyle/>
                    <a:p>
                      <a:pPr algn="ctr" fontAlgn="ctr"/>
                      <a:r>
                        <a:rPr lang="en-US" sz="1100" b="0" i="0" u="none" strike="noStrike" dirty="0">
                          <a:solidFill>
                            <a:srgbClr val="000000"/>
                          </a:solidFill>
                          <a:effectLst/>
                          <a:latin typeface="Segoe UI"/>
                        </a:rPr>
                        <a:t>Mexico</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76</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69</a:t>
                      </a:r>
                    </a:p>
                  </a:txBody>
                  <a:tcPr marL="7620" marR="7620" marT="7620" marB="0" anchor="ctr"/>
                </a:tc>
                <a:extLst>
                  <a:ext uri="{0D108BD9-81ED-4DB2-BD59-A6C34878D82A}">
                    <a16:rowId xmlns:a16="http://schemas.microsoft.com/office/drawing/2014/main" val="4060768181"/>
                  </a:ext>
                </a:extLst>
              </a:tr>
              <a:tr h="237486">
                <a:tc>
                  <a:txBody>
                    <a:bodyPr/>
                    <a:lstStyle/>
                    <a:p>
                      <a:pPr algn="ctr" fontAlgn="b"/>
                      <a:r>
                        <a:rPr lang="en-US" sz="1100" b="0" i="0" u="none" strike="noStrike" dirty="0">
                          <a:solidFill>
                            <a:srgbClr val="000000"/>
                          </a:solidFill>
                          <a:effectLst/>
                          <a:latin typeface="Segoe UI"/>
                        </a:rPr>
                        <a:t>13</a:t>
                      </a:r>
                    </a:p>
                  </a:txBody>
                  <a:tcPr marL="7620" marR="7620" marT="7620" marB="0" anchor="ctr"/>
                </a:tc>
                <a:tc>
                  <a:txBody>
                    <a:bodyPr/>
                    <a:lstStyle/>
                    <a:p>
                      <a:pPr algn="ctr" fontAlgn="ctr"/>
                      <a:r>
                        <a:rPr lang="en-US" sz="1100" b="0" i="0" u="none" strike="noStrike" dirty="0">
                          <a:solidFill>
                            <a:srgbClr val="000000"/>
                          </a:solidFill>
                          <a:effectLst/>
                          <a:latin typeface="Segoe UI"/>
                        </a:rPr>
                        <a:t>Brazil</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70</a:t>
                      </a:r>
                    </a:p>
                  </a:txBody>
                  <a:tcPr marL="7620" marR="7620" marT="7620" marB="0" anchor="ctr"/>
                </a:tc>
                <a:extLst>
                  <a:ext uri="{0D108BD9-81ED-4DB2-BD59-A6C34878D82A}">
                    <a16:rowId xmlns:a16="http://schemas.microsoft.com/office/drawing/2014/main" val="4038536734"/>
                  </a:ext>
                </a:extLst>
              </a:tr>
              <a:tr h="237486">
                <a:tc>
                  <a:txBody>
                    <a:bodyPr/>
                    <a:lstStyle/>
                    <a:p>
                      <a:pPr algn="ctr" fontAlgn="b"/>
                      <a:r>
                        <a:rPr lang="en-US" sz="1100" b="0" i="0" u="none" strike="noStrike" dirty="0">
                          <a:solidFill>
                            <a:srgbClr val="000000"/>
                          </a:solidFill>
                          <a:effectLst/>
                          <a:latin typeface="Segoe UI"/>
                        </a:rPr>
                        <a:t>17</a:t>
                      </a:r>
                    </a:p>
                  </a:txBody>
                  <a:tcPr marL="7620" marR="7620" marT="7620" marB="0" anchor="ctr"/>
                </a:tc>
                <a:tc>
                  <a:txBody>
                    <a:bodyPr/>
                    <a:lstStyle/>
                    <a:p>
                      <a:pPr algn="ctr" fontAlgn="ctr"/>
                      <a:r>
                        <a:rPr lang="en-US" sz="1100" b="0" i="0" u="none" strike="noStrike" dirty="0">
                          <a:solidFill>
                            <a:srgbClr val="000000"/>
                          </a:solidFill>
                          <a:effectLst/>
                          <a:latin typeface="Segoe UI"/>
                        </a:rPr>
                        <a:t>Colombia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77</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extLst>
                  <a:ext uri="{0D108BD9-81ED-4DB2-BD59-A6C34878D82A}">
                    <a16:rowId xmlns:a16="http://schemas.microsoft.com/office/drawing/2014/main" val="2039477326"/>
                  </a:ext>
                </a:extLst>
              </a:tr>
              <a:tr h="237486">
                <a:tc>
                  <a:txBody>
                    <a:bodyPr/>
                    <a:lstStyle/>
                    <a:p>
                      <a:pPr algn="ctr" fontAlgn="b"/>
                      <a:r>
                        <a:rPr lang="en-US" sz="1100" b="0" i="0" u="none" strike="noStrike" dirty="0">
                          <a:solidFill>
                            <a:srgbClr val="000000"/>
                          </a:solidFill>
                          <a:effectLst/>
                          <a:latin typeface="Segoe UI"/>
                        </a:rPr>
                        <a:t>18</a:t>
                      </a:r>
                    </a:p>
                  </a:txBody>
                  <a:tcPr marL="7620" marR="7620" marT="7620" marB="0" anchor="ctr"/>
                </a:tc>
                <a:tc>
                  <a:txBody>
                    <a:bodyPr/>
                    <a:lstStyle/>
                    <a:p>
                      <a:pPr algn="ctr" fontAlgn="ctr"/>
                      <a:r>
                        <a:rPr lang="en-US" sz="1100" b="0" i="0" u="none" strike="noStrike" dirty="0">
                          <a:solidFill>
                            <a:srgbClr val="000000"/>
                          </a:solidFill>
                          <a:effectLst/>
                          <a:latin typeface="Segoe UI"/>
                        </a:rPr>
                        <a:t>Argentina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75</a:t>
                      </a:r>
                    </a:p>
                  </a:txBody>
                  <a:tcPr marL="7620" marR="7620" marT="7620" marB="0" anchor="ctr"/>
                </a:tc>
                <a:tc>
                  <a:txBody>
                    <a:bodyPr/>
                    <a:lstStyle/>
                    <a:p>
                      <a:pPr algn="ctr" fontAlgn="b"/>
                      <a:r>
                        <a:rPr lang="en-US" sz="1100" b="0" i="0" u="none" strike="noStrike" dirty="0">
                          <a:solidFill>
                            <a:srgbClr val="000000"/>
                          </a:solidFill>
                          <a:effectLst/>
                          <a:latin typeface="Segoe UI"/>
                        </a:rPr>
                        <a:t>74</a:t>
                      </a:r>
                    </a:p>
                  </a:txBody>
                  <a:tcPr marL="7620" marR="7620" marT="7620" marB="0" anchor="ctr"/>
                </a:tc>
                <a:extLst>
                  <a:ext uri="{0D108BD9-81ED-4DB2-BD59-A6C34878D82A}">
                    <a16:rowId xmlns:a16="http://schemas.microsoft.com/office/drawing/2014/main" val="4201100171"/>
                  </a:ext>
                </a:extLst>
              </a:tr>
              <a:tr h="237486">
                <a:tc>
                  <a:txBody>
                    <a:bodyPr/>
                    <a:lstStyle/>
                    <a:p>
                      <a:pPr algn="ctr" fontAlgn="b"/>
                      <a:r>
                        <a:rPr lang="en-US" sz="1100" b="0" i="0" u="none" strike="noStrike" dirty="0">
                          <a:solidFill>
                            <a:srgbClr val="000000"/>
                          </a:solidFill>
                          <a:effectLst/>
                          <a:latin typeface="Segoe UI" panose="020B0502040204020203" pitchFamily="34" charset="0"/>
                        </a:rPr>
                        <a:t>20</a:t>
                      </a:r>
                    </a:p>
                  </a:txBody>
                  <a:tcPr marL="7620" marR="7620" marT="7620" marB="0" anchor="ctr"/>
                </a:tc>
                <a:tc>
                  <a:txBody>
                    <a:bodyPr/>
                    <a:lstStyle/>
                    <a:p>
                      <a:pPr algn="ctr" fontAlgn="ctr"/>
                      <a:r>
                        <a:rPr lang="en-US" sz="1100" b="0" i="0" u="none" strike="noStrike" dirty="0">
                          <a:solidFill>
                            <a:srgbClr val="000000"/>
                          </a:solidFill>
                          <a:effectLst/>
                          <a:latin typeface="Segoe UI"/>
                        </a:rPr>
                        <a:t>Chile</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tc>
                  <a:txBody>
                    <a:bodyPr/>
                    <a:lstStyle/>
                    <a:p>
                      <a:pPr algn="ctr" fontAlgn="b"/>
                      <a:r>
                        <a:rPr lang="en-US" sz="1100" b="0" i="0" u="none" strike="noStrike" dirty="0">
                          <a:solidFill>
                            <a:srgbClr val="000000"/>
                          </a:solidFill>
                          <a:effectLst/>
                          <a:latin typeface="Segoe UI"/>
                        </a:rPr>
                        <a:t>73</a:t>
                      </a:r>
                    </a:p>
                  </a:txBody>
                  <a:tcPr marL="7620" marR="7620" marT="7620" marB="0" anchor="ctr"/>
                </a:tc>
                <a:tc>
                  <a:txBody>
                    <a:bodyPr/>
                    <a:lstStyle/>
                    <a:p>
                      <a:pPr algn="ctr" fontAlgn="b"/>
                      <a:r>
                        <a:rPr lang="en-US" sz="1100" b="0" i="0" u="none" strike="noStrike" dirty="0">
                          <a:solidFill>
                            <a:srgbClr val="000000"/>
                          </a:solidFill>
                          <a:effectLst/>
                          <a:latin typeface="Segoe UI"/>
                        </a:rPr>
                        <a:t>75</a:t>
                      </a:r>
                    </a:p>
                  </a:txBody>
                  <a:tcPr marL="7620" marR="7620" marT="7620" marB="0" anchor="ctr"/>
                </a:tc>
                <a:extLst>
                  <a:ext uri="{0D108BD9-81ED-4DB2-BD59-A6C34878D82A}">
                    <a16:rowId xmlns:a16="http://schemas.microsoft.com/office/drawing/2014/main" val="810437113"/>
                  </a:ext>
                </a:extLst>
              </a:tr>
              <a:tr h="279396">
                <a:tc>
                  <a:txBody>
                    <a:bodyPr/>
                    <a:lstStyle/>
                    <a:p>
                      <a:pPr algn="ctr" fontAlgn="b"/>
                      <a:r>
                        <a:rPr lang="en-US" sz="1100" b="0" i="0" u="none" strike="noStrike" dirty="0">
                          <a:solidFill>
                            <a:srgbClr val="000000"/>
                          </a:solidFill>
                          <a:effectLst/>
                          <a:latin typeface="Segoe UI"/>
                        </a:rPr>
                        <a:t>22</a:t>
                      </a:r>
                    </a:p>
                  </a:txBody>
                  <a:tcPr marL="7620" marR="7620" marT="7620" marB="0" anchor="ctr"/>
                </a:tc>
                <a:tc>
                  <a:txBody>
                    <a:bodyPr/>
                    <a:lstStyle/>
                    <a:p>
                      <a:pPr algn="ctr" fontAlgn="ctr"/>
                      <a:r>
                        <a:rPr lang="en-US" sz="1100" b="0" i="0" u="none" strike="noStrike" dirty="0">
                          <a:solidFill>
                            <a:srgbClr val="000000"/>
                          </a:solidFill>
                          <a:effectLst/>
                          <a:latin typeface="Segoe UI"/>
                        </a:rPr>
                        <a:t>Peru</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Latam</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78</a:t>
                      </a:r>
                    </a:p>
                  </a:txBody>
                  <a:tcPr marL="7620" marR="7620" marT="7620" marB="0" anchor="ctr"/>
                </a:tc>
                <a:tc>
                  <a:txBody>
                    <a:bodyPr/>
                    <a:lstStyle/>
                    <a:p>
                      <a:pPr algn="ctr" fontAlgn="b"/>
                      <a:r>
                        <a:rPr lang="en-US" sz="1100" b="0" i="0" u="none" strike="noStrike" dirty="0">
                          <a:solidFill>
                            <a:srgbClr val="000000"/>
                          </a:solidFill>
                          <a:effectLst/>
                          <a:latin typeface="Segoe UI"/>
                        </a:rPr>
                        <a:t>79</a:t>
                      </a:r>
                    </a:p>
                  </a:txBody>
                  <a:tcPr marL="7620" marR="7620" marT="7620" marB="0" anchor="ctr"/>
                </a:tc>
                <a:extLst>
                  <a:ext uri="{0D108BD9-81ED-4DB2-BD59-A6C34878D82A}">
                    <a16:rowId xmlns:a16="http://schemas.microsoft.com/office/drawing/2014/main" val="3633336904"/>
                  </a:ext>
                </a:extLst>
              </a:tr>
              <a:tr h="279396">
                <a:tc>
                  <a:txBody>
                    <a:bodyPr/>
                    <a:lstStyle/>
                    <a:p>
                      <a:pPr algn="ctr" fontAlgn="b"/>
                      <a:r>
                        <a:rPr lang="en-US" sz="1100" b="0" i="0" u="none" strike="noStrike" dirty="0">
                          <a:solidFill>
                            <a:srgbClr val="000000"/>
                          </a:solidFill>
                          <a:effectLst/>
                          <a:latin typeface="Segoe UI" panose="020B0502040204020203" pitchFamily="34" charset="0"/>
                        </a:rPr>
                        <a:t>14</a:t>
                      </a:r>
                    </a:p>
                  </a:txBody>
                  <a:tcPr marL="7620" marR="7620" marT="7620" marB="0" anchor="ctr"/>
                </a:tc>
                <a:tc>
                  <a:txBody>
                    <a:bodyPr/>
                    <a:lstStyle/>
                    <a:p>
                      <a:pPr algn="ctr" fontAlgn="ctr"/>
                      <a:r>
                        <a:rPr lang="en-US" sz="1100" b="0" i="0" u="none" strike="noStrike" dirty="0">
                          <a:solidFill>
                            <a:srgbClr val="000000"/>
                          </a:solidFill>
                          <a:effectLst/>
                          <a:latin typeface="Segoe UI"/>
                        </a:rPr>
                        <a:t>Turkey</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MEA</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extLst>
                  <a:ext uri="{0D108BD9-81ED-4DB2-BD59-A6C34878D82A}">
                    <a16:rowId xmlns:a16="http://schemas.microsoft.com/office/drawing/2014/main" val="4255655544"/>
                  </a:ext>
                </a:extLst>
              </a:tr>
              <a:tr h="279396">
                <a:tc>
                  <a:txBody>
                    <a:bodyPr/>
                    <a:lstStyle/>
                    <a:p>
                      <a:pPr algn="ctr" fontAlgn="b"/>
                      <a:r>
                        <a:rPr lang="en-US" sz="1100" b="0" i="0" u="none" strike="noStrike" dirty="0">
                          <a:solidFill>
                            <a:srgbClr val="000000"/>
                          </a:solidFill>
                          <a:effectLst/>
                          <a:latin typeface="Segoe UI" panose="020B0502040204020203" pitchFamily="34" charset="0"/>
                        </a:rPr>
                        <a:t>21</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South Africa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MEA</a:t>
                      </a:r>
                    </a:p>
                  </a:txBody>
                  <a:tcPr marL="7620" marR="7620" marT="7620" marB="0" anchor="ctr"/>
                </a:tc>
                <a:tc>
                  <a:txBody>
                    <a:bodyPr/>
                    <a:lstStyle/>
                    <a:p>
                      <a:pPr algn="ctr" fontAlgn="b"/>
                      <a:r>
                        <a:rPr lang="en-US" sz="1100" b="0" i="0" u="none" strike="noStrike" dirty="0">
                          <a:solidFill>
                            <a:srgbClr val="000000"/>
                          </a:solidFill>
                          <a:effectLst/>
                          <a:latin typeface="Segoe UI"/>
                        </a:rPr>
                        <a:t>78</a:t>
                      </a:r>
                    </a:p>
                  </a:txBody>
                  <a:tcPr marL="7620" marR="7620" marT="7620" marB="0" anchor="ctr"/>
                </a:tc>
                <a:tc>
                  <a:txBody>
                    <a:bodyPr/>
                    <a:lstStyle/>
                    <a:p>
                      <a:pPr algn="ctr" fontAlgn="b"/>
                      <a:r>
                        <a:rPr lang="en-US" sz="1100" b="0" i="0" u="none" strike="noStrike" dirty="0">
                          <a:solidFill>
                            <a:srgbClr val="000000"/>
                          </a:solidFill>
                          <a:effectLst/>
                          <a:latin typeface="Segoe UI"/>
                        </a:rPr>
                        <a:t>77</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78</a:t>
                      </a:r>
                    </a:p>
                  </a:txBody>
                  <a:tcPr marL="7620" marR="7620" marT="7620" marB="0" anchor="ctr"/>
                </a:tc>
                <a:extLst>
                  <a:ext uri="{0D108BD9-81ED-4DB2-BD59-A6C34878D82A}">
                    <a16:rowId xmlns:a16="http://schemas.microsoft.com/office/drawing/2014/main" val="1247029946"/>
                  </a:ext>
                </a:extLst>
              </a:tr>
            </a:tbl>
          </a:graphicData>
        </a:graphic>
      </p:graphicFrame>
      <p:sp>
        <p:nvSpPr>
          <p:cNvPr id="6" name="Rectangle 5">
            <a:extLst>
              <a:ext uri="{FF2B5EF4-FFF2-40B4-BE49-F238E27FC236}">
                <a16:creationId xmlns:a16="http://schemas.microsoft.com/office/drawing/2014/main" id="{E95C1902-7542-4B38-8000-ECF15BEA9754}"/>
              </a:ext>
            </a:extLst>
          </p:cNvPr>
          <p:cNvSpPr/>
          <p:nvPr/>
        </p:nvSpPr>
        <p:spPr>
          <a:xfrm>
            <a:off x="50240" y="6594415"/>
            <a:ext cx="5354471" cy="400110"/>
          </a:xfrm>
          <a:prstGeom prst="rect">
            <a:avLst/>
          </a:prstGeom>
        </p:spPr>
        <p:txBody>
          <a:bodyPr wrap="square">
            <a:spAutoFit/>
          </a:bodyPr>
          <a:lstStyle/>
          <a:p>
            <a:r>
              <a:rPr lang="en-US" sz="1000" i="1" dirty="0">
                <a:solidFill>
                  <a:schemeClr val="bg1">
                    <a:lumMod val="50000"/>
                    <a:lumOff val="50000"/>
                  </a:schemeClr>
                </a:solidFill>
              </a:rPr>
              <a:t>*Worldwide trend based on 20 countries common in latest research and prior year</a:t>
            </a:r>
          </a:p>
          <a:p>
            <a:r>
              <a:rPr lang="en-US" sz="1000" i="1" dirty="0">
                <a:solidFill>
                  <a:schemeClr val="tx1">
                    <a:lumMod val="50000"/>
                  </a:schemeClr>
                </a:solidFill>
              </a:rPr>
              <a:t>Q2: Which of these has ever happened to you or to a friend/family member ONLINE?</a:t>
            </a:r>
            <a:endParaRPr lang="en-US" sz="1000" i="1" dirty="0">
              <a:solidFill>
                <a:schemeClr val="bg1">
                  <a:lumMod val="50000"/>
                  <a:lumOff val="50000"/>
                </a:schemeClr>
              </a:solidFill>
            </a:endParaRPr>
          </a:p>
        </p:txBody>
      </p:sp>
    </p:spTree>
    <p:extLst>
      <p:ext uri="{BB962C8B-B14F-4D97-AF65-F5344CB8AC3E}">
        <p14:creationId xmlns:p14="http://schemas.microsoft.com/office/powerpoint/2010/main" val="3156977663"/>
      </p:ext>
    </p:extLst>
  </p:cSld>
  <p:clrMapOvr>
    <a:masterClrMapping/>
  </p:clrMapOvr>
  <p:transition>
    <p:fade/>
  </p:transition>
</p:sld>
</file>

<file path=ppt/theme/theme1.xml><?xml version="1.0" encoding="utf-8"?>
<a:theme xmlns:a="http://schemas.openxmlformats.org/drawingml/2006/main" name="MSVID_Purple269_16x9_2012-08-18">
  <a:themeElements>
    <a:clrScheme name="Custom 89">
      <a:dk1>
        <a:srgbClr val="000000"/>
      </a:dk1>
      <a:lt1>
        <a:srgbClr val="FFFFFF"/>
      </a:lt1>
      <a:dk2>
        <a:srgbClr val="505050"/>
      </a:dk2>
      <a:lt2>
        <a:srgbClr val="00BCF2"/>
      </a:lt2>
      <a:accent1>
        <a:srgbClr val="002050"/>
      </a:accent1>
      <a:accent2>
        <a:srgbClr val="009E49"/>
      </a:accent2>
      <a:accent3>
        <a:srgbClr val="00B294"/>
      </a:accent3>
      <a:accent4>
        <a:srgbClr val="0072C6"/>
      </a:accent4>
      <a:accent5>
        <a:srgbClr val="4668C5"/>
      </a:accent5>
      <a:accent6>
        <a:srgbClr val="00D8CC"/>
      </a:accent6>
      <a:hlink>
        <a:srgbClr val="00B294"/>
      </a:hlink>
      <a:folHlink>
        <a:srgbClr val="00D8CC"/>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E3CAC8DEED5644AAE8B4A2DB68BF41F" ma:contentTypeVersion="17" ma:contentTypeDescription="Create a new document." ma:contentTypeScope="" ma:versionID="daa5d6614da588a5bbdcbbfd5ed96a7b">
  <xsd:schema xmlns:xsd="http://www.w3.org/2001/XMLSchema" xmlns:xs="http://www.w3.org/2001/XMLSchema" xmlns:p="http://schemas.microsoft.com/office/2006/metadata/properties" xmlns:ns1="http://schemas.microsoft.com/sharepoint/v3" xmlns:ns2="267b04ac-9b2d-4d02-8871-d86a5c3508e4" xmlns:ns3="e8df3db0-9164-4153-b116-15b48c547070" targetNamespace="http://schemas.microsoft.com/office/2006/metadata/properties" ma:root="true" ma:fieldsID="1c3a12f178ccb8211343b8961a6a5d2a" ns1:_="" ns2:_="" ns3:_="">
    <xsd:import namespace="http://schemas.microsoft.com/sharepoint/v3"/>
    <xsd:import namespace="267b04ac-9b2d-4d02-8871-d86a5c3508e4"/>
    <xsd:import namespace="e8df3db0-9164-4153-b116-15b48c547070"/>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1:_ip_UnifiedCompliancePolicyProperties" minOccurs="0"/>
                <xsd:element ref="ns1:_ip_UnifiedCompliancePolicyUIAction" minOccurs="0"/>
                <xsd:element ref="ns3:MediaServiceDateTaken" minOccurs="0"/>
                <xsd:element ref="ns3:MediaServiceAutoTags" minOccurs="0"/>
                <xsd:element ref="ns3:MediaServiceOCR" minOccurs="0"/>
                <xsd:element ref="ns3:Notes0"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description="" ma:hidden="true" ma:internalName="_ip_UnifiedCompliancePolicyProperties">
      <xsd:simpleType>
        <xsd:restriction base="dms:Note"/>
      </xsd:simpleType>
    </xsd:element>
    <xsd:element name="_ip_UnifiedCompliancePolicyUIAction" ma:index="15"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67b04ac-9b2d-4d02-8871-d86a5c3508e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8df3db0-9164-4153-b116-15b48c547070"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6" nillable="true" ma:displayName="MediaServiceDateTaken" ma:description="" ma:hidden="true" ma:internalName="MediaServiceDateTaken" ma:readOnly="true">
      <xsd:simpleType>
        <xsd:restriction base="dms:Text"/>
      </xsd:simpleType>
    </xsd:element>
    <xsd:element name="MediaServiceAutoTags" ma:index="17" nillable="true" ma:displayName="MediaServiceAutoTags" ma:description="" ma:internalName="MediaServiceAutoTags" ma:readOnly="true">
      <xsd:simpleType>
        <xsd:restriction base="dms:Text"/>
      </xsd:simpleType>
    </xsd:element>
    <xsd:element name="MediaServiceOCR" ma:index="18" nillable="true" ma:displayName="MediaServiceOCR" ma:description="" ma:internalName="MediaServiceOCR" ma:readOnly="true">
      <xsd:simpleType>
        <xsd:restriction base="dms:Note">
          <xsd:maxLength value="255"/>
        </xsd:restriction>
      </xsd:simpleType>
    </xsd:element>
    <xsd:element name="Notes0" ma:index="19" nillable="true" ma:displayName="Notes" ma:internalName="Notes0">
      <xsd:simpleType>
        <xsd:restriction base="dms:Text">
          <xsd:maxLength value="255"/>
        </xsd:restriction>
      </xsd:simpleType>
    </xsd:element>
    <xsd:element name="MediaServiceLocation" ma:index="20" nillable="true" ma:displayName="MediaServiceLocation" ma:internalName="MediaServiceLocation"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Notes0 xmlns="e8df3db0-9164-4153-b116-15b48c547070" xsi:nil="true"/>
    <_ip_UnifiedCompliancePolicyProperties xmlns="http://schemas.microsoft.com/sharepoint/v3" xsi:nil="true"/>
    <MediaServiceKeyPoints xmlns="e8df3db0-9164-4153-b116-15b48c547070" xsi:nil="true"/>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261461ED-2A4F-4108-B697-AA3CBCC816B5}"/>
</file>

<file path=customXml/itemProps3.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230e9df3-be65-4c73-a93b-d1236ebd677e"/>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http://purl.org/dc/dcmitype/"/>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Microsoft_TWC_PresExternalLight</Template>
  <TotalTime>315704</TotalTime>
  <Words>1124</Words>
  <Application>Microsoft Office PowerPoint</Application>
  <PresentationFormat>Custom</PresentationFormat>
  <Paragraphs>220</Paragraphs>
  <Slides>9</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Segoe UI</vt:lpstr>
      <vt:lpstr>Segoe UI Light</vt:lpstr>
      <vt:lpstr>Wingdings</vt:lpstr>
      <vt:lpstr>MSVID_Purple269_16x9_2012-08-18</vt:lpstr>
      <vt:lpstr>Civility, Safety &amp; Interaction Online</vt:lpstr>
      <vt:lpstr>Key Findings – Hungary</vt:lpstr>
      <vt:lpstr>Nature of online risk types in Hungary</vt:lpstr>
      <vt:lpstr>Risks in social circles remained the same in Hungary</vt:lpstr>
      <vt:lpstr>Severe pain from online risks was lower in Hungary</vt:lpstr>
      <vt:lpstr>Consequences from risks rose in Hungary, but taking positive actions showed mixed results</vt:lpstr>
      <vt:lpstr>Millennials and baby boomers were hit the hardest</vt:lpstr>
      <vt:lpstr>More teens asked for help with online risks</vt:lpstr>
      <vt:lpstr>DCI trend</vt:lpstr>
    </vt:vector>
  </TitlesOfParts>
  <Company>tns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Stronger. Together. One Microsoft</dc:title>
  <dc:creator>Thomas Wong</dc:creator>
  <cp:lastModifiedBy>David J. Dzumba</cp:lastModifiedBy>
  <cp:revision>6587</cp:revision>
  <cp:lastPrinted>2014-01-24T18:55:15Z</cp:lastPrinted>
  <dcterms:created xsi:type="dcterms:W3CDTF">2013-07-29T23:33:21Z</dcterms:created>
  <dcterms:modified xsi:type="dcterms:W3CDTF">2019-01-10T21:56:59Z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0x0101004E3CAC8DEED5644AAE8B4A2DB68BF41F</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TaxKeyword">
    <vt:lpwstr/>
  </property>
  <property fmtid="{D5CDD505-2E9C-101B-9397-08002B2CF9AE}" pid="7" name="MSIP_Label_f42aa342-8706-4288-bd11-ebb85995028c_Enabled">
    <vt:lpwstr>True</vt:lpwstr>
  </property>
  <property fmtid="{D5CDD505-2E9C-101B-9397-08002B2CF9AE}" pid="8" name="MSIP_Label_f42aa342-8706-4288-bd11-ebb85995028c_SiteId">
    <vt:lpwstr>72f988bf-86f1-41af-91ab-2d7cd011db47</vt:lpwstr>
  </property>
  <property fmtid="{D5CDD505-2E9C-101B-9397-08002B2CF9AE}" pid="9" name="MSIP_Label_f42aa342-8706-4288-bd11-ebb85995028c_Owner">
    <vt:lpwstr>jbeau@microsoft.com</vt:lpwstr>
  </property>
  <property fmtid="{D5CDD505-2E9C-101B-9397-08002B2CF9AE}" pid="10" name="MSIP_Label_f42aa342-8706-4288-bd11-ebb85995028c_SetDate">
    <vt:lpwstr>2018-09-12T18:05:05.2656379Z</vt:lpwstr>
  </property>
  <property fmtid="{D5CDD505-2E9C-101B-9397-08002B2CF9AE}" pid="11" name="MSIP_Label_f42aa342-8706-4288-bd11-ebb85995028c_Name">
    <vt:lpwstr>General</vt:lpwstr>
  </property>
  <property fmtid="{D5CDD505-2E9C-101B-9397-08002B2CF9AE}" pid="12" name="MSIP_Label_f42aa342-8706-4288-bd11-ebb85995028c_Application">
    <vt:lpwstr>Microsoft Azure Information Protection</vt:lpwstr>
  </property>
  <property fmtid="{D5CDD505-2E9C-101B-9397-08002B2CF9AE}" pid="13" name="MSIP_Label_f42aa342-8706-4288-bd11-ebb85995028c_Extended_MSFT_Method">
    <vt:lpwstr>Automatic</vt:lpwstr>
  </property>
  <property fmtid="{D5CDD505-2E9C-101B-9397-08002B2CF9AE}" pid="14" name="Sensitivity">
    <vt:lpwstr>General</vt:lpwstr>
  </property>
</Properties>
</file>