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4"/>
  </p:notesMasterIdLst>
  <p:handoutMasterIdLst>
    <p:handoutMasterId r:id="rId15"/>
  </p:handoutMasterIdLst>
  <p:sldIdLst>
    <p:sldId id="1161" r:id="rId5"/>
    <p:sldId id="1687" r:id="rId6"/>
    <p:sldId id="1681" r:id="rId7"/>
    <p:sldId id="1689" r:id="rId8"/>
    <p:sldId id="1683" r:id="rId9"/>
    <p:sldId id="1684" r:id="rId10"/>
    <p:sldId id="1685" r:id="rId11"/>
    <p:sldId id="1690" r:id="rId12"/>
    <p:sldId id="1686" r:id="rId13"/>
  </p:sldIdLst>
  <p:sldSz cx="12436475" cy="6994525"/>
  <p:notesSz cx="6858000" cy="9313863"/>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13502-2D1A-4D85-B4F1-5589B3288DD5}">
          <p14:sldIdLst>
            <p14:sldId id="1161"/>
            <p14:sldId id="1687"/>
            <p14:sldId id="1681"/>
            <p14:sldId id="1689"/>
            <p14:sldId id="1683"/>
            <p14:sldId id="1684"/>
            <p14:sldId id="1685"/>
            <p14:sldId id="1690"/>
            <p14:sldId id="1686"/>
          </p14:sldIdLst>
        </p14:section>
      </p14:sectionLst>
    </p:ext>
    <p:ext uri="{EFAFB233-063F-42B5-8137-9DF3F51BA10A}">
      <p15:sldGuideLst xmlns:p15="http://schemas.microsoft.com/office/powerpoint/2012/main">
        <p15:guide id="3" orient="horz" pos="931" userDrawn="1">
          <p15:clr>
            <a:srgbClr val="A4A3A4"/>
          </p15:clr>
        </p15:guide>
        <p15:guide id="5" orient="horz" pos="4123" userDrawn="1">
          <p15:clr>
            <a:srgbClr val="A4A3A4"/>
          </p15:clr>
        </p15:guide>
        <p15:guide id="7" orient="horz" pos="3067" userDrawn="1">
          <p15:clr>
            <a:srgbClr val="A4A3A4"/>
          </p15:clr>
        </p15:guide>
        <p15:guide id="8" orient="horz" pos="1987" userDrawn="1">
          <p15:clr>
            <a:srgbClr val="A4A3A4"/>
          </p15:clr>
        </p15:guide>
        <p15:guide id="9" pos="557" userDrawn="1">
          <p15:clr>
            <a:srgbClr val="A4A3A4"/>
          </p15:clr>
        </p15:guide>
        <p15:guide id="10" pos="1325">
          <p15:clr>
            <a:srgbClr val="A4A3A4"/>
          </p15:clr>
        </p15:guide>
        <p15:guide id="12" pos="749">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7181" userDrawn="1">
          <p15:clr>
            <a:srgbClr val="A4A3A4"/>
          </p15:clr>
        </p15:guide>
        <p15:guide id="22" pos="3053">
          <p15:clr>
            <a:srgbClr val="A4A3A4"/>
          </p15:clr>
        </p15:guide>
      </p15:sldGuideLst>
    </p:ext>
    <p:ext uri="{2D200454-40CA-4A62-9FC3-DE9A4176ACB9}">
      <p15:notesGuideLst xmlns:p15="http://schemas.microsoft.com/office/powerpoint/2012/main">
        <p15:guide id="1" orient="horz" pos="2865" userDrawn="1">
          <p15:clr>
            <a:srgbClr val="A4A3A4"/>
          </p15:clr>
        </p15:guide>
        <p15:guide id="2" pos="2093" userDrawn="1">
          <p15:clr>
            <a:srgbClr val="A4A3A4"/>
          </p15:clr>
        </p15:guide>
        <p15:guide id="3" orient="horz" pos="2934"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om Wong" initials="TW" lastIdx="11" clrIdx="7">
    <p:extLst>
      <p:ext uri="{19B8F6BF-5375-455C-9EA6-DF929625EA0E}">
        <p15:presenceInfo xmlns:p15="http://schemas.microsoft.com/office/powerpoint/2012/main" userId="7ee3688e7d498933" providerId="Windows Live"/>
      </p:ext>
    </p:extLst>
  </p:cmAuthor>
  <p:cmAuthor id="1" name="Mary Feil-Jacobs" initials="MFJ" lastIdx="42" clrIdx="1"/>
  <p:cmAuthor id="2" name="Carol Brown" initials="CB" lastIdx="4" clrIdx="2"/>
  <p:cmAuthor id="3" name="Tiffany Teichrow" initials="TT" lastIdx="2" clrIdx="3">
    <p:extLst/>
  </p:cmAuthor>
  <p:cmAuthor id="4" name="Cynthia Sandvick (LCA)" initials="CS(" lastIdx="3" clrIdx="4">
    <p:extLst/>
  </p:cmAuthor>
  <p:cmAuthor id="5" name="Kim Sanchez" initials="KS" lastIdx="7" clrIdx="5">
    <p:extLst/>
  </p:cmAuthor>
  <p:cmAuthor id="6" name="John Ruchinskas" initials="JR" lastIdx="106" clrIdx="6">
    <p:extLst>
      <p:ext uri="{19B8F6BF-5375-455C-9EA6-DF929625EA0E}">
        <p15:presenceInfo xmlns:p15="http://schemas.microsoft.com/office/powerpoint/2012/main" userId="8b520dd3a2a299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E7E7E7"/>
    <a:srgbClr val="FFB900"/>
    <a:srgbClr val="CCCCFF"/>
    <a:srgbClr val="002050"/>
    <a:srgbClr val="00B294"/>
    <a:srgbClr val="339933"/>
    <a:srgbClr val="A71201"/>
    <a:srgbClr val="00994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61B23-49E0-4AA0-B4D4-41DFB09DEA3C}" v="274" dt="2019-01-10T00:45:54.409"/>
    <p1510:client id="{39FA831F-6499-4478-990D-CCC418BF28E4}" v="18" dt="2019-01-10T01:31:23.778"/>
    <p1510:client id="{C619F0B1-31D0-4440-A618-54B7A901DDD4}" v="45" dt="2019-01-10T20:49:43.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9" autoAdjust="0"/>
    <p:restoredTop sz="93657" autoAdjust="0"/>
  </p:normalViewPr>
  <p:slideViewPr>
    <p:cSldViewPr snapToGrid="0">
      <p:cViewPr varScale="1">
        <p:scale>
          <a:sx n="78" d="100"/>
          <a:sy n="78" d="100"/>
        </p:scale>
        <p:origin x="948" y="-98"/>
      </p:cViewPr>
      <p:guideLst>
        <p:guide orient="horz" pos="931"/>
        <p:guide orient="horz" pos="4123"/>
        <p:guide orient="horz" pos="3067"/>
        <p:guide orient="horz" pos="1987"/>
        <p:guide pos="557"/>
        <p:guide pos="1325"/>
        <p:guide pos="749"/>
        <p:guide pos="3629"/>
        <p:guide pos="1901"/>
        <p:guide pos="2477"/>
        <p:guide pos="4205"/>
        <p:guide pos="7181"/>
        <p:guide pos="3053"/>
      </p:guideLst>
    </p:cSldViewPr>
  </p:slideViewPr>
  <p:outlineViewPr>
    <p:cViewPr>
      <p:scale>
        <a:sx n="33" d="100"/>
        <a:sy n="33" d="100"/>
      </p:scale>
      <p:origin x="0" y="-1882"/>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268" d="100"/>
          <a:sy n="268" d="100"/>
        </p:scale>
        <p:origin x="-2333" y="-6019"/>
      </p:cViewPr>
      <p:guideLst>
        <p:guide orient="horz" pos="2865"/>
        <p:guide pos="2093"/>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Beauchere (CELA)" userId="S::jbeau@microsoft.com::5feabd0e-7554-4158-8393-9ced612cedf9" providerId="AD" clId="Web-{E6E61B23-49E0-4AA0-B4D4-41DFB09DEA3C}"/>
    <pc:docChg chg="modSld">
      <pc:chgData name="Jacqueline Beauchere (CELA)" userId="S::jbeau@microsoft.com::5feabd0e-7554-4158-8393-9ced612cedf9" providerId="AD" clId="Web-{E6E61B23-49E0-4AA0-B4D4-41DFB09DEA3C}" dt="2019-01-10T00:45:54.409" v="274" actId="20577"/>
      <pc:docMkLst>
        <pc:docMk/>
      </pc:docMkLst>
      <pc:sldChg chg="modSp">
        <pc:chgData name="Jacqueline Beauchere (CELA)" userId="S::jbeau@microsoft.com::5feabd0e-7554-4158-8393-9ced612cedf9" providerId="AD" clId="Web-{E6E61B23-49E0-4AA0-B4D4-41DFB09DEA3C}" dt="2019-01-10T00:29:29.965" v="139" actId="1076"/>
        <pc:sldMkLst>
          <pc:docMk/>
          <pc:sldMk cId="1279127179" sldId="1681"/>
        </pc:sldMkLst>
        <pc:spChg chg="mod">
          <ac:chgData name="Jacqueline Beauchere (CELA)" userId="S::jbeau@microsoft.com::5feabd0e-7554-4158-8393-9ced612cedf9" providerId="AD" clId="Web-{E6E61B23-49E0-4AA0-B4D4-41DFB09DEA3C}" dt="2019-01-10T00:12:29.159" v="136" actId="14100"/>
          <ac:spMkLst>
            <pc:docMk/>
            <pc:sldMk cId="1279127179" sldId="1681"/>
            <ac:spMk id="16" creationId="{870823BF-150B-490B-85F8-3C7156744FA9}"/>
          </ac:spMkLst>
        </pc:spChg>
        <pc:picChg chg="mod">
          <ac:chgData name="Jacqueline Beauchere (CELA)" userId="S::jbeau@microsoft.com::5feabd0e-7554-4158-8393-9ced612cedf9" providerId="AD" clId="Web-{E6E61B23-49E0-4AA0-B4D4-41DFB09DEA3C}" dt="2019-01-10T00:29:29.965" v="139" actId="1076"/>
          <ac:picMkLst>
            <pc:docMk/>
            <pc:sldMk cId="1279127179" sldId="1681"/>
            <ac:picMk id="2" creationId="{1FB51734-674A-45EC-ABBF-69EB1A6FCD66}"/>
          </ac:picMkLst>
        </pc:picChg>
      </pc:sldChg>
      <pc:sldChg chg="modSp">
        <pc:chgData name="Jacqueline Beauchere (CELA)" userId="S::jbeau@microsoft.com::5feabd0e-7554-4158-8393-9ced612cedf9" providerId="AD" clId="Web-{E6E61B23-49E0-4AA0-B4D4-41DFB09DEA3C}" dt="2019-01-10T00:42:59.546" v="197" actId="20577"/>
        <pc:sldMkLst>
          <pc:docMk/>
          <pc:sldMk cId="344454394" sldId="1684"/>
        </pc:sldMkLst>
        <pc:spChg chg="mod">
          <ac:chgData name="Jacqueline Beauchere (CELA)" userId="S::jbeau@microsoft.com::5feabd0e-7554-4158-8393-9ced612cedf9" providerId="AD" clId="Web-{E6E61B23-49E0-4AA0-B4D4-41DFB09DEA3C}" dt="2019-01-10T00:42:59.546" v="197" actId="20577"/>
          <ac:spMkLst>
            <pc:docMk/>
            <pc:sldMk cId="344454394" sldId="1684"/>
            <ac:spMk id="14" creationId="{3B3128F5-E511-4FA1-9B2C-61844C11C9D7}"/>
          </ac:spMkLst>
        </pc:spChg>
      </pc:sldChg>
      <pc:sldChg chg="modSp">
        <pc:chgData name="Jacqueline Beauchere (CELA)" userId="S::jbeau@microsoft.com::5feabd0e-7554-4158-8393-9ced612cedf9" providerId="AD" clId="Web-{E6E61B23-49E0-4AA0-B4D4-41DFB09DEA3C}" dt="2019-01-10T00:44:28.547" v="262" actId="20577"/>
        <pc:sldMkLst>
          <pc:docMk/>
          <pc:sldMk cId="217872123" sldId="1685"/>
        </pc:sldMkLst>
        <pc:spChg chg="mod">
          <ac:chgData name="Jacqueline Beauchere (CELA)" userId="S::jbeau@microsoft.com::5feabd0e-7554-4158-8393-9ced612cedf9" providerId="AD" clId="Web-{E6E61B23-49E0-4AA0-B4D4-41DFB09DEA3C}" dt="2019-01-10T00:44:28.547" v="262" actId="20577"/>
          <ac:spMkLst>
            <pc:docMk/>
            <pc:sldMk cId="217872123" sldId="1685"/>
            <ac:spMk id="20" creationId="{5AF1654D-0E65-4AEE-AE3C-CF8CDC38C101}"/>
          </ac:spMkLst>
        </pc:spChg>
      </pc:sldChg>
      <pc:sldChg chg="modSp">
        <pc:chgData name="Jacqueline Beauchere (CELA)" userId="S::jbeau@microsoft.com::5feabd0e-7554-4158-8393-9ced612cedf9" providerId="AD" clId="Web-{E6E61B23-49E0-4AA0-B4D4-41DFB09DEA3C}" dt="2019-01-10T00:45:49.674" v="272" actId="20577"/>
        <pc:sldMkLst>
          <pc:docMk/>
          <pc:sldMk cId="3156977663" sldId="1686"/>
        </pc:sldMkLst>
        <pc:spChg chg="mod">
          <ac:chgData name="Jacqueline Beauchere (CELA)" userId="S::jbeau@microsoft.com::5feabd0e-7554-4158-8393-9ced612cedf9" providerId="AD" clId="Web-{E6E61B23-49E0-4AA0-B4D4-41DFB09DEA3C}" dt="2019-01-10T00:45:49.674" v="272" actId="20577"/>
          <ac:spMkLst>
            <pc:docMk/>
            <pc:sldMk cId="3156977663" sldId="1686"/>
            <ac:spMk id="2" creationId="{00000000-0000-0000-0000-000000000000}"/>
          </ac:spMkLst>
        </pc:spChg>
      </pc:sldChg>
      <pc:sldChg chg="modSp">
        <pc:chgData name="Jacqueline Beauchere (CELA)" userId="S::jbeau@microsoft.com::5feabd0e-7554-4158-8393-9ced612cedf9" providerId="AD" clId="Web-{E6E61B23-49E0-4AA0-B4D4-41DFB09DEA3C}" dt="2019-01-10T00:12:25.878" v="135" actId="20577"/>
        <pc:sldMkLst>
          <pc:docMk/>
          <pc:sldMk cId="2086727468" sldId="1687"/>
        </pc:sldMkLst>
        <pc:spChg chg="mod">
          <ac:chgData name="Jacqueline Beauchere (CELA)" userId="S::jbeau@microsoft.com::5feabd0e-7554-4158-8393-9ced612cedf9" providerId="AD" clId="Web-{E6E61B23-49E0-4AA0-B4D4-41DFB09DEA3C}" dt="2019-01-10T00:12:25.878" v="135" actId="20577"/>
          <ac:spMkLst>
            <pc:docMk/>
            <pc:sldMk cId="2086727468" sldId="1687"/>
            <ac:spMk id="4" creationId="{609B48BA-DB7A-48DD-BE6F-AD45CC026935}"/>
          </ac:spMkLst>
        </pc:spChg>
      </pc:sldChg>
      <pc:sldChg chg="modSp">
        <pc:chgData name="Jacqueline Beauchere (CELA)" userId="S::jbeau@microsoft.com::5feabd0e-7554-4158-8393-9ced612cedf9" providerId="AD" clId="Web-{E6E61B23-49E0-4AA0-B4D4-41DFB09DEA3C}" dt="2019-01-10T00:45:20.314" v="265" actId="20577"/>
        <pc:sldMkLst>
          <pc:docMk/>
          <pc:sldMk cId="552979309" sldId="1690"/>
        </pc:sldMkLst>
        <pc:spChg chg="mod">
          <ac:chgData name="Jacqueline Beauchere (CELA)" userId="S::jbeau@microsoft.com::5feabd0e-7554-4158-8393-9ced612cedf9" providerId="AD" clId="Web-{E6E61B23-49E0-4AA0-B4D4-41DFB09DEA3C}" dt="2019-01-10T00:45:20.314" v="265" actId="20577"/>
          <ac:spMkLst>
            <pc:docMk/>
            <pc:sldMk cId="552979309" sldId="1690"/>
            <ac:spMk id="5" creationId="{2ABC4267-93F9-4C29-9160-629EC3EC1C66}"/>
          </ac:spMkLst>
        </pc:spChg>
        <pc:spChg chg="mod">
          <ac:chgData name="Jacqueline Beauchere (CELA)" userId="S::jbeau@microsoft.com::5feabd0e-7554-4158-8393-9ced612cedf9" providerId="AD" clId="Web-{E6E61B23-49E0-4AA0-B4D4-41DFB09DEA3C}" dt="2019-01-10T00:11:23.517" v="110" actId="20577"/>
          <ac:spMkLst>
            <pc:docMk/>
            <pc:sldMk cId="552979309" sldId="1690"/>
            <ac:spMk id="7" creationId="{3B4A9F95-498C-476B-B7AE-3713F52F18B9}"/>
          </ac:spMkLst>
        </pc:spChg>
        <pc:spChg chg="mod">
          <ac:chgData name="Jacqueline Beauchere (CELA)" userId="S::jbeau@microsoft.com::5feabd0e-7554-4158-8393-9ced612cedf9" providerId="AD" clId="Web-{E6E61B23-49E0-4AA0-B4D4-41DFB09DEA3C}" dt="2019-01-10T00:11:48.658" v="118" actId="20577"/>
          <ac:spMkLst>
            <pc:docMk/>
            <pc:sldMk cId="552979309" sldId="1690"/>
            <ac:spMk id="8" creationId="{AED89F09-05B3-4605-BAF8-92E199E5CB56}"/>
          </ac:spMkLst>
        </pc:spChg>
      </pc:sldChg>
    </pc:docChg>
  </pc:docChgLst>
  <pc:docChgLst>
    <pc:chgData name="Jacqueline Beauchere (CELA)" userId="S::jbeau@microsoft.com::5feabd0e-7554-4158-8393-9ced612cedf9" providerId="AD" clId="Web-{C619F0B1-31D0-4440-A618-54B7A901DDD4}"/>
    <pc:docChg chg="modSld">
      <pc:chgData name="Jacqueline Beauchere (CELA)" userId="S::jbeau@microsoft.com::5feabd0e-7554-4158-8393-9ced612cedf9" providerId="AD" clId="Web-{C619F0B1-31D0-4440-A618-54B7A901DDD4}" dt="2019-01-10T20:49:43.820" v="44" actId="20577"/>
      <pc:docMkLst>
        <pc:docMk/>
      </pc:docMkLst>
      <pc:sldChg chg="modSp">
        <pc:chgData name="Jacqueline Beauchere (CELA)" userId="S::jbeau@microsoft.com::5feabd0e-7554-4158-8393-9ced612cedf9" providerId="AD" clId="Web-{C619F0B1-31D0-4440-A618-54B7A901DDD4}" dt="2019-01-10T20:49:43.820" v="44" actId="20577"/>
        <pc:sldMkLst>
          <pc:docMk/>
          <pc:sldMk cId="2086727468" sldId="1687"/>
        </pc:sldMkLst>
        <pc:spChg chg="mod">
          <ac:chgData name="Jacqueline Beauchere (CELA)" userId="S::jbeau@microsoft.com::5feabd0e-7554-4158-8393-9ced612cedf9" providerId="AD" clId="Web-{C619F0B1-31D0-4440-A618-54B7A901DDD4}" dt="2019-01-10T20:49:43.820" v="44" actId="20577"/>
          <ac:spMkLst>
            <pc:docMk/>
            <pc:sldMk cId="2086727468" sldId="1687"/>
            <ac:spMk id="4" creationId="{609B48BA-DB7A-48DD-BE6F-AD45CC026935}"/>
          </ac:spMkLst>
        </pc:spChg>
      </pc:sldChg>
    </pc:docChg>
  </pc:docChgLst>
  <pc:docChgLst>
    <pc:chgData name="Melissa Coutts (Xtreme Staffing)" userId="287ef19f-99a1-464c-ba55-c27958dc9b8d" providerId="ADAL" clId="{39FA831F-6499-4478-990D-CCC418BF28E4}"/>
    <pc:docChg chg="undo custSel modSld">
      <pc:chgData name="Melissa Coutts (Xtreme Staffing)" userId="287ef19f-99a1-464c-ba55-c27958dc9b8d" providerId="ADAL" clId="{39FA831F-6499-4478-990D-CCC418BF28E4}" dt="2019-01-10T01:32:01.893" v="37" actId="14100"/>
      <pc:docMkLst>
        <pc:docMk/>
      </pc:docMkLst>
      <pc:sldChg chg="addSp delSp modSp mod">
        <pc:chgData name="Melissa Coutts (Xtreme Staffing)" userId="287ef19f-99a1-464c-ba55-c27958dc9b8d" providerId="ADAL" clId="{39FA831F-6499-4478-990D-CCC418BF28E4}" dt="2019-01-10T01:32:01.893" v="37" actId="14100"/>
        <pc:sldMkLst>
          <pc:docMk/>
          <pc:sldMk cId="1787422098" sldId="1689"/>
        </pc:sldMkLst>
        <pc:spChg chg="add mod ord">
          <ac:chgData name="Melissa Coutts (Xtreme Staffing)" userId="287ef19f-99a1-464c-ba55-c27958dc9b8d" providerId="ADAL" clId="{39FA831F-6499-4478-990D-CCC418BF28E4}" dt="2019-01-10T01:32:01.893" v="37" actId="14100"/>
          <ac:spMkLst>
            <pc:docMk/>
            <pc:sldMk cId="1787422098" sldId="1689"/>
            <ac:spMk id="10" creationId="{3F4A2D04-E0E0-4AD0-9671-95F690A57A32}"/>
          </ac:spMkLst>
        </pc:spChg>
        <pc:graphicFrameChg chg="add del mod">
          <ac:chgData name="Melissa Coutts (Xtreme Staffing)" userId="287ef19f-99a1-464c-ba55-c27958dc9b8d" providerId="ADAL" clId="{39FA831F-6499-4478-990D-CCC418BF28E4}" dt="2019-01-10T01:31:22.777" v="19" actId="478"/>
          <ac:graphicFrameMkLst>
            <pc:docMk/>
            <pc:sldMk cId="1787422098" sldId="1689"/>
            <ac:graphicFrameMk id="8" creationId="{28326BD4-54FD-4FF3-BAF7-79631E21D7C1}"/>
          </ac:graphicFrameMkLst>
        </pc:graphicFrameChg>
        <pc:picChg chg="del">
          <ac:chgData name="Melissa Coutts (Xtreme Staffing)" userId="287ef19f-99a1-464c-ba55-c27958dc9b8d" providerId="ADAL" clId="{39FA831F-6499-4478-990D-CCC418BF28E4}" dt="2019-01-10T01:28:47.076" v="0" actId="478"/>
          <ac:picMkLst>
            <pc:docMk/>
            <pc:sldMk cId="1787422098" sldId="1689"/>
            <ac:picMk id="2" creationId="{712C325C-7E9C-4397-93C9-2F5CFDA4A995}"/>
          </ac:picMkLst>
        </pc:picChg>
        <pc:picChg chg="add mod">
          <ac:chgData name="Melissa Coutts (Xtreme Staffing)" userId="287ef19f-99a1-464c-ba55-c27958dc9b8d" providerId="ADAL" clId="{39FA831F-6499-4478-990D-CCC418BF28E4}" dt="2019-01-10T01:31:53.542" v="34" actId="1076"/>
          <ac:picMkLst>
            <pc:docMk/>
            <pc:sldMk cId="1787422098" sldId="1689"/>
            <ac:picMk id="5" creationId="{C7CCF516-5511-4162-8226-1E2ACF91718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v-mecout\AppData\Roaming\Microsoft\Excel\Copy%20of%20Wave%203%20Country%20report%20slide%20data%20vFINAL_Sep_12%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mecout\AppData\Roaming\Microsoft\Excel\Copy%20of%20Wave%203%20Country%20report%20slide%20data%20vFINAL_Sep_12%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mecout\AppData\Roaming\Microsoft\Excel\Copy%20of%20Wave%203%20Country%20report%20slide%20data%20vFINAL_Sep_12%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mecout\AppData\Roaming\Microsoft\Excel\Copy%20of%20Wave%203%20Country%20report%20slide%20data%20vFINAL_Sep_12%20(version%201).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mecout\AppData\Roaming\Microsoft\Excel\Copy%20of%20Wave%203%20Country%20report%20slide%20data%20vFINAL_Sep_12%20(version%201).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v-mecout\AppData\Roaming\Microsoft\Excel\Copy%20of%20Wave%203%20Country%20report%20slide%20data%20vFINAL_Sep_12%20(version%201).xlsb"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50000"/>
                  </a:schemeClr>
                </a:solidFill>
                <a:latin typeface="+mn-lt"/>
                <a:ea typeface="+mn-ea"/>
                <a:cs typeface="+mn-cs"/>
              </a:defRPr>
            </a:pPr>
            <a:r>
              <a:rPr lang="en-US" sz="2000" b="1" dirty="0">
                <a:solidFill>
                  <a:schemeClr val="tx1">
                    <a:lumMod val="50000"/>
                  </a:schemeClr>
                </a:solidFill>
              </a:rPr>
              <a:t>Amount of pain experienced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2.2651220814866726E-2"/>
          <c:y val="0.1345668742025998"/>
          <c:w val="0.76936938806681154"/>
          <c:h val="0.69827347320535316"/>
        </c:manualLayout>
      </c:layout>
      <c:barChart>
        <c:barDir val="col"/>
        <c:grouping val="stacked"/>
        <c:varyColors val="0"/>
        <c:ser>
          <c:idx val="0"/>
          <c:order val="0"/>
          <c:tx>
            <c:strRef>
              <c:f>Sheet3!$B$15</c:f>
              <c:strCache>
                <c:ptCount val="1"/>
                <c:pt idx="0">
                  <c:v>Severe pain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Sheet3!$A$16:$A$17</c:f>
              <c:strCache>
                <c:ptCount val="2"/>
                <c:pt idx="0">
                  <c:v>Chile</c:v>
                </c:pt>
                <c:pt idx="1">
                  <c:v>Global</c:v>
                </c:pt>
              </c:strCache>
            </c:strRef>
          </c:cat>
          <c:val>
            <c:numRef>
              <c:f>Sheet3!$B$16:$B$17</c:f>
              <c:numCache>
                <c:formatCode>0%</c:formatCode>
                <c:ptCount val="2"/>
                <c:pt idx="0">
                  <c:v>0.28999999999999998</c:v>
                </c:pt>
                <c:pt idx="1">
                  <c:v>0.28000000000000003</c:v>
                </c:pt>
              </c:numCache>
            </c:numRef>
          </c:val>
          <c:extLst>
            <c:ext xmlns:c16="http://schemas.microsoft.com/office/drawing/2014/chart" uri="{C3380CC4-5D6E-409C-BE32-E72D297353CC}">
              <c16:uniqueId val="{00000000-B1FE-4DF6-BC92-E9B57C73A4C1}"/>
            </c:ext>
          </c:extLst>
        </c:ser>
        <c:ser>
          <c:idx val="1"/>
          <c:order val="1"/>
          <c:tx>
            <c:strRef>
              <c:f>Sheet3!$C$15</c:f>
              <c:strCache>
                <c:ptCount val="1"/>
                <c:pt idx="0">
                  <c:v>Moderate pain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Sheet3!$A$16:$A$17</c:f>
              <c:strCache>
                <c:ptCount val="2"/>
                <c:pt idx="0">
                  <c:v>Chile</c:v>
                </c:pt>
                <c:pt idx="1">
                  <c:v>Global</c:v>
                </c:pt>
              </c:strCache>
            </c:strRef>
          </c:cat>
          <c:val>
            <c:numRef>
              <c:f>Sheet3!$C$16:$C$17</c:f>
              <c:numCache>
                <c:formatCode>0%</c:formatCode>
                <c:ptCount val="2"/>
                <c:pt idx="0">
                  <c:v>0.21</c:v>
                </c:pt>
                <c:pt idx="1">
                  <c:v>0.27</c:v>
                </c:pt>
              </c:numCache>
            </c:numRef>
          </c:val>
          <c:extLst>
            <c:ext xmlns:c16="http://schemas.microsoft.com/office/drawing/2014/chart" uri="{C3380CC4-5D6E-409C-BE32-E72D297353CC}">
              <c16:uniqueId val="{00000001-B1FE-4DF6-BC92-E9B57C73A4C1}"/>
            </c:ext>
          </c:extLst>
        </c:ser>
        <c:ser>
          <c:idx val="2"/>
          <c:order val="2"/>
          <c:tx>
            <c:strRef>
              <c:f>Sheet3!$D$15</c:f>
              <c:strCache>
                <c:ptCount val="1"/>
                <c:pt idx="0">
                  <c:v>Mild pain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Sheet3!$A$16:$A$17</c:f>
              <c:strCache>
                <c:ptCount val="2"/>
                <c:pt idx="0">
                  <c:v>Chile</c:v>
                </c:pt>
                <c:pt idx="1">
                  <c:v>Global</c:v>
                </c:pt>
              </c:strCache>
            </c:strRef>
          </c:cat>
          <c:val>
            <c:numRef>
              <c:f>Sheet3!$D$16:$D$17</c:f>
              <c:numCache>
                <c:formatCode>0%</c:formatCode>
                <c:ptCount val="2"/>
                <c:pt idx="0">
                  <c:v>0.32</c:v>
                </c:pt>
                <c:pt idx="1">
                  <c:v>0.28999999999999998</c:v>
                </c:pt>
              </c:numCache>
            </c:numRef>
          </c:val>
          <c:extLst>
            <c:ext xmlns:c16="http://schemas.microsoft.com/office/drawing/2014/chart" uri="{C3380CC4-5D6E-409C-BE32-E72D297353CC}">
              <c16:uniqueId val="{00000002-B1FE-4DF6-BC92-E9B57C73A4C1}"/>
            </c:ext>
          </c:extLst>
        </c:ser>
        <c:ser>
          <c:idx val="3"/>
          <c:order val="3"/>
          <c:tx>
            <c:strRef>
              <c:f>Sheet3!$E$15</c:f>
              <c:strCache>
                <c:ptCount val="1"/>
                <c:pt idx="0">
                  <c:v>No pain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Sheet3!$A$16:$A$17</c:f>
              <c:strCache>
                <c:ptCount val="2"/>
                <c:pt idx="0">
                  <c:v>Chile</c:v>
                </c:pt>
                <c:pt idx="1">
                  <c:v>Global</c:v>
                </c:pt>
              </c:strCache>
            </c:strRef>
          </c:cat>
          <c:val>
            <c:numRef>
              <c:f>Sheet3!$E$16:$E$17</c:f>
              <c:numCache>
                <c:formatCode>0%</c:formatCode>
                <c:ptCount val="2"/>
                <c:pt idx="0">
                  <c:v>0.18</c:v>
                </c:pt>
                <c:pt idx="1">
                  <c:v>0.16</c:v>
                </c:pt>
              </c:numCache>
            </c:numRef>
          </c:val>
          <c:extLst>
            <c:ext xmlns:c16="http://schemas.microsoft.com/office/drawing/2014/chart" uri="{C3380CC4-5D6E-409C-BE32-E72D297353CC}">
              <c16:uniqueId val="{00000003-B1FE-4DF6-BC92-E9B57C73A4C1}"/>
            </c:ext>
          </c:extLst>
        </c:ser>
        <c:dLbls>
          <c:dLblPos val="ctr"/>
          <c:showLegendKey val="0"/>
          <c:showVal val="1"/>
          <c:showCatName val="0"/>
          <c:showSerName val="0"/>
          <c:showPercent val="0"/>
          <c:showBubbleSize val="0"/>
        </c:dLbls>
        <c:gapWidth val="150"/>
        <c:overlap val="100"/>
        <c:axId val="525019104"/>
        <c:axId val="525015496"/>
      </c:barChart>
      <c:catAx>
        <c:axId val="52501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525015496"/>
        <c:crosses val="autoZero"/>
        <c:auto val="1"/>
        <c:lblAlgn val="ctr"/>
        <c:lblOffset val="100"/>
        <c:noMultiLvlLbl val="0"/>
      </c:catAx>
      <c:valAx>
        <c:axId val="525015496"/>
        <c:scaling>
          <c:orientation val="minMax"/>
        </c:scaling>
        <c:delete val="1"/>
        <c:axPos val="l"/>
        <c:numFmt formatCode="0%" sourceLinked="1"/>
        <c:majorTickMark val="none"/>
        <c:minorTickMark val="none"/>
        <c:tickLblPos val="nextTo"/>
        <c:crossAx val="525019104"/>
        <c:crosses val="autoZero"/>
        <c:crossBetween val="between"/>
      </c:valAx>
      <c:spPr>
        <a:noFill/>
        <a:ln w="25400">
          <a:noFill/>
        </a:ln>
        <a:effectLst/>
      </c:spPr>
    </c:plotArea>
    <c:legend>
      <c:legendPos val="b"/>
      <c:layout>
        <c:manualLayout>
          <c:xMode val="edge"/>
          <c:yMode val="edge"/>
          <c:x val="0.76006260622319999"/>
          <c:y val="0.40181371588355513"/>
          <c:w val="0.21208633715987713"/>
          <c:h val="0.393712413262202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sz="1400" b="1" dirty="0">
                <a:solidFill>
                  <a:schemeClr val="tx1">
                    <a:lumMod val="50000"/>
                  </a:schemeClr>
                </a:solidFill>
              </a:rPr>
              <a:t>DCI</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3166925448721784"/>
          <c:y val="0.20164747111210879"/>
          <c:w val="0.68469780621724008"/>
          <c:h val="0.7409179824810243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Sheet6!$A$2:$A$7</c:f>
              <c:strCache>
                <c:ptCount val="6"/>
                <c:pt idx="0">
                  <c:v>Teens</c:v>
                </c:pt>
                <c:pt idx="1">
                  <c:v>Millennials</c:v>
                </c:pt>
                <c:pt idx="2">
                  <c:v>Gen X</c:v>
                </c:pt>
                <c:pt idx="3">
                  <c:v>Boomers</c:v>
                </c:pt>
                <c:pt idx="4">
                  <c:v>Teen boys</c:v>
                </c:pt>
                <c:pt idx="5">
                  <c:v>Teen girls</c:v>
                </c:pt>
              </c:strCache>
            </c:strRef>
          </c:cat>
          <c:val>
            <c:numRef>
              <c:f>Sheet6!$B$2:$B$7</c:f>
              <c:numCache>
                <c:formatCode>0%</c:formatCode>
                <c:ptCount val="6"/>
                <c:pt idx="0">
                  <c:v>0.73</c:v>
                </c:pt>
                <c:pt idx="1">
                  <c:v>0.77</c:v>
                </c:pt>
                <c:pt idx="2">
                  <c:v>0.75</c:v>
                </c:pt>
                <c:pt idx="3">
                  <c:v>0.77</c:v>
                </c:pt>
                <c:pt idx="4">
                  <c:v>0.66</c:v>
                </c:pt>
                <c:pt idx="5">
                  <c:v>0.79</c:v>
                </c:pt>
              </c:numCache>
            </c:numRef>
          </c:val>
          <c:extLst>
            <c:ext xmlns:c16="http://schemas.microsoft.com/office/drawing/2014/chart" uri="{C3380CC4-5D6E-409C-BE32-E72D297353CC}">
              <c16:uniqueId val="{00000000-CE73-4A4C-BFB2-B14A61B05C88}"/>
            </c:ext>
          </c:extLst>
        </c:ser>
        <c:dLbls>
          <c:dLblPos val="outEnd"/>
          <c:showLegendKey val="0"/>
          <c:showVal val="1"/>
          <c:showCatName val="0"/>
          <c:showSerName val="0"/>
          <c:showPercent val="0"/>
          <c:showBubbleSize val="0"/>
        </c:dLbls>
        <c:gapWidth val="182"/>
        <c:axId val="746987768"/>
        <c:axId val="746989080"/>
      </c:barChart>
      <c:catAx>
        <c:axId val="746987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746989080"/>
        <c:crosses val="autoZero"/>
        <c:auto val="1"/>
        <c:lblAlgn val="ctr"/>
        <c:lblOffset val="100"/>
        <c:noMultiLvlLbl val="0"/>
      </c:catAx>
      <c:valAx>
        <c:axId val="746989080"/>
        <c:scaling>
          <c:orientation val="minMax"/>
        </c:scaling>
        <c:delete val="1"/>
        <c:axPos val="b"/>
        <c:numFmt formatCode="0%" sourceLinked="1"/>
        <c:majorTickMark val="none"/>
        <c:minorTickMark val="none"/>
        <c:tickLblPos val="nextTo"/>
        <c:crossAx val="746987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b="1" dirty="0">
                <a:solidFill>
                  <a:schemeClr val="tx1">
                    <a:lumMod val="50000"/>
                  </a:schemeClr>
                </a:solidFill>
              </a:rPr>
              <a:t>Average number of risks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Sheet6!$A$10:$A$15</c:f>
              <c:strCache>
                <c:ptCount val="6"/>
                <c:pt idx="0">
                  <c:v>Teens</c:v>
                </c:pt>
                <c:pt idx="1">
                  <c:v>Millennials</c:v>
                </c:pt>
                <c:pt idx="2">
                  <c:v>Gen X</c:v>
                </c:pt>
                <c:pt idx="3">
                  <c:v>Boomers</c:v>
                </c:pt>
                <c:pt idx="4">
                  <c:v>Teen boys</c:v>
                </c:pt>
                <c:pt idx="5">
                  <c:v>Teen girls</c:v>
                </c:pt>
              </c:strCache>
            </c:strRef>
          </c:cat>
          <c:val>
            <c:numRef>
              <c:f>Sheet6!$B$10:$B$15</c:f>
              <c:numCache>
                <c:formatCode>General</c:formatCode>
                <c:ptCount val="6"/>
                <c:pt idx="0">
                  <c:v>3.4</c:v>
                </c:pt>
                <c:pt idx="1">
                  <c:v>3.3</c:v>
                </c:pt>
                <c:pt idx="2">
                  <c:v>3.3</c:v>
                </c:pt>
                <c:pt idx="3">
                  <c:v>2.7</c:v>
                </c:pt>
                <c:pt idx="4">
                  <c:v>2.9</c:v>
                </c:pt>
                <c:pt idx="5">
                  <c:v>3.8</c:v>
                </c:pt>
              </c:numCache>
            </c:numRef>
          </c:val>
          <c:extLst>
            <c:ext xmlns:c16="http://schemas.microsoft.com/office/drawing/2014/chart" uri="{C3380CC4-5D6E-409C-BE32-E72D297353CC}">
              <c16:uniqueId val="{00000000-7FD4-471A-8B9C-5BB4DC482F97}"/>
            </c:ext>
          </c:extLst>
        </c:ser>
        <c:dLbls>
          <c:dLblPos val="outEnd"/>
          <c:showLegendKey val="0"/>
          <c:showVal val="1"/>
          <c:showCatName val="0"/>
          <c:showSerName val="0"/>
          <c:showPercent val="0"/>
          <c:showBubbleSize val="0"/>
        </c:dLbls>
        <c:gapWidth val="182"/>
        <c:axId val="785110944"/>
        <c:axId val="785106024"/>
      </c:barChart>
      <c:catAx>
        <c:axId val="785110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785106024"/>
        <c:crosses val="autoZero"/>
        <c:auto val="1"/>
        <c:lblAlgn val="ctr"/>
        <c:lblOffset val="100"/>
        <c:noMultiLvlLbl val="0"/>
      </c:catAx>
      <c:valAx>
        <c:axId val="785106024"/>
        <c:scaling>
          <c:orientation val="minMax"/>
        </c:scaling>
        <c:delete val="1"/>
        <c:axPos val="b"/>
        <c:numFmt formatCode="General" sourceLinked="1"/>
        <c:majorTickMark val="none"/>
        <c:minorTickMark val="none"/>
        <c:tickLblPos val="nextTo"/>
        <c:crossAx val="785110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b="1" dirty="0">
                <a:solidFill>
                  <a:schemeClr val="tx1">
                    <a:lumMod val="50000"/>
                  </a:schemeClr>
                </a:solidFill>
              </a:rPr>
              <a:t>Consequences (Any)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Sheet6!$A$18:$A$23</c:f>
              <c:strCache>
                <c:ptCount val="6"/>
                <c:pt idx="0">
                  <c:v>Teens</c:v>
                </c:pt>
                <c:pt idx="1">
                  <c:v>Millennials</c:v>
                </c:pt>
                <c:pt idx="2">
                  <c:v>Gen X</c:v>
                </c:pt>
                <c:pt idx="3">
                  <c:v>Boomers</c:v>
                </c:pt>
                <c:pt idx="4">
                  <c:v>Teen boys</c:v>
                </c:pt>
                <c:pt idx="5">
                  <c:v>Teen girls</c:v>
                </c:pt>
              </c:strCache>
            </c:strRef>
          </c:cat>
          <c:val>
            <c:numRef>
              <c:f>Sheet6!$B$18:$B$23</c:f>
              <c:numCache>
                <c:formatCode>0%</c:formatCode>
                <c:ptCount val="6"/>
                <c:pt idx="0">
                  <c:v>0.72</c:v>
                </c:pt>
                <c:pt idx="1">
                  <c:v>0.66</c:v>
                </c:pt>
                <c:pt idx="2">
                  <c:v>0.67</c:v>
                </c:pt>
                <c:pt idx="3">
                  <c:v>0.56999999999999995</c:v>
                </c:pt>
                <c:pt idx="4">
                  <c:v>0.74</c:v>
                </c:pt>
                <c:pt idx="5">
                  <c:v>0.71</c:v>
                </c:pt>
              </c:numCache>
            </c:numRef>
          </c:val>
          <c:extLst>
            <c:ext xmlns:c16="http://schemas.microsoft.com/office/drawing/2014/chart" uri="{C3380CC4-5D6E-409C-BE32-E72D297353CC}">
              <c16:uniqueId val="{00000000-3257-465B-86CE-2528CDF16053}"/>
            </c:ext>
          </c:extLst>
        </c:ser>
        <c:dLbls>
          <c:dLblPos val="outEnd"/>
          <c:showLegendKey val="0"/>
          <c:showVal val="1"/>
          <c:showCatName val="0"/>
          <c:showSerName val="0"/>
          <c:showPercent val="0"/>
          <c:showBubbleSize val="0"/>
        </c:dLbls>
        <c:gapWidth val="182"/>
        <c:axId val="345639936"/>
        <c:axId val="345640592"/>
      </c:barChart>
      <c:catAx>
        <c:axId val="345639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345640592"/>
        <c:crosses val="autoZero"/>
        <c:auto val="1"/>
        <c:lblAlgn val="ctr"/>
        <c:lblOffset val="100"/>
        <c:noMultiLvlLbl val="0"/>
      </c:catAx>
      <c:valAx>
        <c:axId val="345640592"/>
        <c:scaling>
          <c:orientation val="minMax"/>
        </c:scaling>
        <c:delete val="1"/>
        <c:axPos val="b"/>
        <c:numFmt formatCode="0%" sourceLinked="1"/>
        <c:majorTickMark val="none"/>
        <c:minorTickMark val="none"/>
        <c:tickLblPos val="nextTo"/>
        <c:crossAx val="34563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b="1" dirty="0">
                <a:solidFill>
                  <a:schemeClr val="tx1">
                    <a:lumMod val="50000"/>
                  </a:schemeClr>
                </a:solidFill>
              </a:rPr>
              <a:t>Moderate</a:t>
            </a:r>
            <a:r>
              <a:rPr lang="en-US" b="1" baseline="0" dirty="0">
                <a:solidFill>
                  <a:schemeClr val="tx1">
                    <a:lumMod val="50000"/>
                  </a:schemeClr>
                </a:solidFill>
              </a:rPr>
              <a:t> to Severe pain</a:t>
            </a:r>
            <a:endParaRPr lang="en-US" b="1" dirty="0">
              <a:solidFill>
                <a:schemeClr val="tx1">
                  <a:lumMod val="50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Sheet6!$A$26:$A$31</c:f>
              <c:strCache>
                <c:ptCount val="6"/>
                <c:pt idx="0">
                  <c:v>Teens</c:v>
                </c:pt>
                <c:pt idx="1">
                  <c:v>Millennials</c:v>
                </c:pt>
                <c:pt idx="2">
                  <c:v>Gen X</c:v>
                </c:pt>
                <c:pt idx="3">
                  <c:v>Boomers</c:v>
                </c:pt>
                <c:pt idx="4">
                  <c:v>Teen boys</c:v>
                </c:pt>
                <c:pt idx="5">
                  <c:v>Teen girls</c:v>
                </c:pt>
              </c:strCache>
            </c:strRef>
          </c:cat>
          <c:val>
            <c:numRef>
              <c:f>Sheet6!$B$26:$B$31</c:f>
              <c:numCache>
                <c:formatCode>0%</c:formatCode>
                <c:ptCount val="6"/>
                <c:pt idx="0">
                  <c:v>0.55000000000000004</c:v>
                </c:pt>
                <c:pt idx="1">
                  <c:v>0.49</c:v>
                </c:pt>
                <c:pt idx="2">
                  <c:v>0.48</c:v>
                </c:pt>
                <c:pt idx="3">
                  <c:v>0.37</c:v>
                </c:pt>
                <c:pt idx="4">
                  <c:v>0.49</c:v>
                </c:pt>
                <c:pt idx="5">
                  <c:v>0.59</c:v>
                </c:pt>
              </c:numCache>
            </c:numRef>
          </c:val>
          <c:extLst>
            <c:ext xmlns:c16="http://schemas.microsoft.com/office/drawing/2014/chart" uri="{C3380CC4-5D6E-409C-BE32-E72D297353CC}">
              <c16:uniqueId val="{00000000-BA16-4BD5-9253-FFEB0FE17AD5}"/>
            </c:ext>
          </c:extLst>
        </c:ser>
        <c:dLbls>
          <c:dLblPos val="outEnd"/>
          <c:showLegendKey val="0"/>
          <c:showVal val="1"/>
          <c:showCatName val="0"/>
          <c:showSerName val="0"/>
          <c:showPercent val="0"/>
          <c:showBubbleSize val="0"/>
        </c:dLbls>
        <c:gapWidth val="182"/>
        <c:axId val="527398360"/>
        <c:axId val="527399344"/>
      </c:barChart>
      <c:catAx>
        <c:axId val="52739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527399344"/>
        <c:crosses val="autoZero"/>
        <c:auto val="1"/>
        <c:lblAlgn val="ctr"/>
        <c:lblOffset val="100"/>
        <c:noMultiLvlLbl val="0"/>
      </c:catAx>
      <c:valAx>
        <c:axId val="527399344"/>
        <c:scaling>
          <c:orientation val="minMax"/>
        </c:scaling>
        <c:delete val="1"/>
        <c:axPos val="b"/>
        <c:numFmt formatCode="0%" sourceLinked="1"/>
        <c:majorTickMark val="none"/>
        <c:minorTickMark val="none"/>
        <c:tickLblPos val="nextTo"/>
        <c:crossAx val="52739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50000"/>
                  </a:schemeClr>
                </a:solidFill>
                <a:latin typeface="+mn-lt"/>
                <a:ea typeface="+mn-ea"/>
                <a:cs typeface="+mn-cs"/>
              </a:defRPr>
            </a:pPr>
            <a:r>
              <a:rPr lang="en-US" sz="2400" b="1" dirty="0">
                <a:solidFill>
                  <a:schemeClr val="tx1">
                    <a:lumMod val="50000"/>
                  </a:schemeClr>
                </a:solidFill>
              </a:rPr>
              <a:t>Positive Actions: Asked for help</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2.1744500408040143E-2"/>
          <c:y val="0.12664104144816807"/>
          <c:w val="0.6808853916046308"/>
          <c:h val="0.73385837411130816"/>
        </c:manualLayout>
      </c:layout>
      <c:barChart>
        <c:barDir val="col"/>
        <c:grouping val="stacked"/>
        <c:varyColors val="0"/>
        <c:ser>
          <c:idx val="0"/>
          <c:order val="0"/>
          <c:tx>
            <c:strRef>
              <c:f>Sheet7!$B$1</c:f>
              <c:strCache>
                <c:ptCount val="1"/>
                <c:pt idx="0">
                  <c:v>Asked for help from an adult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Sheet7!$A$2:$A$4</c:f>
              <c:strCache>
                <c:ptCount val="3"/>
                <c:pt idx="0">
                  <c:v>Prior year</c:v>
                </c:pt>
                <c:pt idx="1">
                  <c:v>Latest research</c:v>
                </c:pt>
                <c:pt idx="2">
                  <c:v>Global average</c:v>
                </c:pt>
              </c:strCache>
            </c:strRef>
          </c:cat>
          <c:val>
            <c:numRef>
              <c:f>Sheet7!$B$2:$B$4</c:f>
              <c:numCache>
                <c:formatCode>0%</c:formatCode>
                <c:ptCount val="3"/>
                <c:pt idx="0">
                  <c:v>0.17</c:v>
                </c:pt>
                <c:pt idx="1">
                  <c:v>0.19</c:v>
                </c:pt>
                <c:pt idx="2">
                  <c:v>0.28000000000000003</c:v>
                </c:pt>
              </c:numCache>
            </c:numRef>
          </c:val>
          <c:extLst>
            <c:ext xmlns:c16="http://schemas.microsoft.com/office/drawing/2014/chart" uri="{C3380CC4-5D6E-409C-BE32-E72D297353CC}">
              <c16:uniqueId val="{00000000-BCBD-417C-B989-9EF547092A87}"/>
            </c:ext>
          </c:extLst>
        </c:ser>
        <c:ser>
          <c:idx val="1"/>
          <c:order val="1"/>
          <c:tx>
            <c:strRef>
              <c:f>Sheet7!$C$1</c:f>
              <c:strCache>
                <c:ptCount val="1"/>
                <c:pt idx="0">
                  <c:v>Asked my parents for help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Sheet7!$A$2:$A$4</c:f>
              <c:strCache>
                <c:ptCount val="3"/>
                <c:pt idx="0">
                  <c:v>Prior year</c:v>
                </c:pt>
                <c:pt idx="1">
                  <c:v>Latest research</c:v>
                </c:pt>
                <c:pt idx="2">
                  <c:v>Global average</c:v>
                </c:pt>
              </c:strCache>
            </c:strRef>
          </c:cat>
          <c:val>
            <c:numRef>
              <c:f>Sheet7!$C$2:$C$4</c:f>
              <c:numCache>
                <c:formatCode>0%</c:formatCode>
                <c:ptCount val="3"/>
                <c:pt idx="0">
                  <c:v>0.27</c:v>
                </c:pt>
                <c:pt idx="1">
                  <c:v>0.25</c:v>
                </c:pt>
                <c:pt idx="2">
                  <c:v>0.42</c:v>
                </c:pt>
              </c:numCache>
            </c:numRef>
          </c:val>
          <c:extLst>
            <c:ext xmlns:c16="http://schemas.microsoft.com/office/drawing/2014/chart" uri="{C3380CC4-5D6E-409C-BE32-E72D297353CC}">
              <c16:uniqueId val="{00000001-BCBD-417C-B989-9EF547092A87}"/>
            </c:ext>
          </c:extLst>
        </c:ser>
        <c:dLbls>
          <c:dLblPos val="ctr"/>
          <c:showLegendKey val="0"/>
          <c:showVal val="1"/>
          <c:showCatName val="0"/>
          <c:showSerName val="0"/>
          <c:showPercent val="0"/>
          <c:showBubbleSize val="0"/>
        </c:dLbls>
        <c:gapWidth val="150"/>
        <c:overlap val="100"/>
        <c:axId val="789519704"/>
        <c:axId val="789522328"/>
      </c:barChart>
      <c:catAx>
        <c:axId val="78951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789522328"/>
        <c:crosses val="autoZero"/>
        <c:auto val="1"/>
        <c:lblAlgn val="ctr"/>
        <c:lblOffset val="100"/>
        <c:noMultiLvlLbl val="0"/>
      </c:catAx>
      <c:valAx>
        <c:axId val="789522328"/>
        <c:scaling>
          <c:orientation val="minMax"/>
        </c:scaling>
        <c:delete val="1"/>
        <c:axPos val="l"/>
        <c:numFmt formatCode="0%" sourceLinked="1"/>
        <c:majorTickMark val="none"/>
        <c:minorTickMark val="none"/>
        <c:tickLblPos val="nextTo"/>
        <c:crossAx val="789519704"/>
        <c:crosses val="autoZero"/>
        <c:crossBetween val="between"/>
      </c:valAx>
      <c:spPr>
        <a:noFill/>
        <a:ln>
          <a:noFill/>
        </a:ln>
        <a:effectLst/>
      </c:spPr>
    </c:plotArea>
    <c:legend>
      <c:legendPos val="b"/>
      <c:layout>
        <c:manualLayout>
          <c:xMode val="edge"/>
          <c:yMode val="edge"/>
          <c:x val="0.70230577909267788"/>
          <c:y val="0.40334754990840743"/>
          <c:w val="0.25971369793013216"/>
          <c:h val="0.258354056017558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2971800" cy="465693"/>
          </a:xfrm>
          <a:prstGeom prst="rect">
            <a:avLst/>
          </a:prstGeom>
        </p:spPr>
        <p:txBody>
          <a:bodyPr vert="horz" lIns="92395" tIns="46198" rIns="92395" bIns="46198"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4" y="0"/>
            <a:ext cx="2971800" cy="465693"/>
          </a:xfrm>
          <a:prstGeom prst="rect">
            <a:avLst/>
          </a:prstGeom>
        </p:spPr>
        <p:txBody>
          <a:bodyPr vert="horz" lIns="92395" tIns="46198" rIns="92395" bIns="46198" rtlCol="0"/>
          <a:lstStyle>
            <a:lvl1pPr algn="r">
              <a:defRPr sz="1200"/>
            </a:lvl1pPr>
          </a:lstStyle>
          <a:p>
            <a:fld id="{7CE70E58-7C41-4F7D-9599-EADE9710BA2F}" type="datetime1">
              <a:rPr lang="en-US" smtClean="0">
                <a:latin typeface="Segoe UI" pitchFamily="34" charset="0"/>
              </a:rPr>
              <a:t>1/10/2019</a:t>
            </a:fld>
            <a:endParaRPr lang="en-US" dirty="0">
              <a:latin typeface="Segoe UI" pitchFamily="34" charset="0"/>
            </a:endParaRPr>
          </a:p>
        </p:txBody>
      </p:sp>
      <p:sp>
        <p:nvSpPr>
          <p:cNvPr id="8" name="Footer Placeholder 7"/>
          <p:cNvSpPr>
            <a:spLocks noGrp="1"/>
          </p:cNvSpPr>
          <p:nvPr>
            <p:ph type="ftr" sz="quarter" idx="2"/>
          </p:nvPr>
        </p:nvSpPr>
        <p:spPr>
          <a:xfrm>
            <a:off x="0" y="8846554"/>
            <a:ext cx="5795010" cy="338610"/>
          </a:xfrm>
          <a:prstGeom prst="rect">
            <a:avLst/>
          </a:prstGeom>
        </p:spPr>
        <p:txBody>
          <a:bodyPr vert="horz" lIns="92395" tIns="46198" rIns="92395" bIns="46198" rtlCol="0" anchor="b"/>
          <a:lstStyle>
            <a:lvl1pPr algn="l">
              <a:defRPr sz="1200"/>
            </a:lvl1pPr>
          </a:lstStyle>
          <a:p>
            <a:pPr marL="402628" defTabSz="9236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9" name="Slide Number Placeholder 8"/>
          <p:cNvSpPr>
            <a:spLocks noGrp="1"/>
          </p:cNvSpPr>
          <p:nvPr>
            <p:ph type="sldNum" sz="quarter" idx="3"/>
          </p:nvPr>
        </p:nvSpPr>
        <p:spPr>
          <a:xfrm>
            <a:off x="5783580" y="8846553"/>
            <a:ext cx="1072833" cy="465693"/>
          </a:xfrm>
          <a:prstGeom prst="rect">
            <a:avLst/>
          </a:prstGeom>
        </p:spPr>
        <p:txBody>
          <a:bodyPr vert="horz" lIns="92395" tIns="46198" rIns="92395" bIns="4619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2971800" cy="465693"/>
          </a:xfrm>
          <a:prstGeom prst="rect">
            <a:avLst/>
          </a:prstGeom>
        </p:spPr>
        <p:txBody>
          <a:bodyPr vert="horz" lIns="92395" tIns="46198" rIns="92395" bIns="46198"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2395" tIns="46198" rIns="92395" bIns="46198" rtlCol="0" anchor="ctr"/>
          <a:lstStyle/>
          <a:p>
            <a:endParaRPr lang="en-US" dirty="0"/>
          </a:p>
        </p:txBody>
      </p:sp>
      <p:sp>
        <p:nvSpPr>
          <p:cNvPr id="10" name="Footer Placeholder 9"/>
          <p:cNvSpPr>
            <a:spLocks noGrp="1"/>
          </p:cNvSpPr>
          <p:nvPr>
            <p:ph type="ftr" sz="quarter" idx="4"/>
          </p:nvPr>
        </p:nvSpPr>
        <p:spPr>
          <a:xfrm>
            <a:off x="1" y="8848170"/>
            <a:ext cx="5920740" cy="362576"/>
          </a:xfrm>
          <a:prstGeom prst="rect">
            <a:avLst/>
          </a:prstGeom>
        </p:spPr>
        <p:txBody>
          <a:bodyPr vert="horz" lIns="92395" tIns="46198" rIns="92395" bIns="46198" rtlCol="0" anchor="b"/>
          <a:lstStyle>
            <a:lvl1pPr marL="577474" indent="0" algn="l">
              <a:defRPr sz="1200"/>
            </a:lvl1p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11" name="Date Placeholder 10"/>
          <p:cNvSpPr>
            <a:spLocks noGrp="1"/>
          </p:cNvSpPr>
          <p:nvPr>
            <p:ph type="dt" idx="1"/>
          </p:nvPr>
        </p:nvSpPr>
        <p:spPr>
          <a:xfrm>
            <a:off x="3884614" y="0"/>
            <a:ext cx="2971800" cy="465693"/>
          </a:xfrm>
          <a:prstGeom prst="rect">
            <a:avLst/>
          </a:prstGeom>
        </p:spPr>
        <p:txBody>
          <a:bodyPr vert="horz" lIns="92395" tIns="46198" rIns="92395" bIns="46198" rtlCol="0"/>
          <a:lstStyle>
            <a:lvl1pPr algn="r">
              <a:defRPr sz="1200">
                <a:latin typeface="Segoe UI" pitchFamily="34" charset="0"/>
              </a:defRPr>
            </a:lvl1pPr>
          </a:lstStyle>
          <a:p>
            <a:fld id="{39ECCDAD-89B1-4858-8590-6A80AD1DF58E}" type="datetime1">
              <a:rPr lang="en-US" smtClean="0"/>
              <a:t>1/10/2019</a:t>
            </a:fld>
            <a:endParaRPr lang="en-US" dirty="0"/>
          </a:p>
        </p:txBody>
      </p:sp>
      <p:sp>
        <p:nvSpPr>
          <p:cNvPr id="12" name="Notes Placeholder 11"/>
          <p:cNvSpPr>
            <a:spLocks noGrp="1"/>
          </p:cNvSpPr>
          <p:nvPr>
            <p:ph type="body" sz="quarter" idx="3"/>
          </p:nvPr>
        </p:nvSpPr>
        <p:spPr>
          <a:xfrm>
            <a:off x="685800" y="4424085"/>
            <a:ext cx="5486400" cy="4191239"/>
          </a:xfrm>
          <a:prstGeom prst="rect">
            <a:avLst/>
          </a:prstGeom>
        </p:spPr>
        <p:txBody>
          <a:bodyPr vert="horz" lIns="92395" tIns="46198" rIns="92395" bIns="461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10" y="8846553"/>
            <a:ext cx="947103" cy="465693"/>
          </a:xfrm>
          <a:prstGeom prst="rect">
            <a:avLst/>
          </a:prstGeom>
        </p:spPr>
        <p:txBody>
          <a:bodyPr vert="horz" lIns="92395" tIns="46198" rIns="92395" bIns="4619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17547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402558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JR add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13968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11940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6405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58653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304169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702" y="1787545"/>
            <a:ext cx="9144000" cy="182880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chemeClr val="tx1"/>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chemeClr val="tx1"/>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pic>
        <p:nvPicPr>
          <p:cNvPr id="3" name="Picture 2" descr="A close up of a sign&#10;&#10;Description generated with high confidence">
            <a:extLst>
              <a:ext uri="{FF2B5EF4-FFF2-40B4-BE49-F238E27FC236}">
                <a16:creationId xmlns:a16="http://schemas.microsoft.com/office/drawing/2014/main" id="{707CF559-A3D7-4C0A-B824-E1E104BBBCF2}"/>
              </a:ext>
            </a:extLst>
          </p:cNvPr>
          <p:cNvPicPr>
            <a:picLocks noChangeAspect="1"/>
          </p:cNvPicPr>
          <p:nvPr userDrawn="1"/>
        </p:nvPicPr>
        <p:blipFill>
          <a:blip r:embed="rId3"/>
          <a:stretch>
            <a:fillRect/>
          </a:stretch>
        </p:blipFill>
        <p:spPr>
          <a:xfrm>
            <a:off x="10600029" y="6234663"/>
            <a:ext cx="1689100" cy="64008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2" y="-34681"/>
            <a:ext cx="12436476"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70" y="-34681"/>
            <a:ext cx="12436474"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766196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Video title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6496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tx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0753572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454087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7625369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722716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spAutoFit/>
          </a:bodyPr>
          <a:lstStyle>
            <a:lvl1pPr>
              <a:defRPr>
                <a:solidFill>
                  <a:srgbClr val="00BCF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1792372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5309969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1"/>
            <a:ext cx="12436476"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16" name="Rectangle 15"/>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111487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9" name="Rectangle 8"/>
          <p:cNvSpPr/>
          <p:nvPr userDrawn="1"/>
        </p:nvSpPr>
        <p:spPr>
          <a:xfrm rot="10800000" flipH="1" flipV="1">
            <a:off x="0" y="0"/>
            <a:ext cx="11887455" cy="7794895"/>
          </a:xfrm>
          <a:prstGeom prst="rect">
            <a:avLst/>
          </a:prstGeom>
          <a:gradFill flip="none" rotWithShape="1">
            <a:gsLst>
              <a:gs pos="0">
                <a:schemeClr val="bg1">
                  <a:alpha val="22000"/>
                </a:schemeClr>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424636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20" name="Rectangle 19"/>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08097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12" name="Rectangle 11"/>
          <p:cNvSpPr/>
          <p:nvPr userDrawn="1"/>
        </p:nvSpPr>
        <p:spPr>
          <a:xfrm rot="10800000" flipH="1" flipV="1">
            <a:off x="0" y="0"/>
            <a:ext cx="13076162" cy="7794895"/>
          </a:xfrm>
          <a:prstGeom prst="rect">
            <a:avLst/>
          </a:prstGeom>
          <a:gradFill>
            <a:gsLst>
              <a:gs pos="0">
                <a:schemeClr val="tx1"/>
              </a:gs>
              <a:gs pos="28000">
                <a:schemeClr val="tx1">
                  <a:alpha val="0"/>
                </a:schemeClr>
              </a:gs>
            </a:gsLst>
            <a:lin ang="43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8" r:id="rId1"/>
    <p:sldLayoutId id="2147484196" r:id="rId2"/>
    <p:sldLayoutId id="2147484197" r:id="rId3"/>
    <p:sldLayoutId id="2147484198" r:id="rId4"/>
    <p:sldLayoutId id="2147484163" r:id="rId5"/>
    <p:sldLayoutId id="2147484184" r:id="rId6"/>
    <p:sldLayoutId id="2147484185" r:id="rId7"/>
    <p:sldLayoutId id="2147484187" r:id="rId8"/>
    <p:sldLayoutId id="2147484188" r:id="rId9"/>
    <p:sldLayoutId id="2147484189" r:id="rId10"/>
    <p:sldLayoutId id="2147484186" r:id="rId11"/>
    <p:sldLayoutId id="2147484105" r:id="rId12"/>
    <p:sldLayoutId id="2147484199" r:id="rId13"/>
    <p:sldLayoutId id="2147484200" r:id="rId14"/>
    <p:sldLayoutId id="2147484201" r:id="rId15"/>
    <p:sldLayoutId id="2147484202" r:id="rId16"/>
    <p:sldLayoutId id="2147484203" r:id="rId17"/>
    <p:sldLayoutId id="2147484182" r:id="rId18"/>
    <p:sldLayoutId id="2147484130" r:id="rId19"/>
    <p:sldLayoutId id="2147484204" r:id="rId20"/>
    <p:sldLayoutId id="2147484101" r:id="rId21"/>
    <p:sldLayoutId id="2147484102" r:id="rId22"/>
    <p:sldLayoutId id="2147484192" r:id="rId23"/>
    <p:sldLayoutId id="2147484190" r:id="rId24"/>
    <p:sldLayoutId id="2147484191" r:id="rId25"/>
    <p:sldLayoutId id="2147484087" r:id="rId26"/>
    <p:sldLayoutId id="2147484098" r:id="rId27"/>
    <p:sldLayoutId id="2147484086" r:id="rId28"/>
    <p:sldLayoutId id="2147484107" r:id="rId29"/>
    <p:sldLayoutId id="2147484099" r:id="rId30"/>
    <p:sldLayoutId id="2147484100" r:id="rId31"/>
    <p:sldLayoutId id="2147484089" r:id="rId32"/>
    <p:sldLayoutId id="2147484106" r:id="rId33"/>
    <p:sldLayoutId id="2147484092" r:id="rId34"/>
    <p:sldLayoutId id="2147484205" r:id="rId35"/>
    <p:sldLayoutId id="2147484093" r:id="rId36"/>
    <p:sldLayoutId id="2147484127" r:id="rId37"/>
    <p:sldLayoutId id="2147484128" r:id="rId38"/>
    <p:sldLayoutId id="2147484193" r:id="rId39"/>
    <p:sldLayoutId id="2147484194" r:id="rId40"/>
    <p:sldLayoutId id="2147484195" r:id="rId41"/>
    <p:sldLayoutId id="2147484129" r:id="rId42"/>
    <p:sldLayoutId id="2147484094" r:id="rId43"/>
    <p:sldLayoutId id="2147484096" r:id="rId44"/>
  </p:sldLayoutIdLst>
  <p:transition>
    <p:fade/>
  </p:transition>
  <p:hf hdr="0" ftr="0" dt="0"/>
  <p:txStyles>
    <p:titleStyle>
      <a:lvl1pPr algn="l" defTabSz="932742" rtl="0" eaLnBrk="1" latinLnBrk="0" hangingPunct="1">
        <a:lnSpc>
          <a:spcPct val="90000"/>
        </a:lnSpc>
        <a:spcBef>
          <a:spcPct val="0"/>
        </a:spcBef>
        <a:buNone/>
        <a:defRPr lang="en-US" sz="4400" b="0" kern="1200" cap="none" spc="-102" baseline="0" dirty="0" smtClean="0">
          <a:ln w="3175">
            <a:noFill/>
          </a:ln>
          <a:solidFill>
            <a:srgbClr val="000000"/>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702" y="1794076"/>
            <a:ext cx="9144000" cy="1064871"/>
          </a:xfrm>
        </p:spPr>
        <p:txBody>
          <a:bodyPr/>
          <a:lstStyle/>
          <a:p>
            <a:r>
              <a:rPr lang="en-US" sz="4800" dirty="0"/>
              <a:t>Civility, Safety &amp; Interaction Online</a:t>
            </a:r>
          </a:p>
        </p:txBody>
      </p:sp>
      <p:sp>
        <p:nvSpPr>
          <p:cNvPr id="3" name="Text Placeholder 2"/>
          <p:cNvSpPr>
            <a:spLocks noGrp="1"/>
          </p:cNvSpPr>
          <p:nvPr>
            <p:ph type="body" sz="quarter" idx="12"/>
          </p:nvPr>
        </p:nvSpPr>
        <p:spPr>
          <a:xfrm>
            <a:off x="1147539" y="2803963"/>
            <a:ext cx="8271163" cy="1188581"/>
          </a:xfrm>
        </p:spPr>
        <p:txBody>
          <a:bodyPr/>
          <a:lstStyle/>
          <a:p>
            <a:r>
              <a:rPr lang="en-US" dirty="0"/>
              <a:t>Chile, January 2019</a:t>
            </a:r>
          </a:p>
        </p:txBody>
      </p:sp>
      <p:sp>
        <p:nvSpPr>
          <p:cNvPr id="6" name="AutoShape 4" descr="Image result for chile flag">
            <a:extLst>
              <a:ext uri="{FF2B5EF4-FFF2-40B4-BE49-F238E27FC236}">
                <a16:creationId xmlns:a16="http://schemas.microsoft.com/office/drawing/2014/main" id="{254E4589-68F4-4043-A095-1197C4073D70}"/>
              </a:ext>
            </a:extLst>
          </p:cNvPr>
          <p:cNvSpPr>
            <a:spLocks noChangeAspect="1" noChangeArrowheads="1"/>
          </p:cNvSpPr>
          <p:nvPr/>
        </p:nvSpPr>
        <p:spPr bwMode="auto">
          <a:xfrm>
            <a:off x="5513387" y="4087812"/>
            <a:ext cx="1220787" cy="12207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Flag of Chile">
            <a:extLst>
              <a:ext uri="{FF2B5EF4-FFF2-40B4-BE49-F238E27FC236}">
                <a16:creationId xmlns:a16="http://schemas.microsoft.com/office/drawing/2014/main" id="{0D50F623-D90B-48B5-907C-A0C2200D5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79" y="2998648"/>
            <a:ext cx="568960" cy="37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16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BC4A-1F59-4AE7-82D2-0BA81CBE6E9F}"/>
              </a:ext>
            </a:extLst>
          </p:cNvPr>
          <p:cNvSpPr>
            <a:spLocks noGrp="1"/>
          </p:cNvSpPr>
          <p:nvPr>
            <p:ph type="title"/>
          </p:nvPr>
        </p:nvSpPr>
        <p:spPr/>
        <p:txBody>
          <a:bodyPr/>
          <a:lstStyle/>
          <a:p>
            <a:r>
              <a:rPr lang="en-US" dirty="0"/>
              <a:t>Key Findings – Chile</a:t>
            </a:r>
          </a:p>
        </p:txBody>
      </p:sp>
      <p:sp>
        <p:nvSpPr>
          <p:cNvPr id="3" name="Slide Number Placeholder 2">
            <a:extLst>
              <a:ext uri="{FF2B5EF4-FFF2-40B4-BE49-F238E27FC236}">
                <a16:creationId xmlns:a16="http://schemas.microsoft.com/office/drawing/2014/main" id="{BB934BD0-FF56-43AB-B6B4-509AD469EAF2}"/>
              </a:ext>
            </a:extLst>
          </p:cNvPr>
          <p:cNvSpPr>
            <a:spLocks noGrp="1"/>
          </p:cNvSpPr>
          <p:nvPr>
            <p:ph type="sldNum" sz="quarter" idx="4"/>
          </p:nvPr>
        </p:nvSpPr>
        <p:spPr/>
        <p:txBody>
          <a:bodyPr/>
          <a:lstStyle/>
          <a:p>
            <a:fld id="{7EFC24D6-DB8F-6B44-BA5A-9BEC68C15CAA}" type="slidenum">
              <a:rPr lang="en-US" smtClean="0"/>
              <a:pPr/>
              <a:t>2</a:t>
            </a:fld>
            <a:endParaRPr lang="en-US" dirty="0"/>
          </a:p>
        </p:txBody>
      </p:sp>
      <p:sp>
        <p:nvSpPr>
          <p:cNvPr id="4" name="Text Placeholder 1">
            <a:extLst>
              <a:ext uri="{FF2B5EF4-FFF2-40B4-BE49-F238E27FC236}">
                <a16:creationId xmlns:a16="http://schemas.microsoft.com/office/drawing/2014/main" id="{609B48BA-DB7A-48DD-BE6F-AD45CC026935}"/>
              </a:ext>
            </a:extLst>
          </p:cNvPr>
          <p:cNvSpPr txBox="1">
            <a:spLocks/>
          </p:cNvSpPr>
          <p:nvPr/>
        </p:nvSpPr>
        <p:spPr>
          <a:xfrm>
            <a:off x="753626" y="889076"/>
            <a:ext cx="11198888" cy="6064298"/>
          </a:xfrm>
          <a:prstGeom prst="rect">
            <a:avLst/>
          </a:prstGeom>
        </p:spPr>
        <p:txBody>
          <a:bodyPr anchor="t"/>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solidFill>
                  <a:schemeClr val="bg1"/>
                </a:solidFill>
                <a:latin typeface="+mn-lt"/>
              </a:rPr>
              <a:t>The nature of online risk types: </a:t>
            </a:r>
            <a:r>
              <a:rPr lang="en-US" sz="2000" dirty="0">
                <a:solidFill>
                  <a:schemeClr val="bg1"/>
                </a:solidFill>
              </a:rPr>
              <a:t>The types of risks that stood out for Chile compared to the global averages included: 1) receiving offensive or obscene content, 2) encountering fake news and internet hoaxes, and 3) receiving persistent demands for an unwanted relationship</a:t>
            </a:r>
            <a:endParaRPr lang="en-US" sz="2000" dirty="0">
              <a:solidFill>
                <a:schemeClr val="bg1"/>
              </a:solidFill>
              <a:latin typeface="+mn-lt"/>
            </a:endParaRPr>
          </a:p>
          <a:p>
            <a:pPr>
              <a:spcAft>
                <a:spcPts val="600"/>
              </a:spcAft>
            </a:pPr>
            <a:r>
              <a:rPr lang="en-US" sz="2400" dirty="0">
                <a:solidFill>
                  <a:schemeClr val="bg1"/>
                </a:solidFill>
                <a:latin typeface="+mn-lt"/>
              </a:rPr>
              <a:t>Our social circles became more risky: </a:t>
            </a:r>
            <a:r>
              <a:rPr lang="en-US" sz="2000" dirty="0">
                <a:solidFill>
                  <a:schemeClr val="bg1"/>
                </a:solidFill>
              </a:rPr>
              <a:t>Within Chile, risks from family and friends also jumped to 48%, up 27 points from the prior year and significantly higher than the global average</a:t>
            </a:r>
            <a:endParaRPr lang="en-US" sz="2000" dirty="0">
              <a:solidFill>
                <a:schemeClr val="bg1"/>
              </a:solidFill>
              <a:cs typeface="Segoe UI Light"/>
            </a:endParaRPr>
          </a:p>
          <a:p>
            <a:pPr>
              <a:spcAft>
                <a:spcPts val="600"/>
              </a:spcAft>
            </a:pPr>
            <a:r>
              <a:rPr lang="en-US" sz="2400" b="1" dirty="0"/>
              <a:t>Severe pain from online risks was slightly lower</a:t>
            </a:r>
            <a:r>
              <a:rPr lang="en-US" sz="2400" dirty="0">
                <a:solidFill>
                  <a:schemeClr val="bg1"/>
                </a:solidFill>
                <a:latin typeface="+mn-lt"/>
              </a:rPr>
              <a:t>:</a:t>
            </a:r>
            <a:r>
              <a:rPr lang="en-US" sz="2400" b="1" dirty="0">
                <a:solidFill>
                  <a:schemeClr val="bg1"/>
                </a:solidFill>
                <a:latin typeface="+mn-lt"/>
              </a:rPr>
              <a:t> </a:t>
            </a:r>
            <a:r>
              <a:rPr lang="en-US" sz="2000" dirty="0">
                <a:solidFill>
                  <a:schemeClr val="bg1"/>
                </a:solidFill>
              </a:rPr>
              <a:t>In Chile, moderate to severe pain as a result of an online risk was experienced by 50% of respondents, 5 points below the global average</a:t>
            </a:r>
          </a:p>
          <a:p>
            <a:pPr>
              <a:spcAft>
                <a:spcPts val="600"/>
              </a:spcAft>
            </a:pPr>
            <a:r>
              <a:rPr lang="en-US" sz="2400" dirty="0">
                <a:solidFill>
                  <a:schemeClr val="bg1"/>
                </a:solidFill>
                <a:latin typeface="+mn-lt"/>
              </a:rPr>
              <a:t>Consequences were up; positive actions were mixed: </a:t>
            </a:r>
            <a:r>
              <a:rPr lang="en-US" sz="2000" dirty="0">
                <a:solidFill>
                  <a:schemeClr val="bg1"/>
                </a:solidFill>
              </a:rPr>
              <a:t>Chileans had a greater increase in consequences following online risk exposure compared to the global average, but showed mixed results in taking positive actions after risks </a:t>
            </a:r>
            <a:endParaRPr lang="en-US" sz="2000" dirty="0">
              <a:solidFill>
                <a:schemeClr val="bg1"/>
              </a:solidFill>
              <a:cs typeface="Segoe UI Light"/>
            </a:endParaRPr>
          </a:p>
          <a:p>
            <a:pPr>
              <a:spcAft>
                <a:spcPts val="600"/>
              </a:spcAft>
            </a:pPr>
            <a:r>
              <a:rPr lang="en-US" sz="2400" dirty="0">
                <a:solidFill>
                  <a:schemeClr val="bg1"/>
                </a:solidFill>
                <a:latin typeface="+mn-lt"/>
              </a:rPr>
              <a:t>Teenage girls were hit hardest: </a:t>
            </a:r>
            <a:r>
              <a:rPr lang="en-US" sz="2000" dirty="0">
                <a:solidFill>
                  <a:schemeClr val="bg1"/>
                </a:solidFill>
              </a:rPr>
              <a:t>A larger percentage of teenage girls in Chile suffered moderate to severe pain from online risks compared to other age groups</a:t>
            </a:r>
            <a:endParaRPr lang="en-US" sz="2000" b="1" dirty="0">
              <a:solidFill>
                <a:schemeClr val="bg1"/>
              </a:solidFill>
              <a:cs typeface="Segoe UI Light"/>
            </a:endParaRPr>
          </a:p>
          <a:p>
            <a:pPr>
              <a:spcAft>
                <a:spcPts val="600"/>
              </a:spcAft>
            </a:pPr>
            <a:r>
              <a:rPr lang="en-US" sz="2400" dirty="0">
                <a:latin typeface="Segoe UI"/>
              </a:rPr>
              <a:t>There was a slight decline in teens asking for help. </a:t>
            </a:r>
            <a:r>
              <a:rPr lang="en-US" sz="2000" dirty="0">
                <a:solidFill>
                  <a:schemeClr val="bg1"/>
                </a:solidFill>
              </a:rPr>
              <a:t>In Chile, teens were slightly less likely to ask a parent for help with an online issue compared to the previous year (25% vs. 27%) – opposite and in stark contrast to the global trend</a:t>
            </a:r>
            <a:endParaRPr lang="en-US" sz="2000" dirty="0">
              <a:solidFill>
                <a:schemeClr val="bg1"/>
              </a:solidFill>
              <a:cs typeface="Segoe UI Light"/>
            </a:endParaRPr>
          </a:p>
          <a:p>
            <a:pPr>
              <a:spcAft>
                <a:spcPts val="600"/>
              </a:spcAft>
            </a:pPr>
            <a:r>
              <a:rPr lang="en-US" sz="2400" dirty="0">
                <a:solidFill>
                  <a:schemeClr val="bg1"/>
                </a:solidFill>
                <a:latin typeface="+mn-lt"/>
              </a:rPr>
              <a:t>Drop in Microsoft Digital Civility Index (DCI): </a:t>
            </a:r>
            <a:r>
              <a:rPr lang="en-US" sz="2000" dirty="0">
                <a:solidFill>
                  <a:schemeClr val="bg1"/>
                </a:solidFill>
              </a:rPr>
              <a:t>Chile (+2) showed a slight drop in DCI and ranks #20 of the 22 countries polled</a:t>
            </a:r>
            <a:endParaRPr lang="en-US" sz="3200" b="1" dirty="0">
              <a:solidFill>
                <a:schemeClr val="bg1"/>
              </a:solidFill>
              <a:latin typeface="+mn-lt"/>
            </a:endParaRPr>
          </a:p>
          <a:p>
            <a:pPr>
              <a:spcAft>
                <a:spcPts val="600"/>
              </a:spcAft>
            </a:pPr>
            <a:endParaRPr lang="en-US" sz="3200" b="1" dirty="0">
              <a:solidFill>
                <a:schemeClr val="bg1"/>
              </a:solidFill>
              <a:latin typeface="+mn-lt"/>
            </a:endParaRPr>
          </a:p>
          <a:p>
            <a:pPr>
              <a:spcAft>
                <a:spcPts val="600"/>
              </a:spcAft>
            </a:pPr>
            <a:endParaRPr lang="en-US" sz="3200" b="1" dirty="0">
              <a:solidFill>
                <a:schemeClr val="bg1"/>
              </a:solidFill>
              <a:latin typeface="+mn-lt"/>
            </a:endParaRPr>
          </a:p>
          <a:p>
            <a:pPr>
              <a:spcAft>
                <a:spcPts val="600"/>
              </a:spcAft>
            </a:pPr>
            <a:endParaRPr lang="en-US" sz="3200" b="1" dirty="0">
              <a:solidFill>
                <a:schemeClr val="bg1"/>
              </a:solidFill>
              <a:latin typeface="+mn-lt"/>
            </a:endParaRPr>
          </a:p>
        </p:txBody>
      </p:sp>
    </p:spTree>
    <p:extLst>
      <p:ext uri="{BB962C8B-B14F-4D97-AF65-F5344CB8AC3E}">
        <p14:creationId xmlns:p14="http://schemas.microsoft.com/office/powerpoint/2010/main" val="20867274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31479"/>
            <a:ext cx="11889564" cy="917575"/>
          </a:xfrm>
        </p:spPr>
        <p:txBody>
          <a:bodyPr/>
          <a:lstStyle/>
          <a:p>
            <a:r>
              <a:rPr lang="en-US" sz="3200" dirty="0"/>
              <a:t>Nature of online risk types in Chile</a:t>
            </a:r>
          </a:p>
        </p:txBody>
      </p:sp>
      <p:sp>
        <p:nvSpPr>
          <p:cNvPr id="4" name="Slide Number Placeholder 3"/>
          <p:cNvSpPr>
            <a:spLocks noGrp="1"/>
          </p:cNvSpPr>
          <p:nvPr>
            <p:ph type="sldNum" sz="quarter" idx="4"/>
          </p:nvPr>
        </p:nvSpPr>
        <p:spPr>
          <a:xfrm>
            <a:off x="9362332" y="6391571"/>
            <a:ext cx="2901950" cy="371475"/>
          </a:xfrm>
        </p:spPr>
        <p:txBody>
          <a:bodyPr/>
          <a:lstStyle/>
          <a:p>
            <a:fld id="{7EFC24D6-DB8F-6B44-BA5A-9BEC68C15CAA}" type="slidenum">
              <a:rPr lang="en-US" smtClean="0"/>
              <a:pPr/>
              <a:t>3</a:t>
            </a:fld>
            <a:endParaRPr lang="en-US" dirty="0"/>
          </a:p>
        </p:txBody>
      </p:sp>
      <p:sp>
        <p:nvSpPr>
          <p:cNvPr id="16" name="Text Placeholder 1">
            <a:extLst>
              <a:ext uri="{FF2B5EF4-FFF2-40B4-BE49-F238E27FC236}">
                <a16:creationId xmlns:a16="http://schemas.microsoft.com/office/drawing/2014/main" id="{870823BF-150B-490B-85F8-3C7156744FA9}"/>
              </a:ext>
            </a:extLst>
          </p:cNvPr>
          <p:cNvSpPr>
            <a:spLocks noGrp="1"/>
          </p:cNvSpPr>
          <p:nvPr>
            <p:ph type="body" sz="quarter" idx="10"/>
          </p:nvPr>
        </p:nvSpPr>
        <p:spPr>
          <a:xfrm>
            <a:off x="351696" y="1062677"/>
            <a:ext cx="6099345" cy="6849491"/>
          </a:xfrm>
        </p:spPr>
        <p:txBody>
          <a:bodyPr/>
          <a:lstStyle/>
          <a:p>
            <a:pPr>
              <a:spcAft>
                <a:spcPts val="600"/>
              </a:spcAft>
            </a:pPr>
            <a:r>
              <a:rPr lang="en-US" sz="2000" dirty="0">
                <a:solidFill>
                  <a:schemeClr val="bg1"/>
                </a:solidFill>
                <a:latin typeface="+mn-lt"/>
              </a:rPr>
              <a:t>The most common unwanted contact involved attempts to collect personal information, largely in line with the global average</a:t>
            </a:r>
          </a:p>
          <a:p>
            <a:pPr>
              <a:spcAft>
                <a:spcPts val="600"/>
              </a:spcAft>
            </a:pPr>
            <a:r>
              <a:rPr lang="en-US" sz="2000" dirty="0">
                <a:solidFill>
                  <a:schemeClr val="bg1"/>
                </a:solidFill>
                <a:latin typeface="+mn-lt"/>
              </a:rPr>
              <a:t>Chileans were most likely to encounter fake news and internet hoaxes, both noticeably higher than the global averages </a:t>
            </a:r>
          </a:p>
          <a:p>
            <a:pPr>
              <a:spcAft>
                <a:spcPts val="600"/>
              </a:spcAft>
            </a:pPr>
            <a:r>
              <a:rPr lang="en-US" sz="2000" dirty="0">
                <a:solidFill>
                  <a:schemeClr val="bg1"/>
                </a:solidFill>
                <a:latin typeface="+mn-lt"/>
              </a:rPr>
              <a:t>Various forms of bullying were the most typical behavioral risks experienced by Chileans, but being called offensive names was markedly lower (-14 points) in Chile compared to the rest of the world</a:t>
            </a:r>
          </a:p>
          <a:p>
            <a:pPr>
              <a:spcAft>
                <a:spcPts val="600"/>
              </a:spcAft>
            </a:pPr>
            <a:r>
              <a:rPr lang="en-US" sz="2000" dirty="0">
                <a:solidFill>
                  <a:schemeClr val="bg1"/>
                </a:solidFill>
                <a:latin typeface="+mn-lt"/>
              </a:rPr>
              <a:t>Receipt of unwanted sexual imagery or messages dominated this category both in Chile and globally, with Chile outpacing the rest of the world by 6 points; unwelcomed demands to develop a romantic or sexual relationship were 8-points higher in Chile than the global average </a:t>
            </a: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sp>
        <p:nvSpPr>
          <p:cNvPr id="27" name="TextBox 26">
            <a:extLst>
              <a:ext uri="{FF2B5EF4-FFF2-40B4-BE49-F238E27FC236}">
                <a16:creationId xmlns:a16="http://schemas.microsoft.com/office/drawing/2014/main" id="{28CF9B1A-FA7A-4D29-B4F5-B00FD7C7B1F5}"/>
              </a:ext>
            </a:extLst>
          </p:cNvPr>
          <p:cNvSpPr txBox="1"/>
          <p:nvPr/>
        </p:nvSpPr>
        <p:spPr>
          <a:xfrm>
            <a:off x="-90435" y="6526422"/>
            <a:ext cx="11734623" cy="5724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Q2.01 Please choose which of the following TYPES of Unwanted Contact you have ever experienced. Q2.02 Please choose which of the following TYPES of Hoaxes, scams or, frauds you have ever experienced.</a:t>
            </a:r>
          </a:p>
          <a:p>
            <a:pPr>
              <a:lnSpc>
                <a:spcPct val="90000"/>
              </a:lnSpc>
            </a:pPr>
            <a:r>
              <a:rPr lang="en-US" sz="1000" i="1" dirty="0">
                <a:solidFill>
                  <a:schemeClr val="tx1">
                    <a:lumMod val="50000"/>
                  </a:schemeClr>
                </a:solidFill>
              </a:rPr>
              <a:t>Q2.03 Please choose which of the following TYPES of offensive behavior you have ever experienced. Q2.04. …Please choose which of the following TYPES of Sexual risks you have experienced ever.</a:t>
            </a:r>
          </a:p>
        </p:txBody>
      </p:sp>
      <p:pic>
        <p:nvPicPr>
          <p:cNvPr id="2" name="Picture 1" descr="Top unwanted contact as described in text">
            <a:extLst>
              <a:ext uri="{FF2B5EF4-FFF2-40B4-BE49-F238E27FC236}">
                <a16:creationId xmlns:a16="http://schemas.microsoft.com/office/drawing/2014/main" id="{1FB51734-674A-45EC-ABBF-69EB1A6FCD66}"/>
              </a:ext>
            </a:extLst>
          </p:cNvPr>
          <p:cNvPicPr>
            <a:picLocks noChangeAspect="1"/>
          </p:cNvPicPr>
          <p:nvPr/>
        </p:nvPicPr>
        <p:blipFill>
          <a:blip r:embed="rId3"/>
          <a:stretch>
            <a:fillRect/>
          </a:stretch>
        </p:blipFill>
        <p:spPr>
          <a:xfrm>
            <a:off x="6783516" y="709546"/>
            <a:ext cx="4467225" cy="5800725"/>
          </a:xfrm>
          <a:prstGeom prst="rect">
            <a:avLst/>
          </a:prstGeom>
        </p:spPr>
      </p:pic>
    </p:spTree>
    <p:extLst>
      <p:ext uri="{BB962C8B-B14F-4D97-AF65-F5344CB8AC3E}">
        <p14:creationId xmlns:p14="http://schemas.microsoft.com/office/powerpoint/2010/main" val="12791271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Social circles became riskier in Chile</a:t>
            </a:r>
          </a:p>
        </p:txBody>
      </p:sp>
      <p:sp>
        <p:nvSpPr>
          <p:cNvPr id="4" name="Slide Number Placeholder 3"/>
          <p:cNvSpPr>
            <a:spLocks noGrp="1"/>
          </p:cNvSpPr>
          <p:nvPr>
            <p:ph type="sldNum" sz="quarter" idx="4"/>
          </p:nvPr>
        </p:nvSpPr>
        <p:spPr/>
        <p:txBody>
          <a:bodyPr/>
          <a:lstStyle/>
          <a:p>
            <a:fld id="{7EFC24D6-DB8F-6B44-BA5A-9BEC68C15CAA}" type="slidenum">
              <a:rPr lang="en-US" smtClean="0"/>
              <a:pPr/>
              <a:t>4</a:t>
            </a:fld>
            <a:endParaRPr lang="en-US" dirty="0"/>
          </a:p>
        </p:txBody>
      </p:sp>
      <p:sp>
        <p:nvSpPr>
          <p:cNvPr id="9" name="Text Placeholder 1">
            <a:extLst>
              <a:ext uri="{FF2B5EF4-FFF2-40B4-BE49-F238E27FC236}">
                <a16:creationId xmlns:a16="http://schemas.microsoft.com/office/drawing/2014/main" id="{F5E5069B-D569-4CD2-A8C4-9191F66064D6}"/>
              </a:ext>
            </a:extLst>
          </p:cNvPr>
          <p:cNvSpPr>
            <a:spLocks noGrp="1"/>
          </p:cNvSpPr>
          <p:nvPr>
            <p:ph type="body" sz="quarter" idx="10"/>
          </p:nvPr>
        </p:nvSpPr>
        <p:spPr>
          <a:xfrm>
            <a:off x="333272" y="1397419"/>
            <a:ext cx="5154805" cy="5170646"/>
          </a:xfrm>
        </p:spPr>
        <p:txBody>
          <a:bodyPr/>
          <a:lstStyle/>
          <a:p>
            <a:pPr>
              <a:spcAft>
                <a:spcPts val="600"/>
              </a:spcAft>
            </a:pPr>
            <a:r>
              <a:rPr lang="en-US" sz="2000" dirty="0">
                <a:solidFill>
                  <a:schemeClr val="bg1"/>
                </a:solidFill>
                <a:latin typeface="+mn-lt"/>
              </a:rPr>
              <a:t>Worldwide, while 62% of online risks were sourced from strangers and people respondents knew online only, family and friends accounted for 28% of online risks, up 11 points YOY</a:t>
            </a:r>
          </a:p>
          <a:p>
            <a:pPr>
              <a:spcAft>
                <a:spcPts val="600"/>
              </a:spcAft>
            </a:pPr>
            <a:r>
              <a:rPr lang="en-US" sz="2000" dirty="0">
                <a:solidFill>
                  <a:schemeClr val="bg1"/>
                </a:solidFill>
                <a:latin typeface="+mn-lt"/>
              </a:rPr>
              <a:t>Within Chile, risks from family and friends also increased to 48%, up 26 points from the previous year and significantly higher than the global average</a:t>
            </a: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sp>
        <p:nvSpPr>
          <p:cNvPr id="7" name="TextBox 6">
            <a:extLst>
              <a:ext uri="{FF2B5EF4-FFF2-40B4-BE49-F238E27FC236}">
                <a16:creationId xmlns:a16="http://schemas.microsoft.com/office/drawing/2014/main" id="{7A9C7EB9-AAB5-4FB2-BA6E-C377D16E6579}"/>
              </a:ext>
            </a:extLst>
          </p:cNvPr>
          <p:cNvSpPr txBox="1"/>
          <p:nvPr/>
        </p:nvSpPr>
        <p:spPr>
          <a:xfrm>
            <a:off x="10055813" y="5698713"/>
            <a:ext cx="1621278"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*Added in Latest Wave</a:t>
            </a:r>
          </a:p>
        </p:txBody>
      </p:sp>
      <p:sp>
        <p:nvSpPr>
          <p:cNvPr id="14" name="TextBox 13">
            <a:extLst>
              <a:ext uri="{FF2B5EF4-FFF2-40B4-BE49-F238E27FC236}">
                <a16:creationId xmlns:a16="http://schemas.microsoft.com/office/drawing/2014/main" id="{584C647E-A243-402E-B028-8FC9C87FCBFE}"/>
              </a:ext>
            </a:extLst>
          </p:cNvPr>
          <p:cNvSpPr txBox="1"/>
          <p:nvPr/>
        </p:nvSpPr>
        <p:spPr>
          <a:xfrm>
            <a:off x="-20095" y="6646400"/>
            <a:ext cx="5721759"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Q2a. Which types of people have, in the past treated you in an unsafe or uncivil manner online?</a:t>
            </a:r>
          </a:p>
        </p:txBody>
      </p:sp>
      <p:pic>
        <p:nvPicPr>
          <p:cNvPr id="5" name="Picture 4" descr="Who treated you unsafe or uncivil">
            <a:extLst>
              <a:ext uri="{FF2B5EF4-FFF2-40B4-BE49-F238E27FC236}">
                <a16:creationId xmlns:a16="http://schemas.microsoft.com/office/drawing/2014/main" id="{C7CCF516-5511-4162-8226-1E2ACF917183}"/>
              </a:ext>
            </a:extLst>
          </p:cNvPr>
          <p:cNvPicPr>
            <a:picLocks noChangeAspect="1"/>
          </p:cNvPicPr>
          <p:nvPr/>
        </p:nvPicPr>
        <p:blipFill>
          <a:blip r:embed="rId3"/>
          <a:stretch>
            <a:fillRect/>
          </a:stretch>
        </p:blipFill>
        <p:spPr>
          <a:xfrm>
            <a:off x="5701664" y="972220"/>
            <a:ext cx="6105525" cy="4943475"/>
          </a:xfrm>
          <a:prstGeom prst="rect">
            <a:avLst/>
          </a:prstGeom>
        </p:spPr>
      </p:pic>
      <p:sp>
        <p:nvSpPr>
          <p:cNvPr id="10" name="Speech Bubble: Rectangle with Corners Rounded 9">
            <a:extLst>
              <a:ext uri="{FF2B5EF4-FFF2-40B4-BE49-F238E27FC236}">
                <a16:creationId xmlns:a16="http://schemas.microsoft.com/office/drawing/2014/main" id="{3F4A2D04-E0E0-4AD0-9671-95F690A57A32}"/>
              </a:ext>
            </a:extLst>
          </p:cNvPr>
          <p:cNvSpPr/>
          <p:nvPr/>
        </p:nvSpPr>
        <p:spPr bwMode="auto">
          <a:xfrm>
            <a:off x="5677378" y="5710743"/>
            <a:ext cx="1837035" cy="1055020"/>
          </a:xfrm>
          <a:prstGeom prst="wedgeRoundRectCallout">
            <a:avLst>
              <a:gd name="adj1" fmla="val 39835"/>
              <a:gd name="adj2" fmla="val -100426"/>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ea typeface="Segoe UI" pitchFamily="34" charset="0"/>
                <a:cs typeface="Segoe UI" pitchFamily="34" charset="0"/>
              </a:rPr>
              <a:t>Risks from family &amp; friends +26 points in Chile</a:t>
            </a:r>
          </a:p>
          <a:p>
            <a:pPr algn="ctr" defTabSz="932472" fontAlgn="base">
              <a:lnSpc>
                <a:spcPct val="90000"/>
              </a:lnSpc>
              <a:spcBef>
                <a:spcPct val="0"/>
              </a:spcBef>
              <a:spcAft>
                <a:spcPct val="0"/>
              </a:spcAft>
            </a:pPr>
            <a:r>
              <a:rPr lang="en-US" sz="1400" dirty="0">
                <a:ea typeface="Segoe UI" pitchFamily="34" charset="0"/>
                <a:cs typeface="Segoe UI" pitchFamily="34" charset="0"/>
              </a:rPr>
              <a:t>(+11 WW)</a:t>
            </a:r>
          </a:p>
        </p:txBody>
      </p:sp>
    </p:spTree>
    <p:extLst>
      <p:ext uri="{BB962C8B-B14F-4D97-AF65-F5344CB8AC3E}">
        <p14:creationId xmlns:p14="http://schemas.microsoft.com/office/powerpoint/2010/main" val="17874220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Severe pain from online risks was slightly lower in Chile</a:t>
            </a:r>
          </a:p>
        </p:txBody>
      </p:sp>
      <p:sp>
        <p:nvSpPr>
          <p:cNvPr id="4" name="Slide Number Placeholder 3"/>
          <p:cNvSpPr>
            <a:spLocks noGrp="1"/>
          </p:cNvSpPr>
          <p:nvPr>
            <p:ph type="sldNum" sz="quarter" idx="4"/>
          </p:nvPr>
        </p:nvSpPr>
        <p:spPr/>
        <p:txBody>
          <a:bodyPr/>
          <a:lstStyle/>
          <a:p>
            <a:fld id="{7EFC24D6-DB8F-6B44-BA5A-9BEC68C15CAA}" type="slidenum">
              <a:rPr lang="en-US" smtClean="0"/>
              <a:pPr/>
              <a:t>5</a:t>
            </a:fld>
            <a:endParaRPr lang="en-US" dirty="0"/>
          </a:p>
        </p:txBody>
      </p:sp>
      <p:sp>
        <p:nvSpPr>
          <p:cNvPr id="9" name="Text Placeholder 1">
            <a:extLst>
              <a:ext uri="{FF2B5EF4-FFF2-40B4-BE49-F238E27FC236}">
                <a16:creationId xmlns:a16="http://schemas.microsoft.com/office/drawing/2014/main" id="{906D9CD0-B8A0-447F-936B-8578220DC757}"/>
              </a:ext>
            </a:extLst>
          </p:cNvPr>
          <p:cNvSpPr>
            <a:spLocks noGrp="1"/>
          </p:cNvSpPr>
          <p:nvPr>
            <p:ph type="body" sz="quarter" idx="10"/>
          </p:nvPr>
        </p:nvSpPr>
        <p:spPr>
          <a:xfrm>
            <a:off x="333272" y="1397419"/>
            <a:ext cx="5154805" cy="3785652"/>
          </a:xfrm>
        </p:spPr>
        <p:txBody>
          <a:bodyPr/>
          <a:lstStyle/>
          <a:p>
            <a:pPr>
              <a:spcAft>
                <a:spcPts val="600"/>
              </a:spcAft>
            </a:pPr>
            <a:r>
              <a:rPr lang="en-US" sz="2000" dirty="0">
                <a:solidFill>
                  <a:schemeClr val="bg1"/>
                </a:solidFill>
                <a:latin typeface="+mn-lt"/>
              </a:rPr>
              <a:t>Worldwide, 55% of consumers reported experiencing moderate or severe pain due to online risks, with 16% saying they felt no pain at all</a:t>
            </a:r>
          </a:p>
          <a:p>
            <a:pPr>
              <a:spcAft>
                <a:spcPts val="600"/>
              </a:spcAft>
            </a:pPr>
            <a:r>
              <a:rPr lang="en-US" sz="2000" dirty="0">
                <a:solidFill>
                  <a:schemeClr val="bg1"/>
                </a:solidFill>
                <a:latin typeface="+mn-lt"/>
              </a:rPr>
              <a:t>Within Chile, moderate to severe pain was experienced by 50% of respondents, 5 points below the global average; meanwhile, nearly 1 in 2 (18%) of Chilean respondents said they experienced no pain from online risk exposure </a:t>
            </a: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sp>
        <p:nvSpPr>
          <p:cNvPr id="10" name="TextBox 9">
            <a:extLst>
              <a:ext uri="{FF2B5EF4-FFF2-40B4-BE49-F238E27FC236}">
                <a16:creationId xmlns:a16="http://schemas.microsoft.com/office/drawing/2014/main" id="{681EF6A9-D5C2-41DE-AEED-432332C2CDF8}"/>
              </a:ext>
            </a:extLst>
          </p:cNvPr>
          <p:cNvSpPr txBox="1"/>
          <p:nvPr/>
        </p:nvSpPr>
        <p:spPr>
          <a:xfrm>
            <a:off x="-70338" y="6628895"/>
            <a:ext cx="5144678"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Q5.1: How much emotional, psychological or physical pain did you suffer because of… </a:t>
            </a:r>
          </a:p>
        </p:txBody>
      </p:sp>
      <p:graphicFrame>
        <p:nvGraphicFramePr>
          <p:cNvPr id="7" name="Chart 6" descr="Amount of pain experienced">
            <a:extLst>
              <a:ext uri="{FF2B5EF4-FFF2-40B4-BE49-F238E27FC236}">
                <a16:creationId xmlns:a16="http://schemas.microsoft.com/office/drawing/2014/main" id="{86404814-EC81-439D-877F-4EA18AB0ED0D}"/>
              </a:ext>
            </a:extLst>
          </p:cNvPr>
          <p:cNvGraphicFramePr>
            <a:graphicFrameLocks/>
          </p:cNvGraphicFramePr>
          <p:nvPr>
            <p:extLst>
              <p:ext uri="{D42A27DB-BD31-4B8C-83A1-F6EECF244321}">
                <p14:modId xmlns:p14="http://schemas.microsoft.com/office/powerpoint/2010/main" val="1436397876"/>
              </p:ext>
            </p:extLst>
          </p:nvPr>
        </p:nvGraphicFramePr>
        <p:xfrm>
          <a:off x="5815806" y="1397418"/>
          <a:ext cx="6287397" cy="46414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79625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Chile increased in consequences from risks, but showed mixed results in taking positive action after risk exposure </a:t>
            </a:r>
          </a:p>
        </p:txBody>
      </p:sp>
      <p:sp>
        <p:nvSpPr>
          <p:cNvPr id="4" name="Slide Number Placeholder 3"/>
          <p:cNvSpPr>
            <a:spLocks noGrp="1"/>
          </p:cNvSpPr>
          <p:nvPr>
            <p:ph type="sldNum" sz="quarter" idx="4"/>
          </p:nvPr>
        </p:nvSpPr>
        <p:spPr/>
        <p:txBody>
          <a:bodyPr/>
          <a:lstStyle/>
          <a:p>
            <a:fld id="{7EFC24D6-DB8F-6B44-BA5A-9BEC68C15CAA}" type="slidenum">
              <a:rPr lang="en-US" smtClean="0"/>
              <a:pPr/>
              <a:t>6</a:t>
            </a:fld>
            <a:endParaRPr lang="en-US" dirty="0"/>
          </a:p>
        </p:txBody>
      </p:sp>
      <p:sp>
        <p:nvSpPr>
          <p:cNvPr id="14" name="Text Placeholder 1">
            <a:extLst>
              <a:ext uri="{FF2B5EF4-FFF2-40B4-BE49-F238E27FC236}">
                <a16:creationId xmlns:a16="http://schemas.microsoft.com/office/drawing/2014/main" id="{3B3128F5-E511-4FA1-9B2C-61844C11C9D7}"/>
              </a:ext>
            </a:extLst>
          </p:cNvPr>
          <p:cNvSpPr>
            <a:spLocks noGrp="1"/>
          </p:cNvSpPr>
          <p:nvPr>
            <p:ph type="body" sz="quarter" idx="10"/>
          </p:nvPr>
        </p:nvSpPr>
        <p:spPr>
          <a:xfrm>
            <a:off x="622997" y="1316685"/>
            <a:ext cx="5154805" cy="5863144"/>
          </a:xfrm>
        </p:spPr>
        <p:txBody>
          <a:bodyPr vert="horz" wrap="square" lIns="146304" tIns="91440" rIns="146304" bIns="91440" rtlCol="0" anchor="t">
            <a:spAutoFit/>
          </a:bodyPr>
          <a:lstStyle/>
          <a:p>
            <a:pPr>
              <a:spcAft>
                <a:spcPts val="600"/>
              </a:spcAft>
            </a:pPr>
            <a:r>
              <a:rPr lang="en-US" sz="2000" dirty="0">
                <a:solidFill>
                  <a:schemeClr val="bg1"/>
                </a:solidFill>
                <a:latin typeface="+mn-lt"/>
              </a:rPr>
              <a:t>Worldwide, there was an increase in consequences and a decrease in positive actions; the top five consequences showed 3- or 4-point increases from the previous year; people also were less likely to take positive actions (-3 to -5 points)</a:t>
            </a:r>
          </a:p>
          <a:p>
            <a:pPr>
              <a:spcAft>
                <a:spcPts val="600"/>
              </a:spcAft>
            </a:pPr>
            <a:r>
              <a:rPr lang="en-US" sz="2000" dirty="0">
                <a:solidFill>
                  <a:schemeClr val="bg1"/>
                </a:solidFill>
                <a:latin typeface="+mn-lt"/>
              </a:rPr>
              <a:t>Chileans had a greater increase in consequences compared to the global average; they were more likely not to participate in social media and became more stressed following online issues</a:t>
            </a:r>
            <a:endParaRPr lang="en-US" sz="2000" dirty="0">
              <a:solidFill>
                <a:schemeClr val="bg1"/>
              </a:solidFill>
              <a:latin typeface="+mn-lt"/>
              <a:cs typeface="Segoe UI"/>
            </a:endParaRPr>
          </a:p>
          <a:p>
            <a:pPr>
              <a:spcAft>
                <a:spcPts val="600"/>
              </a:spcAft>
            </a:pPr>
            <a:r>
              <a:rPr lang="en-US" sz="2000" dirty="0">
                <a:solidFill>
                  <a:schemeClr val="bg1"/>
                </a:solidFill>
                <a:latin typeface="+mn-lt"/>
              </a:rPr>
              <a:t>Chile posted mixed results in taking positive actions; they were more likely to defend someone being treated uncivilly online, but were less likely to show respect towards others’ views</a:t>
            </a: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sp>
        <p:nvSpPr>
          <p:cNvPr id="8" name="Rectangle 7">
            <a:extLst>
              <a:ext uri="{FF2B5EF4-FFF2-40B4-BE49-F238E27FC236}">
                <a16:creationId xmlns:a16="http://schemas.microsoft.com/office/drawing/2014/main" id="{09A480D1-17CF-4B13-AB39-7BD642178A74}"/>
              </a:ext>
            </a:extLst>
          </p:cNvPr>
          <p:cNvSpPr/>
          <p:nvPr/>
        </p:nvSpPr>
        <p:spPr>
          <a:xfrm>
            <a:off x="31445" y="6630957"/>
            <a:ext cx="6216650" cy="400110"/>
          </a:xfrm>
          <a:prstGeom prst="rect">
            <a:avLst/>
          </a:prstGeom>
        </p:spPr>
        <p:txBody>
          <a:bodyPr anchor="t">
            <a:spAutoFit/>
          </a:bodyPr>
          <a:lstStyle/>
          <a:p>
            <a:r>
              <a:rPr lang="en-US" sz="1000" i="1" dirty="0">
                <a:solidFill>
                  <a:schemeClr val="bg1">
                    <a:lumMod val="50000"/>
                    <a:lumOff val="50000"/>
                  </a:schemeClr>
                </a:solidFill>
              </a:rPr>
              <a:t>*Worldwide trend based on 20 countries common in latest research and prior year </a:t>
            </a:r>
          </a:p>
          <a:p>
            <a:r>
              <a:rPr lang="en-US" sz="1000" i="1" dirty="0">
                <a:solidFill>
                  <a:schemeClr val="bg1">
                    <a:lumMod val="50000"/>
                    <a:lumOff val="50000"/>
                  </a:schemeClr>
                </a:solidFill>
              </a:rPr>
              <a:t>**Digital Civility Challenge item</a:t>
            </a:r>
          </a:p>
        </p:txBody>
      </p:sp>
      <p:pic>
        <p:nvPicPr>
          <p:cNvPr id="2" name="Picture 1" descr="Consequences and positive actions">
            <a:extLst>
              <a:ext uri="{FF2B5EF4-FFF2-40B4-BE49-F238E27FC236}">
                <a16:creationId xmlns:a16="http://schemas.microsoft.com/office/drawing/2014/main" id="{3CC3AA09-A94B-41D2-B4A6-170E05358364}"/>
              </a:ext>
            </a:extLst>
          </p:cNvPr>
          <p:cNvPicPr>
            <a:picLocks noChangeAspect="1"/>
          </p:cNvPicPr>
          <p:nvPr/>
        </p:nvPicPr>
        <p:blipFill>
          <a:blip r:embed="rId3"/>
          <a:stretch>
            <a:fillRect/>
          </a:stretch>
        </p:blipFill>
        <p:spPr>
          <a:xfrm>
            <a:off x="5777802" y="1537398"/>
            <a:ext cx="6049210" cy="3453701"/>
          </a:xfrm>
          <a:prstGeom prst="rect">
            <a:avLst/>
          </a:prstGeom>
        </p:spPr>
      </p:pic>
    </p:spTree>
    <p:extLst>
      <p:ext uri="{BB962C8B-B14F-4D97-AF65-F5344CB8AC3E}">
        <p14:creationId xmlns:p14="http://schemas.microsoft.com/office/powerpoint/2010/main" val="3444543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Teenage girls were hit the hardest</a:t>
            </a:r>
          </a:p>
        </p:txBody>
      </p:sp>
      <p:sp>
        <p:nvSpPr>
          <p:cNvPr id="4" name="Slide Number Placeholder 3"/>
          <p:cNvSpPr>
            <a:spLocks noGrp="1"/>
          </p:cNvSpPr>
          <p:nvPr>
            <p:ph type="sldNum" sz="quarter" idx="4"/>
          </p:nvPr>
        </p:nvSpPr>
        <p:spPr/>
        <p:txBody>
          <a:bodyPr/>
          <a:lstStyle/>
          <a:p>
            <a:fld id="{7EFC24D6-DB8F-6B44-BA5A-9BEC68C15CAA}" type="slidenum">
              <a:rPr lang="en-US" smtClean="0"/>
              <a:pPr/>
              <a:t>7</a:t>
            </a:fld>
            <a:endParaRPr lang="en-US" dirty="0"/>
          </a:p>
        </p:txBody>
      </p:sp>
      <p:sp>
        <p:nvSpPr>
          <p:cNvPr id="20" name="Text Placeholder 1">
            <a:extLst>
              <a:ext uri="{FF2B5EF4-FFF2-40B4-BE49-F238E27FC236}">
                <a16:creationId xmlns:a16="http://schemas.microsoft.com/office/drawing/2014/main" id="{5AF1654D-0E65-4AEE-AE3C-CF8CDC38C101}"/>
              </a:ext>
            </a:extLst>
          </p:cNvPr>
          <p:cNvSpPr>
            <a:spLocks noGrp="1"/>
          </p:cNvSpPr>
          <p:nvPr>
            <p:ph type="body" sz="quarter" idx="10"/>
          </p:nvPr>
        </p:nvSpPr>
        <p:spPr>
          <a:xfrm>
            <a:off x="482323" y="1508516"/>
            <a:ext cx="4119824" cy="4893647"/>
          </a:xfrm>
        </p:spPr>
        <p:txBody>
          <a:bodyPr vert="horz" wrap="square" lIns="146304" tIns="91440" rIns="146304" bIns="91440" rtlCol="0" anchor="t">
            <a:spAutoFit/>
          </a:bodyPr>
          <a:lstStyle/>
          <a:p>
            <a:pPr>
              <a:spcAft>
                <a:spcPts val="600"/>
              </a:spcAft>
            </a:pPr>
            <a:r>
              <a:rPr lang="en-US" sz="2000" dirty="0">
                <a:solidFill>
                  <a:schemeClr val="bg1"/>
                </a:solidFill>
                <a:latin typeface="+mn-lt"/>
              </a:rPr>
              <a:t>Online risks had some of the strongest impacts on teenage girls in terms of risk exposure, consequences and the attendant psychological, physical and emotional pain</a:t>
            </a:r>
          </a:p>
          <a:p>
            <a:pPr>
              <a:spcAft>
                <a:spcPts val="600"/>
              </a:spcAft>
            </a:pPr>
            <a:r>
              <a:rPr lang="en-US" sz="2000" dirty="0">
                <a:solidFill>
                  <a:schemeClr val="bg1"/>
                </a:solidFill>
                <a:latin typeface="+mn-lt"/>
              </a:rPr>
              <a:t>Overall, exposure to risks as measured by the DCI and average number of risks was higher than the global averages</a:t>
            </a:r>
          </a:p>
          <a:p>
            <a:pPr>
              <a:spcAft>
                <a:spcPts val="600"/>
              </a:spcAft>
            </a:pPr>
            <a:r>
              <a:rPr lang="en-US" sz="2000" dirty="0">
                <a:solidFill>
                  <a:schemeClr val="bg1"/>
                </a:solidFill>
                <a:latin typeface="+mn-lt"/>
              </a:rPr>
              <a:t>A higher percentage of teenage girls in Chile suffered moderate to severe pain compared to the other age groups</a:t>
            </a:r>
            <a:endParaRPr lang="en-US" sz="2000" b="1" dirty="0">
              <a:solidFill>
                <a:schemeClr val="bg1"/>
              </a:solidFill>
              <a:latin typeface="+mn-lt"/>
            </a:endParaRPr>
          </a:p>
        </p:txBody>
      </p:sp>
      <p:sp>
        <p:nvSpPr>
          <p:cNvPr id="10" name="Rectangle 9">
            <a:extLst>
              <a:ext uri="{FF2B5EF4-FFF2-40B4-BE49-F238E27FC236}">
                <a16:creationId xmlns:a16="http://schemas.microsoft.com/office/drawing/2014/main" id="{D1751417-25CF-4051-9403-DE2ECC709714}"/>
              </a:ext>
            </a:extLst>
          </p:cNvPr>
          <p:cNvSpPr/>
          <p:nvPr/>
        </p:nvSpPr>
        <p:spPr>
          <a:xfrm>
            <a:off x="32760" y="6557908"/>
            <a:ext cx="11753956" cy="707886"/>
          </a:xfrm>
          <a:prstGeom prst="rect">
            <a:avLst/>
          </a:prstGeom>
        </p:spPr>
        <p:txBody>
          <a:bodyPr wrap="square">
            <a:spAutoFit/>
          </a:bodyPr>
          <a:lstStyle/>
          <a:p>
            <a:r>
              <a:rPr lang="en-US" sz="1000" i="1" dirty="0">
                <a:solidFill>
                  <a:schemeClr val="tx1">
                    <a:lumMod val="50000"/>
                  </a:schemeClr>
                </a:solidFill>
              </a:rPr>
              <a:t>Q2: Which of these has ever happened to you or to a friend/family member ONLINE? Q9: ….Please tell us if any of the following has ever happened to you or to a friend/family member as a consequence of being treated uncivilly? Q5.1: How much emotional, psychological or physical pain did you suffer because of… </a:t>
            </a:r>
          </a:p>
          <a:p>
            <a:endParaRPr lang="en-US" sz="1000" i="1" dirty="0">
              <a:solidFill>
                <a:schemeClr val="tx1">
                  <a:lumMod val="50000"/>
                </a:schemeClr>
              </a:solidFill>
            </a:endParaRPr>
          </a:p>
          <a:p>
            <a:endParaRPr lang="en-US" sz="1000" i="1" dirty="0">
              <a:solidFill>
                <a:schemeClr val="tx1">
                  <a:lumMod val="50000"/>
                </a:schemeClr>
              </a:solidFill>
            </a:endParaRPr>
          </a:p>
        </p:txBody>
      </p:sp>
      <p:graphicFrame>
        <p:nvGraphicFramePr>
          <p:cNvPr id="11" name="Chart 10" descr="DCI">
            <a:extLst>
              <a:ext uri="{FF2B5EF4-FFF2-40B4-BE49-F238E27FC236}">
                <a16:creationId xmlns:a16="http://schemas.microsoft.com/office/drawing/2014/main" id="{BADFF2B5-950B-444A-B3C0-D94064FC1796}"/>
              </a:ext>
            </a:extLst>
          </p:cNvPr>
          <p:cNvGraphicFramePr>
            <a:graphicFrameLocks/>
          </p:cNvGraphicFramePr>
          <p:nvPr>
            <p:extLst>
              <p:ext uri="{D42A27DB-BD31-4B8C-83A1-F6EECF244321}">
                <p14:modId xmlns:p14="http://schemas.microsoft.com/office/powerpoint/2010/main" val="388282737"/>
              </p:ext>
            </p:extLst>
          </p:nvPr>
        </p:nvGraphicFramePr>
        <p:xfrm>
          <a:off x="4910711" y="1517932"/>
          <a:ext cx="3492643" cy="24323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descr="Average number of risks">
            <a:extLst>
              <a:ext uri="{FF2B5EF4-FFF2-40B4-BE49-F238E27FC236}">
                <a16:creationId xmlns:a16="http://schemas.microsoft.com/office/drawing/2014/main" id="{696C0A89-E637-45B3-8EA2-9DC78D38E086}"/>
              </a:ext>
            </a:extLst>
          </p:cNvPr>
          <p:cNvGraphicFramePr>
            <a:graphicFrameLocks/>
          </p:cNvGraphicFramePr>
          <p:nvPr>
            <p:extLst>
              <p:ext uri="{D42A27DB-BD31-4B8C-83A1-F6EECF244321}">
                <p14:modId xmlns:p14="http://schemas.microsoft.com/office/powerpoint/2010/main" val="1034790954"/>
              </p:ext>
            </p:extLst>
          </p:nvPr>
        </p:nvGraphicFramePr>
        <p:xfrm>
          <a:off x="8493959" y="1504834"/>
          <a:ext cx="3492643" cy="2441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descr="Consequences">
            <a:extLst>
              <a:ext uri="{FF2B5EF4-FFF2-40B4-BE49-F238E27FC236}">
                <a16:creationId xmlns:a16="http://schemas.microsoft.com/office/drawing/2014/main" id="{F045578B-5C22-4323-AE18-83C74DDB55E2}"/>
              </a:ext>
            </a:extLst>
          </p:cNvPr>
          <p:cNvGraphicFramePr>
            <a:graphicFrameLocks/>
          </p:cNvGraphicFramePr>
          <p:nvPr>
            <p:extLst>
              <p:ext uri="{D42A27DB-BD31-4B8C-83A1-F6EECF244321}">
                <p14:modId xmlns:p14="http://schemas.microsoft.com/office/powerpoint/2010/main" val="3222446245"/>
              </p:ext>
            </p:extLst>
          </p:nvPr>
        </p:nvGraphicFramePr>
        <p:xfrm>
          <a:off x="4910710" y="4008470"/>
          <a:ext cx="3492643" cy="24323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descr="Moderate to severe pain">
            <a:extLst>
              <a:ext uri="{FF2B5EF4-FFF2-40B4-BE49-F238E27FC236}">
                <a16:creationId xmlns:a16="http://schemas.microsoft.com/office/drawing/2014/main" id="{CFC4F61A-EAC1-4980-92BC-6FF1E85AA323}"/>
              </a:ext>
            </a:extLst>
          </p:cNvPr>
          <p:cNvGraphicFramePr>
            <a:graphicFrameLocks/>
          </p:cNvGraphicFramePr>
          <p:nvPr>
            <p:extLst>
              <p:ext uri="{D42A27DB-BD31-4B8C-83A1-F6EECF244321}">
                <p14:modId xmlns:p14="http://schemas.microsoft.com/office/powerpoint/2010/main" val="3995056013"/>
              </p:ext>
            </p:extLst>
          </p:nvPr>
        </p:nvGraphicFramePr>
        <p:xfrm>
          <a:off x="8493959" y="4021142"/>
          <a:ext cx="3492643" cy="24196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78721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0ACE-559C-4FBC-8F7F-8B8D63C2336D}"/>
              </a:ext>
            </a:extLst>
          </p:cNvPr>
          <p:cNvSpPr>
            <a:spLocks noGrp="1"/>
          </p:cNvSpPr>
          <p:nvPr>
            <p:ph type="title"/>
          </p:nvPr>
        </p:nvSpPr>
        <p:spPr/>
        <p:txBody>
          <a:bodyPr/>
          <a:lstStyle/>
          <a:p>
            <a:r>
              <a:rPr lang="en-US" dirty="0"/>
              <a:t>Fewer teens asked for help with online risks in Chile</a:t>
            </a:r>
          </a:p>
        </p:txBody>
      </p:sp>
      <p:sp>
        <p:nvSpPr>
          <p:cNvPr id="3" name="Slide Number Placeholder 2">
            <a:extLst>
              <a:ext uri="{FF2B5EF4-FFF2-40B4-BE49-F238E27FC236}">
                <a16:creationId xmlns:a16="http://schemas.microsoft.com/office/drawing/2014/main" id="{D7310EFB-ABDC-4AFA-A61E-50BEED8B0782}"/>
              </a:ext>
            </a:extLst>
          </p:cNvPr>
          <p:cNvSpPr>
            <a:spLocks noGrp="1"/>
          </p:cNvSpPr>
          <p:nvPr>
            <p:ph type="sldNum" sz="quarter" idx="4"/>
          </p:nvPr>
        </p:nvSpPr>
        <p:spPr/>
        <p:txBody>
          <a:bodyPr/>
          <a:lstStyle/>
          <a:p>
            <a:fld id="{7EFC24D6-DB8F-6B44-BA5A-9BEC68C15CAA}" type="slidenum">
              <a:rPr lang="en-US" smtClean="0"/>
              <a:pPr/>
              <a:t>8</a:t>
            </a:fld>
            <a:endParaRPr lang="en-US" dirty="0"/>
          </a:p>
        </p:txBody>
      </p:sp>
      <p:sp>
        <p:nvSpPr>
          <p:cNvPr id="5" name="Text Placeholder 1">
            <a:extLst>
              <a:ext uri="{FF2B5EF4-FFF2-40B4-BE49-F238E27FC236}">
                <a16:creationId xmlns:a16="http://schemas.microsoft.com/office/drawing/2014/main" id="{2ABC4267-93F9-4C29-9160-629EC3EC1C66}"/>
              </a:ext>
            </a:extLst>
          </p:cNvPr>
          <p:cNvSpPr txBox="1">
            <a:spLocks/>
          </p:cNvSpPr>
          <p:nvPr/>
        </p:nvSpPr>
        <p:spPr>
          <a:xfrm>
            <a:off x="482323" y="1418314"/>
            <a:ext cx="4119824" cy="4576637"/>
          </a:xfrm>
          <a:prstGeom prst="rect">
            <a:avLst/>
          </a:prstGeom>
        </p:spPr>
        <p:txBody>
          <a:bodyPr anchor="t"/>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a:solidFill>
                  <a:schemeClr val="bg1"/>
                </a:solidFill>
                <a:latin typeface="+mn-lt"/>
              </a:rPr>
              <a:t>Worldwide, there was a big surge in teenagers asking for help with online risks from both parents (+32 points to 42%) and adults (+19 points to 28%)</a:t>
            </a:r>
          </a:p>
          <a:p>
            <a:pPr>
              <a:spcAft>
                <a:spcPts val="600"/>
              </a:spcAft>
            </a:pPr>
            <a:r>
              <a:rPr lang="en-US" sz="2000" dirty="0">
                <a:solidFill>
                  <a:schemeClr val="bg1"/>
                </a:solidFill>
                <a:latin typeface="+mn-lt"/>
              </a:rPr>
              <a:t>In Chile, teens were slightly less likely to ask for help from a parent compared to the previous year; this was opposite and in stark contrast to the global trend</a:t>
            </a:r>
            <a:endParaRPr lang="en-US" sz="2000" dirty="0">
              <a:solidFill>
                <a:schemeClr val="bg1"/>
              </a:solidFill>
              <a:latin typeface="+mn-lt"/>
              <a:cs typeface="Segoe UI"/>
            </a:endParaRPr>
          </a:p>
        </p:txBody>
      </p:sp>
      <p:sp>
        <p:nvSpPr>
          <p:cNvPr id="6" name="Rectangle 5">
            <a:extLst>
              <a:ext uri="{FF2B5EF4-FFF2-40B4-BE49-F238E27FC236}">
                <a16:creationId xmlns:a16="http://schemas.microsoft.com/office/drawing/2014/main" id="{E282D1DD-5514-4A28-8428-CA3964B6A31B}"/>
              </a:ext>
            </a:extLst>
          </p:cNvPr>
          <p:cNvSpPr/>
          <p:nvPr/>
        </p:nvSpPr>
        <p:spPr>
          <a:xfrm>
            <a:off x="42217" y="6699251"/>
            <a:ext cx="6824792" cy="230832"/>
          </a:xfrm>
          <a:prstGeom prst="rect">
            <a:avLst/>
          </a:prstGeom>
        </p:spPr>
        <p:txBody>
          <a:bodyPr wrap="square">
            <a:spAutoFit/>
          </a:bodyPr>
          <a:lstStyle/>
          <a:p>
            <a:pPr>
              <a:lnSpc>
                <a:spcPct val="90000"/>
              </a:lnSpc>
            </a:pPr>
            <a:r>
              <a:rPr lang="en-US" sz="1000" i="1" dirty="0">
                <a:solidFill>
                  <a:schemeClr val="tx1">
                    <a:lumMod val="50000"/>
                  </a:schemeClr>
                </a:solidFill>
              </a:rPr>
              <a:t>Q12: Have you ever taken any of the following actions after you were treated in an unsafe or uncivil manner online?</a:t>
            </a:r>
          </a:p>
        </p:txBody>
      </p:sp>
      <p:graphicFrame>
        <p:nvGraphicFramePr>
          <p:cNvPr id="9" name="Chart 8" descr="Positive actions: asked for help.">
            <a:extLst>
              <a:ext uri="{FF2B5EF4-FFF2-40B4-BE49-F238E27FC236}">
                <a16:creationId xmlns:a16="http://schemas.microsoft.com/office/drawing/2014/main" id="{DCF37868-AB03-4E34-A2B1-FE1A00A8C362}"/>
              </a:ext>
            </a:extLst>
          </p:cNvPr>
          <p:cNvGraphicFramePr>
            <a:graphicFrameLocks/>
          </p:cNvGraphicFramePr>
          <p:nvPr>
            <p:extLst>
              <p:ext uri="{D42A27DB-BD31-4B8C-83A1-F6EECF244321}">
                <p14:modId xmlns:p14="http://schemas.microsoft.com/office/powerpoint/2010/main" val="3234337187"/>
              </p:ext>
            </p:extLst>
          </p:nvPr>
        </p:nvGraphicFramePr>
        <p:xfrm>
          <a:off x="5453616" y="1085087"/>
          <a:ext cx="6500536" cy="4953911"/>
        </p:xfrm>
        <a:graphic>
          <a:graphicData uri="http://schemas.openxmlformats.org/drawingml/2006/chart">
            <c:chart xmlns:c="http://schemas.openxmlformats.org/drawingml/2006/chart" xmlns:r="http://schemas.openxmlformats.org/officeDocument/2006/relationships" r:id="rId2"/>
          </a:graphicData>
        </a:graphic>
      </p:graphicFrame>
      <p:sp>
        <p:nvSpPr>
          <p:cNvPr id="7" name="Speech Bubble: Rectangle with Corners Rounded 6">
            <a:extLst>
              <a:ext uri="{FF2B5EF4-FFF2-40B4-BE49-F238E27FC236}">
                <a16:creationId xmlns:a16="http://schemas.microsoft.com/office/drawing/2014/main" id="{3B4A9F95-498C-476B-B7AE-3713F52F18B9}"/>
              </a:ext>
            </a:extLst>
          </p:cNvPr>
          <p:cNvSpPr/>
          <p:nvPr/>
        </p:nvSpPr>
        <p:spPr bwMode="auto">
          <a:xfrm>
            <a:off x="5338947" y="2440527"/>
            <a:ext cx="1829742" cy="864059"/>
          </a:xfrm>
          <a:prstGeom prst="wedgeRoundRectCallout">
            <a:avLst>
              <a:gd name="adj1" fmla="val 73587"/>
              <a:gd name="adj2" fmla="val 135696"/>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ea typeface="Segoe UI" pitchFamily="34" charset="0"/>
                <a:cs typeface="Segoe UI" pitchFamily="34" charset="0"/>
              </a:rPr>
              <a:t>Asking parents for help fell 2 points</a:t>
            </a:r>
          </a:p>
        </p:txBody>
      </p:sp>
      <p:sp>
        <p:nvSpPr>
          <p:cNvPr id="8" name="Speech Bubble: Rectangle with Corners Rounded 7">
            <a:extLst>
              <a:ext uri="{FF2B5EF4-FFF2-40B4-BE49-F238E27FC236}">
                <a16:creationId xmlns:a16="http://schemas.microsoft.com/office/drawing/2014/main" id="{AED89F09-05B3-4605-BAF8-92E199E5CB56}"/>
              </a:ext>
            </a:extLst>
          </p:cNvPr>
          <p:cNvSpPr/>
          <p:nvPr/>
        </p:nvSpPr>
        <p:spPr bwMode="auto">
          <a:xfrm>
            <a:off x="5268360" y="5845862"/>
            <a:ext cx="2097895" cy="880710"/>
          </a:xfrm>
          <a:prstGeom prst="wedgeRoundRectCallout">
            <a:avLst>
              <a:gd name="adj1" fmla="val 46709"/>
              <a:gd name="adj2" fmla="val -189202"/>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ea typeface="Segoe UI" pitchFamily="34" charset="0"/>
                <a:cs typeface="Segoe UI" pitchFamily="34" charset="0"/>
              </a:rPr>
              <a:t>Asking another adult for help rose 2 points</a:t>
            </a:r>
          </a:p>
        </p:txBody>
      </p:sp>
    </p:spTree>
    <p:extLst>
      <p:ext uri="{BB962C8B-B14F-4D97-AF65-F5344CB8AC3E}">
        <p14:creationId xmlns:p14="http://schemas.microsoft.com/office/powerpoint/2010/main" val="5529793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2177" y="1212849"/>
            <a:ext cx="4702628" cy="2539157"/>
          </a:xfrm>
        </p:spPr>
        <p:txBody>
          <a:bodyPr vert="horz" wrap="square" lIns="146304" tIns="91440" rIns="146304" bIns="91440" rtlCol="0" anchor="t">
            <a:spAutoFit/>
          </a:bodyPr>
          <a:lstStyle/>
          <a:p>
            <a:pPr>
              <a:spcAft>
                <a:spcPts val="600"/>
              </a:spcAft>
            </a:pPr>
            <a:r>
              <a:rPr lang="en-US" sz="2000" dirty="0">
                <a:solidFill>
                  <a:schemeClr val="bg1"/>
                </a:solidFill>
                <a:latin typeface="+mn-lt"/>
              </a:rPr>
              <a:t>Worldwide, Microsoft’s Digital Civility Index (DCI) fell two points from the previous year driven by a widespread decline in unwanted contact </a:t>
            </a:r>
          </a:p>
          <a:p>
            <a:pPr>
              <a:spcAft>
                <a:spcPts val="600"/>
              </a:spcAft>
            </a:pPr>
            <a:r>
              <a:rPr lang="en-US" sz="2000" dirty="0">
                <a:solidFill>
                  <a:schemeClr val="bg1"/>
                </a:solidFill>
                <a:latin typeface="+mn-lt"/>
              </a:rPr>
              <a:t>Chile (+2) registered a small drop in DCI and ranks #20 of the 22 countries surveyed</a:t>
            </a:r>
            <a:endParaRPr lang="en-US" sz="2000" b="1" dirty="0">
              <a:solidFill>
                <a:schemeClr val="bg1"/>
              </a:solidFill>
              <a:latin typeface="+mn-lt"/>
            </a:endParaRPr>
          </a:p>
        </p:txBody>
      </p:sp>
      <p:sp>
        <p:nvSpPr>
          <p:cNvPr id="3" name="Title 2"/>
          <p:cNvSpPr>
            <a:spLocks noGrp="1"/>
          </p:cNvSpPr>
          <p:nvPr>
            <p:ph type="title"/>
          </p:nvPr>
        </p:nvSpPr>
        <p:spPr/>
        <p:txBody>
          <a:bodyPr/>
          <a:lstStyle/>
          <a:p>
            <a:r>
              <a:rPr lang="en-US" sz="3200" dirty="0"/>
              <a:t>DCI trend</a:t>
            </a:r>
          </a:p>
        </p:txBody>
      </p:sp>
      <p:sp>
        <p:nvSpPr>
          <p:cNvPr id="4" name="Slide Number Placeholder 3"/>
          <p:cNvSpPr>
            <a:spLocks noGrp="1"/>
          </p:cNvSpPr>
          <p:nvPr>
            <p:ph type="sldNum" sz="quarter" idx="4"/>
          </p:nvPr>
        </p:nvSpPr>
        <p:spPr/>
        <p:txBody>
          <a:bodyPr/>
          <a:lstStyle/>
          <a:p>
            <a:fld id="{7EFC24D6-DB8F-6B44-BA5A-9BEC68C15CAA}" type="slidenum">
              <a:rPr lang="en-US" smtClean="0"/>
              <a:pPr/>
              <a:t>9</a:t>
            </a:fld>
            <a:endParaRPr lang="en-US" dirty="0"/>
          </a:p>
        </p:txBody>
      </p:sp>
      <p:graphicFrame>
        <p:nvGraphicFramePr>
          <p:cNvPr id="9" name="Table 8">
            <a:extLst>
              <a:ext uri="{FF2B5EF4-FFF2-40B4-BE49-F238E27FC236}">
                <a16:creationId xmlns:a16="http://schemas.microsoft.com/office/drawing/2014/main" id="{96222771-0766-4A4A-8AA4-41CAE48A7441}"/>
              </a:ext>
            </a:extLst>
          </p:cNvPr>
          <p:cNvGraphicFramePr>
            <a:graphicFrameLocks noGrp="1"/>
          </p:cNvGraphicFramePr>
          <p:nvPr>
            <p:extLst>
              <p:ext uri="{D42A27DB-BD31-4B8C-83A1-F6EECF244321}">
                <p14:modId xmlns:p14="http://schemas.microsoft.com/office/powerpoint/2010/main" val="2499372792"/>
              </p:ext>
            </p:extLst>
          </p:nvPr>
        </p:nvGraphicFramePr>
        <p:xfrm>
          <a:off x="6103420" y="316593"/>
          <a:ext cx="6126481" cy="6147978"/>
        </p:xfrm>
        <a:graphic>
          <a:graphicData uri="http://schemas.openxmlformats.org/drawingml/2006/table">
            <a:tbl>
              <a:tblPr firstRow="1" bandRow="1">
                <a:tableStyleId>{74C1A8A3-306A-4EB7-A6B1-4F7E0EB9C5D6}</a:tableStyleId>
              </a:tblPr>
              <a:tblGrid>
                <a:gridCol w="767079">
                  <a:extLst>
                    <a:ext uri="{9D8B030D-6E8A-4147-A177-3AD203B41FA5}">
                      <a16:colId xmlns:a16="http://schemas.microsoft.com/office/drawing/2014/main" val="143253101"/>
                    </a:ext>
                  </a:extLst>
                </a:gridCol>
                <a:gridCol w="1419499">
                  <a:extLst>
                    <a:ext uri="{9D8B030D-6E8A-4147-A177-3AD203B41FA5}">
                      <a16:colId xmlns:a16="http://schemas.microsoft.com/office/drawing/2014/main" val="2424568670"/>
                    </a:ext>
                  </a:extLst>
                </a:gridCol>
                <a:gridCol w="1348524">
                  <a:extLst>
                    <a:ext uri="{9D8B030D-6E8A-4147-A177-3AD203B41FA5}">
                      <a16:colId xmlns:a16="http://schemas.microsoft.com/office/drawing/2014/main" val="2394132692"/>
                    </a:ext>
                  </a:extLst>
                </a:gridCol>
                <a:gridCol w="830425">
                  <a:extLst>
                    <a:ext uri="{9D8B030D-6E8A-4147-A177-3AD203B41FA5}">
                      <a16:colId xmlns:a16="http://schemas.microsoft.com/office/drawing/2014/main" val="3815822789"/>
                    </a:ext>
                  </a:extLst>
                </a:gridCol>
                <a:gridCol w="774441">
                  <a:extLst>
                    <a:ext uri="{9D8B030D-6E8A-4147-A177-3AD203B41FA5}">
                      <a16:colId xmlns:a16="http://schemas.microsoft.com/office/drawing/2014/main" val="713092978"/>
                    </a:ext>
                  </a:extLst>
                </a:gridCol>
                <a:gridCol w="986513">
                  <a:extLst>
                    <a:ext uri="{9D8B030D-6E8A-4147-A177-3AD203B41FA5}">
                      <a16:colId xmlns:a16="http://schemas.microsoft.com/office/drawing/2014/main" val="3298973426"/>
                    </a:ext>
                  </a:extLst>
                </a:gridCol>
              </a:tblGrid>
              <a:tr h="279396">
                <a:tc>
                  <a:txBody>
                    <a:bodyPr/>
                    <a:lstStyle/>
                    <a:p>
                      <a:pPr algn="ctr"/>
                      <a:r>
                        <a:rPr lang="en-US" sz="1400" dirty="0"/>
                        <a:t>DCI Rank</a:t>
                      </a:r>
                    </a:p>
                  </a:txBody>
                  <a:tcPr anchor="ctr"/>
                </a:tc>
                <a:tc>
                  <a:txBody>
                    <a:bodyPr/>
                    <a:lstStyle/>
                    <a:p>
                      <a:pPr algn="ctr"/>
                      <a:r>
                        <a:rPr lang="en-US" sz="1400" dirty="0"/>
                        <a:t>Country</a:t>
                      </a:r>
                    </a:p>
                  </a:txBody>
                  <a:tcPr anchor="ctr"/>
                </a:tc>
                <a:tc>
                  <a:txBody>
                    <a:bodyPr/>
                    <a:lstStyle/>
                    <a:p>
                      <a:pPr algn="ctr"/>
                      <a:r>
                        <a:rPr lang="en-US" sz="1400" dirty="0"/>
                        <a:t>Region</a:t>
                      </a:r>
                    </a:p>
                  </a:txBody>
                  <a:tcPr anchor="ctr"/>
                </a:tc>
                <a:tc>
                  <a:txBody>
                    <a:bodyPr/>
                    <a:lstStyle/>
                    <a:p>
                      <a:pPr algn="ctr"/>
                      <a:r>
                        <a:rPr lang="en-US" sz="1400" b="1" dirty="0"/>
                        <a:t>2 years ago</a:t>
                      </a:r>
                    </a:p>
                  </a:txBody>
                  <a:tcPr anchor="ctr"/>
                </a:tc>
                <a:tc>
                  <a:txBody>
                    <a:bodyPr/>
                    <a:lstStyle/>
                    <a:p>
                      <a:pPr algn="ctr"/>
                      <a:r>
                        <a:rPr lang="en-US" sz="1400" b="1" dirty="0"/>
                        <a:t>prior year</a:t>
                      </a:r>
                    </a:p>
                  </a:txBody>
                  <a:tcPr anchor="ctr"/>
                </a:tc>
                <a:tc>
                  <a:txBody>
                    <a:bodyPr/>
                    <a:lstStyle/>
                    <a:p>
                      <a:pPr algn="ctr"/>
                      <a:r>
                        <a:rPr lang="en-US" sz="1400" b="1" dirty="0"/>
                        <a:t>latest research</a:t>
                      </a:r>
                    </a:p>
                  </a:txBody>
                  <a:tcPr anchor="ctr"/>
                </a:tc>
                <a:extLst>
                  <a:ext uri="{0D108BD9-81ED-4DB2-BD59-A6C34878D82A}">
                    <a16:rowId xmlns:a16="http://schemas.microsoft.com/office/drawing/2014/main" val="2458701010"/>
                  </a:ext>
                </a:extLst>
              </a:tr>
              <a:tr h="279396">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000" dirty="0"/>
                        <a:t>Global</a:t>
                      </a:r>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algn="ctr"/>
                      <a:r>
                        <a:rPr lang="en-US" sz="1000" b="0" dirty="0"/>
                        <a:t>65</a:t>
                      </a:r>
                    </a:p>
                  </a:txBody>
                  <a:tcPr anchor="ctr"/>
                </a:tc>
                <a:tc>
                  <a:txBody>
                    <a:bodyPr/>
                    <a:lstStyle/>
                    <a:p>
                      <a:pPr algn="ctr"/>
                      <a:r>
                        <a:rPr lang="en-US" sz="1000" b="0" dirty="0"/>
                        <a:t>68</a:t>
                      </a:r>
                    </a:p>
                  </a:txBody>
                  <a:tcPr anchor="ctr"/>
                </a:tc>
                <a:tc>
                  <a:txBody>
                    <a:bodyPr/>
                    <a:lstStyle/>
                    <a:p>
                      <a:pPr algn="ctr"/>
                      <a:r>
                        <a:rPr lang="en-US" sz="1000" b="0" dirty="0"/>
                        <a:t>66</a:t>
                      </a:r>
                    </a:p>
                  </a:txBody>
                  <a:tcPr anchor="ctr"/>
                </a:tc>
                <a:extLst>
                  <a:ext uri="{0D108BD9-81ED-4DB2-BD59-A6C34878D82A}">
                    <a16:rowId xmlns:a16="http://schemas.microsoft.com/office/drawing/2014/main" val="3370492330"/>
                  </a:ext>
                </a:extLst>
              </a:tr>
              <a:tr h="237486">
                <a:tc>
                  <a:txBody>
                    <a:bodyPr/>
                    <a:lstStyle/>
                    <a:p>
                      <a:pPr algn="ctr" fontAlgn="b"/>
                      <a:r>
                        <a:rPr lang="en-US" sz="11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ctr"/>
                      <a:r>
                        <a:rPr lang="en-US" sz="1100" b="0" i="0" u="none" strike="noStrike" dirty="0">
                          <a:solidFill>
                            <a:srgbClr val="000000"/>
                          </a:solidFill>
                          <a:effectLst/>
                          <a:latin typeface="Segoe UI"/>
                        </a:rPr>
                        <a:t>United States</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N. America</a:t>
                      </a: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tc>
                  <a:txBody>
                    <a:bodyPr/>
                    <a:lstStyle/>
                    <a:p>
                      <a:pPr algn="ctr" fontAlgn="b"/>
                      <a:r>
                        <a:rPr lang="en-US" sz="1100" b="0" i="0" u="none" strike="noStrike" dirty="0">
                          <a:solidFill>
                            <a:srgbClr val="000000"/>
                          </a:solidFill>
                          <a:effectLst/>
                          <a:latin typeface="Segoe UI"/>
                        </a:rPr>
                        <a:t>61</a:t>
                      </a:r>
                    </a:p>
                  </a:txBody>
                  <a:tcPr marL="7620" marR="7620" marT="7620" marB="0" anchor="ctr"/>
                </a:tc>
                <a:tc>
                  <a:txBody>
                    <a:bodyPr/>
                    <a:lstStyle/>
                    <a:p>
                      <a:pPr algn="ctr" fontAlgn="b"/>
                      <a:r>
                        <a:rPr lang="en-US" sz="1100" b="0" i="0" u="none" strike="noStrike" dirty="0">
                          <a:solidFill>
                            <a:srgbClr val="000000"/>
                          </a:solidFill>
                          <a:effectLst/>
                          <a:latin typeface="Segoe UI"/>
                        </a:rPr>
                        <a:t>51</a:t>
                      </a:r>
                    </a:p>
                  </a:txBody>
                  <a:tcPr marL="7620" marR="7620" marT="7620" marB="0" anchor="ctr"/>
                </a:tc>
                <a:extLst>
                  <a:ext uri="{0D108BD9-81ED-4DB2-BD59-A6C34878D82A}">
                    <a16:rowId xmlns:a16="http://schemas.microsoft.com/office/drawing/2014/main" val="2010965446"/>
                  </a:ext>
                </a:extLst>
              </a:tr>
              <a:tr h="237486">
                <a:tc>
                  <a:txBody>
                    <a:bodyPr/>
                    <a:lstStyle/>
                    <a:p>
                      <a:pPr algn="ctr" fontAlgn="b"/>
                      <a:r>
                        <a:rPr lang="en-US" sz="11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fontAlgn="ctr"/>
                      <a:r>
                        <a:rPr lang="en-US" sz="1100" b="0" i="0" u="none" strike="noStrike" dirty="0">
                          <a:solidFill>
                            <a:srgbClr val="000000"/>
                          </a:solidFill>
                          <a:effectLst/>
                          <a:latin typeface="Segoe UI"/>
                        </a:rPr>
                        <a:t>Canada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rPr>
                        <a:t>N. America</a:t>
                      </a: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60</a:t>
                      </a:r>
                    </a:p>
                  </a:txBody>
                  <a:tcPr marL="7620" marR="7620" marT="7620" marB="0" anchor="ctr"/>
                </a:tc>
                <a:extLst>
                  <a:ext uri="{0D108BD9-81ED-4DB2-BD59-A6C34878D82A}">
                    <a16:rowId xmlns:a16="http://schemas.microsoft.com/office/drawing/2014/main" val="2000124058"/>
                  </a:ext>
                </a:extLst>
              </a:tr>
              <a:tr h="237486">
                <a:tc>
                  <a:txBody>
                    <a:bodyPr/>
                    <a:lstStyle/>
                    <a:p>
                      <a:pPr algn="ctr" fontAlgn="b"/>
                      <a:r>
                        <a:rPr lang="en-US" sz="1100" b="0" i="0" u="none" strike="noStrike" dirty="0">
                          <a:solidFill>
                            <a:srgbClr val="000000"/>
                          </a:solidFill>
                          <a:effectLst/>
                          <a:latin typeface="Segoe UI"/>
                        </a:rPr>
                        <a:t>1</a:t>
                      </a:r>
                    </a:p>
                  </a:txBody>
                  <a:tcPr marL="7620" marR="7620" marT="7620" marB="0" anchor="ctr"/>
                </a:tc>
                <a:tc>
                  <a:txBody>
                    <a:bodyPr/>
                    <a:lstStyle/>
                    <a:p>
                      <a:pPr algn="ctr" fontAlgn="ctr"/>
                      <a:r>
                        <a:rPr lang="en-US" sz="1100" b="0" i="0" u="none" strike="noStrike" dirty="0">
                          <a:solidFill>
                            <a:srgbClr val="000000"/>
                          </a:solidFill>
                          <a:effectLst/>
                          <a:latin typeface="Segoe UI"/>
                        </a:rPr>
                        <a:t>United Kingdom</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45</a:t>
                      </a:r>
                    </a:p>
                  </a:txBody>
                  <a:tcPr marL="7620" marR="7620" marT="7620" marB="0" anchor="ctr"/>
                </a:tc>
                <a:tc>
                  <a:txBody>
                    <a:bodyPr/>
                    <a:lstStyle/>
                    <a:p>
                      <a:pPr algn="ctr" fontAlgn="b"/>
                      <a:r>
                        <a:rPr lang="en-US" sz="1100" b="0" i="0" u="none" strike="noStrike" dirty="0">
                          <a:solidFill>
                            <a:srgbClr val="000000"/>
                          </a:solidFill>
                          <a:effectLst/>
                          <a:latin typeface="Segoe UI"/>
                        </a:rPr>
                        <a:t>51</a:t>
                      </a:r>
                    </a:p>
                  </a:txBody>
                  <a:tcPr marL="7620" marR="7620" marT="7620" marB="0" anchor="ctr"/>
                </a:tc>
                <a:tc>
                  <a:txBody>
                    <a:bodyPr/>
                    <a:lstStyle/>
                    <a:p>
                      <a:pPr algn="ctr" fontAlgn="b"/>
                      <a:r>
                        <a:rPr lang="en-US" sz="1100" b="0" i="0" u="none" strike="noStrike" dirty="0">
                          <a:solidFill>
                            <a:srgbClr val="000000"/>
                          </a:solidFill>
                          <a:effectLst/>
                          <a:latin typeface="Segoe UI"/>
                        </a:rPr>
                        <a:t>50</a:t>
                      </a:r>
                    </a:p>
                  </a:txBody>
                  <a:tcPr marL="7620" marR="7620" marT="7620" marB="0" anchor="ctr"/>
                </a:tc>
                <a:extLst>
                  <a:ext uri="{0D108BD9-81ED-4DB2-BD59-A6C34878D82A}">
                    <a16:rowId xmlns:a16="http://schemas.microsoft.com/office/drawing/2014/main" val="3898199618"/>
                  </a:ext>
                </a:extLst>
              </a:tr>
              <a:tr h="237486">
                <a:tc>
                  <a:txBody>
                    <a:bodyPr/>
                    <a:lstStyle/>
                    <a:p>
                      <a:pPr algn="ctr" fontAlgn="b"/>
                      <a:r>
                        <a:rPr lang="en-US" sz="1100" b="0" i="0" u="none" strike="noStrike" dirty="0">
                          <a:solidFill>
                            <a:srgbClr val="000000"/>
                          </a:solidFill>
                          <a:effectLst/>
                          <a:latin typeface="Segoe UI"/>
                        </a:rPr>
                        <a:t>3</a:t>
                      </a:r>
                    </a:p>
                  </a:txBody>
                  <a:tcPr marL="7620" marR="7620" marT="7620" marB="0" anchor="ctr"/>
                </a:tc>
                <a:tc>
                  <a:txBody>
                    <a:bodyPr/>
                    <a:lstStyle/>
                    <a:p>
                      <a:pPr algn="ctr" fontAlgn="ctr"/>
                      <a:r>
                        <a:rPr lang="en-US" sz="1100" b="0" i="0" u="none" strike="noStrike" dirty="0">
                          <a:solidFill>
                            <a:srgbClr val="000000"/>
                          </a:solidFill>
                          <a:effectLst/>
                          <a:latin typeface="Segoe UI"/>
                        </a:rPr>
                        <a:t>France</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60</a:t>
                      </a:r>
                    </a:p>
                  </a:txBody>
                  <a:tcPr marL="7620" marR="7620" marT="7620" marB="0" anchor="ctr"/>
                </a:tc>
                <a:tc>
                  <a:txBody>
                    <a:bodyPr/>
                    <a:lstStyle/>
                    <a:p>
                      <a:pPr algn="ctr" fontAlgn="b"/>
                      <a:r>
                        <a:rPr lang="en-US" sz="1100" b="0" i="0" u="none" strike="noStrike" dirty="0">
                          <a:solidFill>
                            <a:srgbClr val="000000"/>
                          </a:solidFill>
                          <a:effectLst/>
                          <a:latin typeface="Segoe UI"/>
                        </a:rPr>
                        <a:t>58</a:t>
                      </a:r>
                    </a:p>
                  </a:txBody>
                  <a:tcPr marL="7620" marR="7620" marT="7620" marB="0" anchor="ctr"/>
                </a:tc>
                <a:tc>
                  <a:txBody>
                    <a:bodyPr/>
                    <a:lstStyle/>
                    <a:p>
                      <a:pPr algn="ctr" fontAlgn="b"/>
                      <a:r>
                        <a:rPr lang="en-US" sz="1100" b="0" i="0" u="none" strike="noStrike" dirty="0">
                          <a:solidFill>
                            <a:srgbClr val="000000"/>
                          </a:solidFill>
                          <a:effectLst/>
                          <a:latin typeface="Segoe UI"/>
                        </a:rPr>
                        <a:t>52</a:t>
                      </a:r>
                    </a:p>
                  </a:txBody>
                  <a:tcPr marL="7620" marR="7620" marT="7620" marB="0" anchor="ctr"/>
                </a:tc>
                <a:extLst>
                  <a:ext uri="{0D108BD9-81ED-4DB2-BD59-A6C34878D82A}">
                    <a16:rowId xmlns:a16="http://schemas.microsoft.com/office/drawing/2014/main" val="337251249"/>
                  </a:ext>
                </a:extLst>
              </a:tr>
              <a:tr h="237486">
                <a:tc>
                  <a:txBody>
                    <a:bodyPr/>
                    <a:lstStyle/>
                    <a:p>
                      <a:pPr algn="ctr" fontAlgn="b"/>
                      <a:r>
                        <a:rPr lang="en-US" sz="1100" b="0" i="0" u="none" strike="noStrike" dirty="0">
                          <a:solidFill>
                            <a:srgbClr val="000000"/>
                          </a:solidFill>
                          <a:effectLst/>
                          <a:latin typeface="Segoe UI"/>
                        </a:rPr>
                        <a:t>4</a:t>
                      </a:r>
                    </a:p>
                  </a:txBody>
                  <a:tcPr marL="7620" marR="7620" marT="7620" marB="0" anchor="ctr"/>
                </a:tc>
                <a:tc>
                  <a:txBody>
                    <a:bodyPr/>
                    <a:lstStyle/>
                    <a:p>
                      <a:pPr algn="ctr" fontAlgn="ctr"/>
                      <a:r>
                        <a:rPr lang="en-US" sz="1100" b="0" i="0" u="none" strike="noStrike" dirty="0">
                          <a:solidFill>
                            <a:srgbClr val="000000"/>
                          </a:solidFill>
                          <a:effectLst/>
                          <a:latin typeface="Segoe UI"/>
                        </a:rPr>
                        <a:t>Belgium</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59</a:t>
                      </a:r>
                    </a:p>
                  </a:txBody>
                  <a:tcPr marL="7620" marR="7620" marT="7620" marB="0" anchor="ctr"/>
                </a:tc>
                <a:tc>
                  <a:txBody>
                    <a:bodyPr/>
                    <a:lstStyle/>
                    <a:p>
                      <a:pPr algn="ctr" fontAlgn="b"/>
                      <a:r>
                        <a:rPr lang="en-US" sz="1100" b="0" i="0" u="none" strike="noStrike" dirty="0">
                          <a:solidFill>
                            <a:srgbClr val="000000"/>
                          </a:solidFill>
                          <a:effectLst/>
                          <a:latin typeface="Segoe UI"/>
                        </a:rPr>
                        <a:t>61</a:t>
                      </a: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extLst>
                  <a:ext uri="{0D108BD9-81ED-4DB2-BD59-A6C34878D82A}">
                    <a16:rowId xmlns:a16="http://schemas.microsoft.com/office/drawing/2014/main" val="3399524819"/>
                  </a:ext>
                </a:extLst>
              </a:tr>
              <a:tr h="237486">
                <a:tc>
                  <a:txBody>
                    <a:bodyPr/>
                    <a:lstStyle/>
                    <a:p>
                      <a:pPr algn="ctr" fontAlgn="b"/>
                      <a:r>
                        <a:rPr lang="en-US" sz="1100" b="0" i="0" u="none" strike="noStrike" dirty="0">
                          <a:solidFill>
                            <a:srgbClr val="000000"/>
                          </a:solidFill>
                          <a:effectLst/>
                          <a:latin typeface="Segoe UI"/>
                        </a:rPr>
                        <a:t>5</a:t>
                      </a:r>
                    </a:p>
                  </a:txBody>
                  <a:tcPr marL="7620" marR="7620" marT="7620" marB="0" anchor="ctr"/>
                </a:tc>
                <a:tc>
                  <a:txBody>
                    <a:bodyPr/>
                    <a:lstStyle/>
                    <a:p>
                      <a:pPr algn="ctr" fontAlgn="ctr"/>
                      <a:r>
                        <a:rPr lang="en-US" sz="1100" b="0" i="0" u="none" strike="noStrike" dirty="0">
                          <a:solidFill>
                            <a:srgbClr val="000000"/>
                          </a:solidFill>
                          <a:effectLst/>
                          <a:latin typeface="Segoe UI"/>
                        </a:rPr>
                        <a:t>Germany</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62</a:t>
                      </a:r>
                    </a:p>
                  </a:txBody>
                  <a:tcPr marL="7620" marR="7620" marT="7620" marB="0" anchor="ctr"/>
                </a:tc>
                <a:tc>
                  <a:txBody>
                    <a:bodyPr/>
                    <a:lstStyle/>
                    <a:p>
                      <a:pPr algn="ctr" fontAlgn="b"/>
                      <a:r>
                        <a:rPr lang="en-US" sz="1100" b="0" i="0" u="none" strike="noStrike" dirty="0">
                          <a:solidFill>
                            <a:srgbClr val="000000"/>
                          </a:solidFill>
                          <a:effectLst/>
                          <a:latin typeface="Segoe UI"/>
                        </a:rPr>
                        <a:t>65</a:t>
                      </a:r>
                    </a:p>
                  </a:txBody>
                  <a:tcPr marL="7620" marR="7620" marT="7620" marB="0" anchor="ctr"/>
                </a:tc>
                <a:tc>
                  <a:txBody>
                    <a:bodyPr/>
                    <a:lstStyle/>
                    <a:p>
                      <a:pPr algn="ctr" fontAlgn="b"/>
                      <a:r>
                        <a:rPr lang="en-US" sz="1100" b="0" i="0" u="none" strike="noStrike" dirty="0">
                          <a:solidFill>
                            <a:srgbClr val="000000"/>
                          </a:solidFill>
                          <a:effectLst/>
                          <a:latin typeface="Segoe UI"/>
                        </a:rPr>
                        <a:t>57</a:t>
                      </a:r>
                    </a:p>
                  </a:txBody>
                  <a:tcPr marL="7620" marR="7620" marT="7620" marB="0" anchor="ctr"/>
                </a:tc>
                <a:extLst>
                  <a:ext uri="{0D108BD9-81ED-4DB2-BD59-A6C34878D82A}">
                    <a16:rowId xmlns:a16="http://schemas.microsoft.com/office/drawing/2014/main" val="3637543726"/>
                  </a:ext>
                </a:extLst>
              </a:tr>
              <a:tr h="237486">
                <a:tc>
                  <a:txBody>
                    <a:bodyPr/>
                    <a:lstStyle/>
                    <a:p>
                      <a:pPr algn="ctr" fontAlgn="b"/>
                      <a:r>
                        <a:rPr lang="en-US" sz="1100" b="0" i="0" u="none" strike="noStrike" dirty="0">
                          <a:solidFill>
                            <a:srgbClr val="000000"/>
                          </a:solidFill>
                          <a:effectLst/>
                          <a:latin typeface="Segoe UI"/>
                        </a:rPr>
                        <a:t>9</a:t>
                      </a:r>
                    </a:p>
                  </a:txBody>
                  <a:tcPr marL="7620" marR="7620" marT="7620" marB="0" anchor="ctr"/>
                </a:tc>
                <a:tc>
                  <a:txBody>
                    <a:bodyPr/>
                    <a:lstStyle/>
                    <a:p>
                      <a:pPr algn="ctr" fontAlgn="ctr"/>
                      <a:r>
                        <a:rPr lang="en-US" sz="1100" b="0" i="0" u="none" strike="noStrike" dirty="0">
                          <a:solidFill>
                            <a:srgbClr val="000000"/>
                          </a:solidFill>
                          <a:effectLst/>
                          <a:latin typeface="Segoe UI"/>
                        </a:rPr>
                        <a:t>Italy</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63</a:t>
                      </a:r>
                    </a:p>
                  </a:txBody>
                  <a:tcPr marL="7620" marR="7620" marT="7620" marB="0" anchor="ctr"/>
                </a:tc>
                <a:tc>
                  <a:txBody>
                    <a:bodyPr/>
                    <a:lstStyle/>
                    <a:p>
                      <a:pPr algn="ctr" fontAlgn="b"/>
                      <a:r>
                        <a:rPr lang="en-US" sz="1100" b="0" i="0" u="none" strike="noStrike" dirty="0">
                          <a:solidFill>
                            <a:srgbClr val="000000"/>
                          </a:solidFill>
                          <a:effectLst/>
                          <a:latin typeface="Segoe UI"/>
                        </a:rPr>
                        <a:t>62</a:t>
                      </a:r>
                    </a:p>
                  </a:txBody>
                  <a:tcPr marL="7620" marR="7620" marT="7620" marB="0" anchor="ctr"/>
                </a:tc>
                <a:extLst>
                  <a:ext uri="{0D108BD9-81ED-4DB2-BD59-A6C34878D82A}">
                    <a16:rowId xmlns:a16="http://schemas.microsoft.com/office/drawing/2014/main" val="3455466254"/>
                  </a:ext>
                </a:extLst>
              </a:tr>
              <a:tr h="237486">
                <a:tc>
                  <a:txBody>
                    <a:bodyPr/>
                    <a:lstStyle/>
                    <a:p>
                      <a:pPr algn="ctr" fontAlgn="b"/>
                      <a:r>
                        <a:rPr lang="en-US" sz="1100" b="0" i="0" u="none" strike="noStrike" dirty="0">
                          <a:solidFill>
                            <a:srgbClr val="000000"/>
                          </a:solidFill>
                          <a:effectLst/>
                          <a:latin typeface="Segoe UI"/>
                        </a:rPr>
                        <a:t>11</a:t>
                      </a:r>
                    </a:p>
                  </a:txBody>
                  <a:tcPr marL="7620" marR="7620" marT="7620" marB="0" anchor="ctr"/>
                </a:tc>
                <a:tc>
                  <a:txBody>
                    <a:bodyPr/>
                    <a:lstStyle/>
                    <a:p>
                      <a:pPr algn="ctr" fontAlgn="ctr"/>
                      <a:r>
                        <a:rPr lang="en-US" sz="1100" b="0" i="0" u="none" strike="noStrike" dirty="0">
                          <a:solidFill>
                            <a:srgbClr val="000000"/>
                          </a:solidFill>
                          <a:effectLst/>
                          <a:latin typeface="Segoe UI"/>
                        </a:rPr>
                        <a:t>Ireland</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W. Europe</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64</a:t>
                      </a:r>
                    </a:p>
                  </a:txBody>
                  <a:tcPr marL="7620" marR="7620" marT="7620" marB="0" anchor="ctr"/>
                </a:tc>
                <a:tc>
                  <a:txBody>
                    <a:bodyPr/>
                    <a:lstStyle/>
                    <a:p>
                      <a:pPr algn="ctr" fontAlgn="b"/>
                      <a:r>
                        <a:rPr lang="en-US" sz="1100" b="0" i="0" u="none" strike="noStrike" dirty="0">
                          <a:solidFill>
                            <a:srgbClr val="000000"/>
                          </a:solidFill>
                          <a:effectLst/>
                          <a:latin typeface="Segoe UI"/>
                        </a:rPr>
                        <a:t>68</a:t>
                      </a:r>
                    </a:p>
                  </a:txBody>
                  <a:tcPr marL="7620" marR="7620" marT="7620" marB="0" anchor="ctr"/>
                </a:tc>
                <a:extLst>
                  <a:ext uri="{0D108BD9-81ED-4DB2-BD59-A6C34878D82A}">
                    <a16:rowId xmlns:a16="http://schemas.microsoft.com/office/drawing/2014/main" val="4114489155"/>
                  </a:ext>
                </a:extLst>
              </a:tr>
              <a:tr h="237486">
                <a:tc>
                  <a:txBody>
                    <a:bodyPr/>
                    <a:lstStyle/>
                    <a:p>
                      <a:pPr algn="ctr" fontAlgn="b"/>
                      <a:r>
                        <a:rPr lang="en-US" sz="1100" b="0" i="0" u="none" strike="noStrike" dirty="0">
                          <a:solidFill>
                            <a:srgbClr val="000000"/>
                          </a:solidFill>
                          <a:effectLst/>
                          <a:latin typeface="Segoe UI" panose="020B0502040204020203" pitchFamily="34" charset="0"/>
                        </a:rPr>
                        <a:t>16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Hungary</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CEE</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73</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extLst>
                  <a:ext uri="{0D108BD9-81ED-4DB2-BD59-A6C34878D82A}">
                    <a16:rowId xmlns:a16="http://schemas.microsoft.com/office/drawing/2014/main" val="2606211057"/>
                  </a:ext>
                </a:extLst>
              </a:tr>
              <a:tr h="237486">
                <a:tc>
                  <a:txBody>
                    <a:bodyPr/>
                    <a:lstStyle/>
                    <a:p>
                      <a:pPr algn="ctr" fontAlgn="b"/>
                      <a:r>
                        <a:rPr lang="en-US" sz="1100" b="0" i="0" u="none" strike="noStrike" dirty="0">
                          <a:solidFill>
                            <a:srgbClr val="000000"/>
                          </a:solidFill>
                          <a:effectLst/>
                          <a:latin typeface="Segoe UI"/>
                        </a:rPr>
                        <a:t>19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Russia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CEE</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74</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75</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74</a:t>
                      </a:r>
                    </a:p>
                  </a:txBody>
                  <a:tcPr marL="7620" marR="7620" marT="7620" marB="0" anchor="ctr"/>
                </a:tc>
                <a:extLst>
                  <a:ext uri="{0D108BD9-81ED-4DB2-BD59-A6C34878D82A}">
                    <a16:rowId xmlns:a16="http://schemas.microsoft.com/office/drawing/2014/main" val="510076188"/>
                  </a:ext>
                </a:extLst>
              </a:tr>
              <a:tr h="237486">
                <a:tc>
                  <a:txBody>
                    <a:bodyPr/>
                    <a:lstStyle/>
                    <a:p>
                      <a:pPr algn="ctr" fontAlgn="b"/>
                      <a:r>
                        <a:rPr lang="en-US" sz="1100" b="0" i="0" u="none" strike="noStrike" dirty="0">
                          <a:solidFill>
                            <a:srgbClr val="000000"/>
                          </a:solidFill>
                          <a:effectLst/>
                          <a:latin typeface="Segoe UI" panose="020B0502040204020203" pitchFamily="34" charset="0"/>
                        </a:rPr>
                        <a:t>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Malaysia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APAC</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tc>
                  <a:txBody>
                    <a:bodyPr/>
                    <a:lstStyle/>
                    <a:p>
                      <a:pPr algn="ctr" fontAlgn="b"/>
                      <a:r>
                        <a:rPr lang="en-US" sz="1100" b="0" i="0" u="none" strike="noStrike" dirty="0">
                          <a:solidFill>
                            <a:srgbClr val="000000"/>
                          </a:solidFill>
                          <a:effectLst/>
                          <a:latin typeface="Segoe UI"/>
                        </a:rPr>
                        <a:t>58</a:t>
                      </a:r>
                    </a:p>
                  </a:txBody>
                  <a:tcPr marL="7620" marR="7620" marT="7620" marB="0" anchor="ctr"/>
                </a:tc>
                <a:extLst>
                  <a:ext uri="{0D108BD9-81ED-4DB2-BD59-A6C34878D82A}">
                    <a16:rowId xmlns:a16="http://schemas.microsoft.com/office/drawing/2014/main" val="1290002646"/>
                  </a:ext>
                </a:extLst>
              </a:tr>
              <a:tr h="237486">
                <a:tc>
                  <a:txBody>
                    <a:bodyPr/>
                    <a:lstStyle/>
                    <a:p>
                      <a:pPr algn="ctr" fontAlgn="b"/>
                      <a:r>
                        <a:rPr lang="en-US" sz="1100" b="0" i="0" u="none" strike="noStrike" dirty="0">
                          <a:solidFill>
                            <a:srgbClr val="000000"/>
                          </a:solidFill>
                          <a:effectLst/>
                          <a:latin typeface="Segoe UI"/>
                        </a:rPr>
                        <a:t>7</a:t>
                      </a:r>
                    </a:p>
                  </a:txBody>
                  <a:tcPr marL="7620" marR="7620" marT="7620" marB="0" anchor="ctr"/>
                </a:tc>
                <a:tc>
                  <a:txBody>
                    <a:bodyPr/>
                    <a:lstStyle/>
                    <a:p>
                      <a:pPr algn="ctr" fontAlgn="ctr"/>
                      <a:r>
                        <a:rPr lang="en-US" sz="1100" b="0" i="0" u="none" strike="noStrike" dirty="0">
                          <a:solidFill>
                            <a:srgbClr val="000000"/>
                          </a:solidFill>
                          <a:effectLst/>
                          <a:latin typeface="Segoe UI"/>
                        </a:rPr>
                        <a:t>India</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APAC</a:t>
                      </a: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63</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61</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59</a:t>
                      </a:r>
                    </a:p>
                  </a:txBody>
                  <a:tcPr marL="7620" marR="7620" marT="7620" marB="0" anchor="ctr"/>
                </a:tc>
                <a:extLst>
                  <a:ext uri="{0D108BD9-81ED-4DB2-BD59-A6C34878D82A}">
                    <a16:rowId xmlns:a16="http://schemas.microsoft.com/office/drawing/2014/main" val="1026544535"/>
                  </a:ext>
                </a:extLst>
              </a:tr>
              <a:tr h="237486">
                <a:tc>
                  <a:txBody>
                    <a:bodyPr/>
                    <a:lstStyle/>
                    <a:p>
                      <a:pPr algn="ctr" fontAlgn="b"/>
                      <a:r>
                        <a:rPr lang="en-US" sz="1100" b="0" i="0" u="none" strike="noStrike" dirty="0">
                          <a:solidFill>
                            <a:srgbClr val="000000"/>
                          </a:solidFill>
                          <a:effectLst/>
                          <a:latin typeface="Segoe UI" panose="020B0502040204020203" pitchFamily="34" charset="0"/>
                        </a:rPr>
                        <a:t>10</a:t>
                      </a:r>
                    </a:p>
                  </a:txBody>
                  <a:tcPr marL="7620" marR="7620" marT="7620" marB="0" anchor="ctr"/>
                </a:tc>
                <a:tc>
                  <a:txBody>
                    <a:bodyPr/>
                    <a:lstStyle/>
                    <a:p>
                      <a:pPr algn="ctr" fontAlgn="ctr"/>
                      <a:r>
                        <a:rPr lang="en-US" sz="1100" b="0" i="0" u="none" strike="noStrike" dirty="0">
                          <a:solidFill>
                            <a:srgbClr val="000000"/>
                          </a:solidFill>
                          <a:effectLst/>
                          <a:latin typeface="Segoe UI"/>
                        </a:rPr>
                        <a:t>Singapore</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a:ea typeface="+mn-ea"/>
                          <a:cs typeface="+mn-cs"/>
                        </a:rPr>
                        <a:t>APAC</a:t>
                      </a:r>
                      <a:endParaRPr lang="en-US" sz="1100" b="0" i="0" u="none" strike="noStrike" dirty="0">
                        <a:solidFill>
                          <a:srgbClr val="000000"/>
                        </a:solidFill>
                        <a:effectLst/>
                        <a:latin typeface="Segoe UI"/>
                      </a:endParaRP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63</a:t>
                      </a:r>
                    </a:p>
                  </a:txBody>
                  <a:tcPr marL="7620" marR="7620" marT="7620" marB="0" anchor="ctr"/>
                </a:tc>
                <a:extLst>
                  <a:ext uri="{0D108BD9-81ED-4DB2-BD59-A6C34878D82A}">
                    <a16:rowId xmlns:a16="http://schemas.microsoft.com/office/drawing/2014/main" val="1881250121"/>
                  </a:ext>
                </a:extLst>
              </a:tr>
              <a:tr h="237486">
                <a:tc>
                  <a:txBody>
                    <a:bodyPr/>
                    <a:lstStyle/>
                    <a:p>
                      <a:pPr algn="ctr" fontAlgn="b"/>
                      <a:r>
                        <a:rPr lang="en-US" sz="1100" b="0" i="0" u="none" strike="noStrike" dirty="0">
                          <a:solidFill>
                            <a:srgbClr val="000000"/>
                          </a:solidFill>
                          <a:effectLst/>
                          <a:latin typeface="Segoe UI"/>
                        </a:rPr>
                        <a:t>15</a:t>
                      </a:r>
                    </a:p>
                  </a:txBody>
                  <a:tcPr marL="7620" marR="7620" marT="7620" marB="0" anchor="ctr"/>
                </a:tc>
                <a:tc>
                  <a:txBody>
                    <a:bodyPr/>
                    <a:lstStyle/>
                    <a:p>
                      <a:pPr algn="ctr" fontAlgn="ctr"/>
                      <a:r>
                        <a:rPr lang="en-US" sz="1100" b="0" i="0" u="none" strike="noStrike" dirty="0">
                          <a:solidFill>
                            <a:srgbClr val="000000"/>
                          </a:solidFill>
                          <a:effectLst/>
                          <a:latin typeface="Segoe UI"/>
                        </a:rPr>
                        <a:t>Vietnam</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APAC</a:t>
                      </a: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71</a:t>
                      </a:r>
                    </a:p>
                  </a:txBody>
                  <a:tcPr marL="7620" marR="7620" marT="7620" marB="0" anchor="ctr"/>
                </a:tc>
                <a:extLst>
                  <a:ext uri="{0D108BD9-81ED-4DB2-BD59-A6C34878D82A}">
                    <a16:rowId xmlns:a16="http://schemas.microsoft.com/office/drawing/2014/main" val="576246127"/>
                  </a:ext>
                </a:extLst>
              </a:tr>
              <a:tr h="237486">
                <a:tc>
                  <a:txBody>
                    <a:bodyPr/>
                    <a:lstStyle/>
                    <a:p>
                      <a:pPr algn="ctr" fontAlgn="b"/>
                      <a:r>
                        <a:rPr lang="en-US" sz="11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fontAlgn="ctr"/>
                      <a:r>
                        <a:rPr lang="en-US" sz="1100" b="0" i="0" u="none" strike="noStrike" dirty="0">
                          <a:solidFill>
                            <a:srgbClr val="000000"/>
                          </a:solidFill>
                          <a:effectLst/>
                          <a:latin typeface="Segoe UI"/>
                        </a:rPr>
                        <a:t>Mexico</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76</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69</a:t>
                      </a:r>
                    </a:p>
                  </a:txBody>
                  <a:tcPr marL="7620" marR="7620" marT="7620" marB="0" anchor="ctr"/>
                </a:tc>
                <a:extLst>
                  <a:ext uri="{0D108BD9-81ED-4DB2-BD59-A6C34878D82A}">
                    <a16:rowId xmlns:a16="http://schemas.microsoft.com/office/drawing/2014/main" val="4060768181"/>
                  </a:ext>
                </a:extLst>
              </a:tr>
              <a:tr h="237486">
                <a:tc>
                  <a:txBody>
                    <a:bodyPr/>
                    <a:lstStyle/>
                    <a:p>
                      <a:pPr algn="ctr" fontAlgn="b"/>
                      <a:r>
                        <a:rPr lang="en-US" sz="1100" b="0" i="0" u="none" strike="noStrike" dirty="0">
                          <a:solidFill>
                            <a:srgbClr val="000000"/>
                          </a:solidFill>
                          <a:effectLst/>
                          <a:latin typeface="Segoe UI"/>
                        </a:rPr>
                        <a:t>13</a:t>
                      </a:r>
                    </a:p>
                  </a:txBody>
                  <a:tcPr marL="7620" marR="7620" marT="7620" marB="0" anchor="ctr"/>
                </a:tc>
                <a:tc>
                  <a:txBody>
                    <a:bodyPr/>
                    <a:lstStyle/>
                    <a:p>
                      <a:pPr algn="ctr" fontAlgn="ctr"/>
                      <a:r>
                        <a:rPr lang="en-US" sz="1100" b="0" i="0" u="none" strike="noStrike" dirty="0">
                          <a:solidFill>
                            <a:srgbClr val="000000"/>
                          </a:solidFill>
                          <a:effectLst/>
                          <a:latin typeface="Segoe UI"/>
                        </a:rPr>
                        <a:t>Brazil</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70</a:t>
                      </a:r>
                    </a:p>
                  </a:txBody>
                  <a:tcPr marL="7620" marR="7620" marT="7620" marB="0" anchor="ctr"/>
                </a:tc>
                <a:extLst>
                  <a:ext uri="{0D108BD9-81ED-4DB2-BD59-A6C34878D82A}">
                    <a16:rowId xmlns:a16="http://schemas.microsoft.com/office/drawing/2014/main" val="4038536734"/>
                  </a:ext>
                </a:extLst>
              </a:tr>
              <a:tr h="237486">
                <a:tc>
                  <a:txBody>
                    <a:bodyPr/>
                    <a:lstStyle/>
                    <a:p>
                      <a:pPr algn="ctr" fontAlgn="b"/>
                      <a:r>
                        <a:rPr lang="en-US" sz="1100" b="0" i="0" u="none" strike="noStrike" dirty="0">
                          <a:solidFill>
                            <a:srgbClr val="000000"/>
                          </a:solidFill>
                          <a:effectLst/>
                          <a:latin typeface="Segoe UI"/>
                        </a:rPr>
                        <a:t>17</a:t>
                      </a:r>
                    </a:p>
                  </a:txBody>
                  <a:tcPr marL="7620" marR="7620" marT="7620" marB="0" anchor="ctr"/>
                </a:tc>
                <a:tc>
                  <a:txBody>
                    <a:bodyPr/>
                    <a:lstStyle/>
                    <a:p>
                      <a:pPr algn="ctr" fontAlgn="ctr"/>
                      <a:r>
                        <a:rPr lang="en-US" sz="1100" b="0" i="0" u="none" strike="noStrike" dirty="0">
                          <a:solidFill>
                            <a:srgbClr val="000000"/>
                          </a:solidFill>
                          <a:effectLst/>
                          <a:latin typeface="Segoe UI"/>
                        </a:rPr>
                        <a:t>Colombia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77</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extLst>
                  <a:ext uri="{0D108BD9-81ED-4DB2-BD59-A6C34878D82A}">
                    <a16:rowId xmlns:a16="http://schemas.microsoft.com/office/drawing/2014/main" val="2039477326"/>
                  </a:ext>
                </a:extLst>
              </a:tr>
              <a:tr h="237486">
                <a:tc>
                  <a:txBody>
                    <a:bodyPr/>
                    <a:lstStyle/>
                    <a:p>
                      <a:pPr algn="ctr" fontAlgn="b"/>
                      <a:r>
                        <a:rPr lang="en-US" sz="1100" b="0" i="0" u="none" strike="noStrike" dirty="0">
                          <a:solidFill>
                            <a:srgbClr val="000000"/>
                          </a:solidFill>
                          <a:effectLst/>
                          <a:latin typeface="Segoe UI"/>
                        </a:rPr>
                        <a:t>18</a:t>
                      </a:r>
                    </a:p>
                  </a:txBody>
                  <a:tcPr marL="7620" marR="7620" marT="7620" marB="0" anchor="ctr"/>
                </a:tc>
                <a:tc>
                  <a:txBody>
                    <a:bodyPr/>
                    <a:lstStyle/>
                    <a:p>
                      <a:pPr algn="ctr" fontAlgn="ctr"/>
                      <a:r>
                        <a:rPr lang="en-US" sz="1100" b="0" i="0" u="none" strike="noStrike" dirty="0">
                          <a:solidFill>
                            <a:srgbClr val="000000"/>
                          </a:solidFill>
                          <a:effectLst/>
                          <a:latin typeface="Segoe UI"/>
                        </a:rPr>
                        <a:t>Argentina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75</a:t>
                      </a:r>
                    </a:p>
                  </a:txBody>
                  <a:tcPr marL="7620" marR="7620" marT="7620" marB="0" anchor="ctr"/>
                </a:tc>
                <a:tc>
                  <a:txBody>
                    <a:bodyPr/>
                    <a:lstStyle/>
                    <a:p>
                      <a:pPr algn="ctr" fontAlgn="b"/>
                      <a:r>
                        <a:rPr lang="en-US" sz="1100" b="0" i="0" u="none" strike="noStrike" dirty="0">
                          <a:solidFill>
                            <a:srgbClr val="000000"/>
                          </a:solidFill>
                          <a:effectLst/>
                          <a:latin typeface="Segoe UI"/>
                        </a:rPr>
                        <a:t>74</a:t>
                      </a:r>
                    </a:p>
                  </a:txBody>
                  <a:tcPr marL="7620" marR="7620" marT="7620" marB="0" anchor="ctr"/>
                </a:tc>
                <a:extLst>
                  <a:ext uri="{0D108BD9-81ED-4DB2-BD59-A6C34878D82A}">
                    <a16:rowId xmlns:a16="http://schemas.microsoft.com/office/drawing/2014/main" val="4201100171"/>
                  </a:ext>
                </a:extLst>
              </a:tr>
              <a:tr h="237486">
                <a:tc>
                  <a:txBody>
                    <a:bodyPr/>
                    <a:lstStyle/>
                    <a:p>
                      <a:pPr algn="ctr" fontAlgn="b"/>
                      <a:r>
                        <a:rPr lang="en-US" sz="1100" b="0" i="0" u="none" strike="noStrike" dirty="0">
                          <a:solidFill>
                            <a:srgbClr val="000000"/>
                          </a:solidFill>
                          <a:effectLst/>
                          <a:latin typeface="Segoe UI" panose="020B0502040204020203" pitchFamily="34" charset="0"/>
                        </a:rPr>
                        <a:t>20</a:t>
                      </a:r>
                    </a:p>
                  </a:txBody>
                  <a:tcPr marL="7620" marR="7620" marT="7620" marB="0" anchor="ctr"/>
                </a:tc>
                <a:tc>
                  <a:txBody>
                    <a:bodyPr/>
                    <a:lstStyle/>
                    <a:p>
                      <a:pPr algn="ctr" fontAlgn="ctr"/>
                      <a:r>
                        <a:rPr lang="en-US" sz="1100" b="0" i="0" u="none" strike="noStrike" dirty="0">
                          <a:solidFill>
                            <a:srgbClr val="000000"/>
                          </a:solidFill>
                          <a:effectLst/>
                          <a:latin typeface="Segoe UI"/>
                        </a:rPr>
                        <a:t>Chile</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tc>
                  <a:txBody>
                    <a:bodyPr/>
                    <a:lstStyle/>
                    <a:p>
                      <a:pPr algn="ctr" fontAlgn="b"/>
                      <a:r>
                        <a:rPr lang="en-US" sz="1100" b="0" i="0" u="none" strike="noStrike" dirty="0">
                          <a:solidFill>
                            <a:srgbClr val="000000"/>
                          </a:solidFill>
                          <a:effectLst/>
                          <a:latin typeface="Segoe UI"/>
                        </a:rPr>
                        <a:t>73</a:t>
                      </a:r>
                    </a:p>
                  </a:txBody>
                  <a:tcPr marL="7620" marR="7620" marT="7620" marB="0" anchor="ctr"/>
                </a:tc>
                <a:tc>
                  <a:txBody>
                    <a:bodyPr/>
                    <a:lstStyle/>
                    <a:p>
                      <a:pPr algn="ctr" fontAlgn="b"/>
                      <a:r>
                        <a:rPr lang="en-US" sz="1100" b="0" i="0" u="none" strike="noStrike" dirty="0">
                          <a:solidFill>
                            <a:srgbClr val="000000"/>
                          </a:solidFill>
                          <a:effectLst/>
                          <a:latin typeface="Segoe UI"/>
                        </a:rPr>
                        <a:t>75</a:t>
                      </a:r>
                    </a:p>
                  </a:txBody>
                  <a:tcPr marL="7620" marR="7620" marT="7620" marB="0" anchor="ctr"/>
                </a:tc>
                <a:extLst>
                  <a:ext uri="{0D108BD9-81ED-4DB2-BD59-A6C34878D82A}">
                    <a16:rowId xmlns:a16="http://schemas.microsoft.com/office/drawing/2014/main" val="810437113"/>
                  </a:ext>
                </a:extLst>
              </a:tr>
              <a:tr h="279396">
                <a:tc>
                  <a:txBody>
                    <a:bodyPr/>
                    <a:lstStyle/>
                    <a:p>
                      <a:pPr algn="ctr" fontAlgn="b"/>
                      <a:r>
                        <a:rPr lang="en-US" sz="1100" b="0" i="0" u="none" strike="noStrike" dirty="0">
                          <a:solidFill>
                            <a:srgbClr val="000000"/>
                          </a:solidFill>
                          <a:effectLst/>
                          <a:latin typeface="Segoe UI"/>
                        </a:rPr>
                        <a:t>22</a:t>
                      </a:r>
                    </a:p>
                  </a:txBody>
                  <a:tcPr marL="7620" marR="7620" marT="7620" marB="0" anchor="ctr"/>
                </a:tc>
                <a:tc>
                  <a:txBody>
                    <a:bodyPr/>
                    <a:lstStyle/>
                    <a:p>
                      <a:pPr algn="ctr" fontAlgn="ctr"/>
                      <a:r>
                        <a:rPr lang="en-US" sz="1100" b="0" i="0" u="none" strike="noStrike" dirty="0">
                          <a:solidFill>
                            <a:srgbClr val="000000"/>
                          </a:solidFill>
                          <a:effectLst/>
                          <a:latin typeface="Segoe UI"/>
                        </a:rPr>
                        <a:t>Peru</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Latam</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78</a:t>
                      </a:r>
                    </a:p>
                  </a:txBody>
                  <a:tcPr marL="7620" marR="7620" marT="7620" marB="0" anchor="ctr"/>
                </a:tc>
                <a:tc>
                  <a:txBody>
                    <a:bodyPr/>
                    <a:lstStyle/>
                    <a:p>
                      <a:pPr algn="ctr" fontAlgn="b"/>
                      <a:r>
                        <a:rPr lang="en-US" sz="1100" b="0" i="0" u="none" strike="noStrike" dirty="0">
                          <a:solidFill>
                            <a:srgbClr val="000000"/>
                          </a:solidFill>
                          <a:effectLst/>
                          <a:latin typeface="Segoe UI"/>
                        </a:rPr>
                        <a:t>79</a:t>
                      </a:r>
                    </a:p>
                  </a:txBody>
                  <a:tcPr marL="7620" marR="7620" marT="7620" marB="0" anchor="ctr"/>
                </a:tc>
                <a:extLst>
                  <a:ext uri="{0D108BD9-81ED-4DB2-BD59-A6C34878D82A}">
                    <a16:rowId xmlns:a16="http://schemas.microsoft.com/office/drawing/2014/main" val="3633336904"/>
                  </a:ext>
                </a:extLst>
              </a:tr>
              <a:tr h="279396">
                <a:tc>
                  <a:txBody>
                    <a:bodyPr/>
                    <a:lstStyle/>
                    <a:p>
                      <a:pPr algn="ctr" fontAlgn="b"/>
                      <a:r>
                        <a:rPr lang="en-US" sz="1100" b="0" i="0" u="none" strike="noStrike" dirty="0">
                          <a:solidFill>
                            <a:srgbClr val="000000"/>
                          </a:solidFill>
                          <a:effectLst/>
                          <a:latin typeface="Segoe UI" panose="020B0502040204020203" pitchFamily="34" charset="0"/>
                        </a:rPr>
                        <a:t>14</a:t>
                      </a:r>
                    </a:p>
                  </a:txBody>
                  <a:tcPr marL="7620" marR="7620" marT="7620" marB="0" anchor="ctr"/>
                </a:tc>
                <a:tc>
                  <a:txBody>
                    <a:bodyPr/>
                    <a:lstStyle/>
                    <a:p>
                      <a:pPr algn="ctr" fontAlgn="ctr"/>
                      <a:r>
                        <a:rPr lang="en-US" sz="1100" b="0" i="0" u="none" strike="noStrike" dirty="0">
                          <a:solidFill>
                            <a:srgbClr val="000000"/>
                          </a:solidFill>
                          <a:effectLst/>
                          <a:latin typeface="Segoe UI"/>
                        </a:rPr>
                        <a:t>Turkey</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MEA</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extLst>
                  <a:ext uri="{0D108BD9-81ED-4DB2-BD59-A6C34878D82A}">
                    <a16:rowId xmlns:a16="http://schemas.microsoft.com/office/drawing/2014/main" val="4255655544"/>
                  </a:ext>
                </a:extLst>
              </a:tr>
              <a:tr h="279396">
                <a:tc>
                  <a:txBody>
                    <a:bodyPr/>
                    <a:lstStyle/>
                    <a:p>
                      <a:pPr algn="ctr" fontAlgn="b"/>
                      <a:r>
                        <a:rPr lang="en-US" sz="11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South Africa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MEA</a:t>
                      </a:r>
                    </a:p>
                  </a:txBody>
                  <a:tcPr marL="7620" marR="7620" marT="7620" marB="0" anchor="ctr"/>
                </a:tc>
                <a:tc>
                  <a:txBody>
                    <a:bodyPr/>
                    <a:lstStyle/>
                    <a:p>
                      <a:pPr algn="ctr" fontAlgn="b"/>
                      <a:r>
                        <a:rPr lang="en-US" sz="1100" b="0" i="0" u="none" strike="noStrike" dirty="0">
                          <a:solidFill>
                            <a:srgbClr val="000000"/>
                          </a:solidFill>
                          <a:effectLst/>
                          <a:latin typeface="Segoe UI"/>
                        </a:rPr>
                        <a:t>78</a:t>
                      </a:r>
                    </a:p>
                  </a:txBody>
                  <a:tcPr marL="7620" marR="7620" marT="7620" marB="0" anchor="ctr"/>
                </a:tc>
                <a:tc>
                  <a:txBody>
                    <a:bodyPr/>
                    <a:lstStyle/>
                    <a:p>
                      <a:pPr algn="ctr" fontAlgn="b"/>
                      <a:r>
                        <a:rPr lang="en-US" sz="1100" b="0" i="0" u="none" strike="noStrike" dirty="0">
                          <a:solidFill>
                            <a:srgbClr val="000000"/>
                          </a:solidFill>
                          <a:effectLst/>
                          <a:latin typeface="Segoe UI"/>
                        </a:rPr>
                        <a:t>77</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78</a:t>
                      </a:r>
                    </a:p>
                  </a:txBody>
                  <a:tcPr marL="7620" marR="7620" marT="7620" marB="0" anchor="ctr"/>
                </a:tc>
                <a:extLst>
                  <a:ext uri="{0D108BD9-81ED-4DB2-BD59-A6C34878D82A}">
                    <a16:rowId xmlns:a16="http://schemas.microsoft.com/office/drawing/2014/main" val="1247029946"/>
                  </a:ext>
                </a:extLst>
              </a:tr>
            </a:tbl>
          </a:graphicData>
        </a:graphic>
      </p:graphicFrame>
      <p:sp>
        <p:nvSpPr>
          <p:cNvPr id="6" name="Rectangle 5">
            <a:extLst>
              <a:ext uri="{FF2B5EF4-FFF2-40B4-BE49-F238E27FC236}">
                <a16:creationId xmlns:a16="http://schemas.microsoft.com/office/drawing/2014/main" id="{E95C1902-7542-4B38-8000-ECF15BEA9754}"/>
              </a:ext>
            </a:extLst>
          </p:cNvPr>
          <p:cNvSpPr/>
          <p:nvPr/>
        </p:nvSpPr>
        <p:spPr>
          <a:xfrm>
            <a:off x="50240" y="6594415"/>
            <a:ext cx="5354471" cy="400110"/>
          </a:xfrm>
          <a:prstGeom prst="rect">
            <a:avLst/>
          </a:prstGeom>
        </p:spPr>
        <p:txBody>
          <a:bodyPr wrap="square">
            <a:spAutoFit/>
          </a:bodyPr>
          <a:lstStyle/>
          <a:p>
            <a:r>
              <a:rPr lang="en-US" sz="1000" i="1" dirty="0">
                <a:solidFill>
                  <a:schemeClr val="bg1">
                    <a:lumMod val="50000"/>
                    <a:lumOff val="50000"/>
                  </a:schemeClr>
                </a:solidFill>
              </a:rPr>
              <a:t>*Worldwide trend based on 20 countries common in latest research and prior year</a:t>
            </a:r>
          </a:p>
          <a:p>
            <a:r>
              <a:rPr lang="en-US" sz="1000" i="1" dirty="0">
                <a:solidFill>
                  <a:schemeClr val="tx1">
                    <a:lumMod val="50000"/>
                  </a:schemeClr>
                </a:solidFill>
              </a:rPr>
              <a:t>Q2: Which of these has ever happened to you or to a friend/family member ONLINE?</a:t>
            </a:r>
            <a:endParaRPr lang="en-US" sz="1000" i="1" dirty="0">
              <a:solidFill>
                <a:schemeClr val="bg1">
                  <a:lumMod val="50000"/>
                  <a:lumOff val="50000"/>
                </a:schemeClr>
              </a:solidFill>
            </a:endParaRPr>
          </a:p>
        </p:txBody>
      </p:sp>
    </p:spTree>
    <p:extLst>
      <p:ext uri="{BB962C8B-B14F-4D97-AF65-F5344CB8AC3E}">
        <p14:creationId xmlns:p14="http://schemas.microsoft.com/office/powerpoint/2010/main" val="3156977663"/>
      </p:ext>
    </p:extLst>
  </p:cSld>
  <p:clrMapOvr>
    <a:masterClrMapping/>
  </p:clrMapOvr>
  <p:transition>
    <p:fade/>
  </p:transition>
</p:sld>
</file>

<file path=ppt/theme/theme1.xml><?xml version="1.0" encoding="utf-8"?>
<a:theme xmlns:a="http://schemas.openxmlformats.org/drawingml/2006/main" name="MSVID_Purple269_16x9_2012-08-18">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e8df3db0-9164-4153-b116-15b48c547070" xsi:nil="true"/>
    <_ip_UnifiedCompliancePolicyProperties xmlns="http://schemas.microsoft.com/sharepoint/v3" xsi:nil="true"/>
    <MediaServiceKeyPoints xmlns="e8df3db0-9164-4153-b116-15b48c5470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3CAC8DEED5644AAE8B4A2DB68BF41F" ma:contentTypeVersion="17" ma:contentTypeDescription="Create a new document." ma:contentTypeScope="" ma:versionID="daa5d6614da588a5bbdcbbfd5ed96a7b">
  <xsd:schema xmlns:xsd="http://www.w3.org/2001/XMLSchema" xmlns:xs="http://www.w3.org/2001/XMLSchema" xmlns:p="http://schemas.microsoft.com/office/2006/metadata/properties" xmlns:ns1="http://schemas.microsoft.com/sharepoint/v3" xmlns:ns2="267b04ac-9b2d-4d02-8871-d86a5c3508e4" xmlns:ns3="e8df3db0-9164-4153-b116-15b48c547070" targetNamespace="http://schemas.microsoft.com/office/2006/metadata/properties" ma:root="true" ma:fieldsID="1c3a12f178ccb8211343b8961a6a5d2a" ns1:_="" ns2:_="" ns3:_="">
    <xsd:import namespace="http://schemas.microsoft.com/sharepoint/v3"/>
    <xsd:import namespace="267b04ac-9b2d-4d02-8871-d86a5c3508e4"/>
    <xsd:import namespace="e8df3db0-9164-4153-b116-15b48c54707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Notes0"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7b04ac-9b2d-4d02-8871-d86a5c3508e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8df3db0-9164-4153-b116-15b48c54707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8" nillable="true" ma:displayName="MediaServiceOCR" ma:description="" ma:internalName="MediaServiceOCR" ma:readOnly="true">
      <xsd:simpleType>
        <xsd:restriction base="dms:Note">
          <xsd:maxLength value="255"/>
        </xsd:restriction>
      </xsd:simpleType>
    </xsd:element>
    <xsd:element name="Notes0" ma:index="19" nillable="true" ma:displayName="Notes" ma:internalName="Notes0">
      <xsd:simpleType>
        <xsd:restriction base="dms:Text">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30e9df3-be65-4c73-a93b-d1236ebd677e"/>
    <ds:schemaRef ds:uri="http://purl.org/dc/terms/"/>
    <ds:schemaRef ds:uri="http://www.w3.org/XML/1998/namespace"/>
  </ds:schemaRefs>
</ds:datastoreItem>
</file>

<file path=customXml/itemProps2.xml><?xml version="1.0" encoding="utf-8"?>
<ds:datastoreItem xmlns:ds="http://schemas.openxmlformats.org/officeDocument/2006/customXml" ds:itemID="{EC97CC3A-E75E-486F-83B4-A6BFB8833605}"/>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Microsoft_TWC_PresExternalLight</Template>
  <TotalTime>315711</TotalTime>
  <Words>1309</Words>
  <Application>Microsoft Office PowerPoint</Application>
  <PresentationFormat>Custom</PresentationFormat>
  <Paragraphs>221</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Segoe UI</vt:lpstr>
      <vt:lpstr>Segoe UI Light</vt:lpstr>
      <vt:lpstr>Wingdings</vt:lpstr>
      <vt:lpstr>MSVID_Purple269_16x9_2012-08-18</vt:lpstr>
      <vt:lpstr>Civility, Safety &amp; Interaction Online</vt:lpstr>
      <vt:lpstr>Key Findings – Chile</vt:lpstr>
      <vt:lpstr>Nature of online risk types in Chile</vt:lpstr>
      <vt:lpstr>Social circles became riskier in Chile</vt:lpstr>
      <vt:lpstr>Severe pain from online risks was slightly lower in Chile</vt:lpstr>
      <vt:lpstr>Chile increased in consequences from risks, but showed mixed results in taking positive action after risk exposure </vt:lpstr>
      <vt:lpstr>Teenage girls were hit the hardest</vt:lpstr>
      <vt:lpstr>Fewer teens asked for help with online risks in Chile</vt:lpstr>
      <vt:lpstr>DCI trend</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Thomas Wong</dc:creator>
  <cp:lastModifiedBy>David J. Dzumba</cp:lastModifiedBy>
  <cp:revision>6607</cp:revision>
  <cp:lastPrinted>2014-01-24T18:55:15Z</cp:lastPrinted>
  <dcterms:created xsi:type="dcterms:W3CDTF">2013-07-29T23:33:21Z</dcterms:created>
  <dcterms:modified xsi:type="dcterms:W3CDTF">2019-01-10T21:41:59Z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0x0101004E3CAC8DEED5644AAE8B4A2DB68BF41F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y fmtid="{D5CDD505-2E9C-101B-9397-08002B2CF9AE}" pid="7" name="MSIP_Label_f42aa342-8706-4288-bd11-ebb85995028c_Enabled">
    <vt:lpwstr>True</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Owner">
    <vt:lpwstr>jbeau@microsoft.com</vt:lpwstr>
  </property>
  <property fmtid="{D5CDD505-2E9C-101B-9397-08002B2CF9AE}" pid="10" name="MSIP_Label_f42aa342-8706-4288-bd11-ebb85995028c_SetDate">
    <vt:lpwstr>2018-09-12T18:05:05.2656379Z</vt:lpwstr>
  </property>
  <property fmtid="{D5CDD505-2E9C-101B-9397-08002B2CF9AE}" pid="11" name="MSIP_Label_f42aa342-8706-4288-bd11-ebb85995028c_Name">
    <vt:lpwstr>General</vt:lpwstr>
  </property>
  <property fmtid="{D5CDD505-2E9C-101B-9397-08002B2CF9AE}" pid="12" name="MSIP_Label_f42aa342-8706-4288-bd11-ebb85995028c_Application">
    <vt:lpwstr>Microsoft Azure Information Protection</vt:lpwstr>
  </property>
  <property fmtid="{D5CDD505-2E9C-101B-9397-08002B2CF9AE}" pid="13" name="MSIP_Label_f42aa342-8706-4288-bd11-ebb85995028c_Extended_MSFT_Method">
    <vt:lpwstr>Automatic</vt:lpwstr>
  </property>
  <property fmtid="{D5CDD505-2E9C-101B-9397-08002B2CF9AE}" pid="14" name="Sensitivity">
    <vt:lpwstr>General</vt:lpwstr>
  </property>
</Properties>
</file>