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4"/>
  </p:notesMasterIdLst>
  <p:handoutMasterIdLst>
    <p:handoutMasterId r:id="rId15"/>
  </p:handoutMasterIdLst>
  <p:sldIdLst>
    <p:sldId id="1161" r:id="rId5"/>
    <p:sldId id="1687" r:id="rId6"/>
    <p:sldId id="1681" r:id="rId7"/>
    <p:sldId id="1689" r:id="rId8"/>
    <p:sldId id="1683" r:id="rId9"/>
    <p:sldId id="1684" r:id="rId10"/>
    <p:sldId id="1685" r:id="rId11"/>
    <p:sldId id="1690" r:id="rId12"/>
    <p:sldId id="1686" r:id="rId13"/>
  </p:sldIdLst>
  <p:sldSz cx="12436475" cy="6994525"/>
  <p:notesSz cx="7010400" cy="92360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687"/>
            <p14:sldId id="1681"/>
            <p14:sldId id="1689"/>
            <p14:sldId id="1683"/>
            <p14:sldId id="1684"/>
            <p14:sldId id="1685"/>
            <p14:sldId id="1690"/>
            <p14:sldId id="1686"/>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41" userDrawn="1">
          <p15:clr>
            <a:srgbClr val="A4A3A4"/>
          </p15:clr>
        </p15:guide>
        <p15:guide id="2" pos="2140" userDrawn="1">
          <p15:clr>
            <a:srgbClr val="A4A3A4"/>
          </p15:clr>
        </p15:guide>
        <p15:guide id="3" orient="horz" pos="2909"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1"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106"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7E7E7"/>
    <a:srgbClr val="FFB900"/>
    <a:srgbClr val="CCCCFF"/>
    <a:srgbClr val="002050"/>
    <a:srgbClr val="00B294"/>
    <a:srgbClr val="339933"/>
    <a:srgbClr val="A71201"/>
    <a:srgbClr val="00994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372BA-E800-433D-948F-0E475A930FE2}" v="1" dt="2019-01-23T16:55:10.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9" autoAdjust="0"/>
    <p:restoredTop sz="93657" autoAdjust="0"/>
  </p:normalViewPr>
  <p:slideViewPr>
    <p:cSldViewPr snapToGrid="0">
      <p:cViewPr varScale="1">
        <p:scale>
          <a:sx n="101" d="100"/>
          <a:sy n="101" d="100"/>
        </p:scale>
        <p:origin x="1008" y="108"/>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outlineViewPr>
    <p:cViewPr>
      <p:scale>
        <a:sx n="33" d="100"/>
        <a:sy n="33" d="100"/>
      </p:scale>
      <p:origin x="0" y="-188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268" d="100"/>
          <a:sy n="268" d="100"/>
        </p:scale>
        <p:origin x="-2333" y="-6019"/>
      </p:cViewPr>
      <p:guideLst>
        <p:guide orient="horz" pos="2841"/>
        <p:guide pos="2140"/>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outts" userId="287ef19f-99a1-464c-ba55-c27958dc9b8d" providerId="ADAL" clId="{CA7372BA-E800-433D-948F-0E475A930FE2}"/>
    <pc:docChg chg="modNotesMaster modHandout">
      <pc:chgData name="Melissa Coutts" userId="287ef19f-99a1-464c-ba55-c27958dc9b8d" providerId="ADAL" clId="{CA7372BA-E800-433D-948F-0E475A930FE2}" dt="2019-01-23T16:55:10.304" v="0"/>
      <pc:docMkLst>
        <pc:docMk/>
      </pc:docMkLst>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r>
              <a:rPr lang="en-US" b="1" dirty="0"/>
              <a:t>Who treated</a:t>
            </a:r>
            <a:r>
              <a:rPr lang="en-US" b="1" baseline="0" dirty="0"/>
              <a:t> you unsafe or uncivil</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Family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Sheet1!$B$2:$D$2</c:f>
              <c:numCache>
                <c:formatCode>0%</c:formatCode>
                <c:ptCount val="3"/>
                <c:pt idx="0">
                  <c:v>0.05</c:v>
                </c:pt>
                <c:pt idx="1">
                  <c:v>0.06</c:v>
                </c:pt>
                <c:pt idx="2">
                  <c:v>0.08</c:v>
                </c:pt>
              </c:numCache>
            </c:numRef>
          </c:val>
          <c:extLst>
            <c:ext xmlns:c16="http://schemas.microsoft.com/office/drawing/2014/chart" uri="{C3380CC4-5D6E-409C-BE32-E72D297353CC}">
              <c16:uniqueId val="{00000000-8E38-463B-BFEF-2496163428BE}"/>
            </c:ext>
          </c:extLst>
        </c:ser>
        <c:ser>
          <c:idx val="1"/>
          <c:order val="1"/>
          <c:tx>
            <c:strRef>
              <c:f>Sheet1!$A$3</c:f>
              <c:strCache>
                <c:ptCount val="1"/>
                <c:pt idx="0">
                  <c:v>Friends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Sheet1!$B$3:$D$3</c:f>
              <c:numCache>
                <c:formatCode>0%</c:formatCode>
                <c:ptCount val="3"/>
                <c:pt idx="0">
                  <c:v>0.12</c:v>
                </c:pt>
                <c:pt idx="1">
                  <c:v>0.16</c:v>
                </c:pt>
                <c:pt idx="2">
                  <c:v>0.2</c:v>
                </c:pt>
              </c:numCache>
            </c:numRef>
          </c:val>
          <c:extLst>
            <c:ext xmlns:c16="http://schemas.microsoft.com/office/drawing/2014/chart" uri="{C3380CC4-5D6E-409C-BE32-E72D297353CC}">
              <c16:uniqueId val="{00000001-8E38-463B-BFEF-2496163428BE}"/>
            </c:ext>
          </c:extLst>
        </c:ser>
        <c:ser>
          <c:idx val="2"/>
          <c:order val="2"/>
          <c:tx>
            <c:strRef>
              <c:f>Sheet1!$A$4</c:f>
              <c:strCache>
                <c:ptCount val="1"/>
                <c:pt idx="0">
                  <c:v>Acquaintances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Sheet1!$B$4:$D$4</c:f>
              <c:numCache>
                <c:formatCode>0%</c:formatCode>
                <c:ptCount val="3"/>
                <c:pt idx="0">
                  <c:v>0.18</c:v>
                </c:pt>
                <c:pt idx="1">
                  <c:v>0.19</c:v>
                </c:pt>
                <c:pt idx="2">
                  <c:v>0.21</c:v>
                </c:pt>
              </c:numCache>
            </c:numRef>
          </c:val>
          <c:extLst>
            <c:ext xmlns:c16="http://schemas.microsoft.com/office/drawing/2014/chart" uri="{C3380CC4-5D6E-409C-BE32-E72D297353CC}">
              <c16:uniqueId val="{00000002-8E38-463B-BFEF-2496163428BE}"/>
            </c:ext>
          </c:extLst>
        </c:ser>
        <c:ser>
          <c:idx val="3"/>
          <c:order val="3"/>
          <c:tx>
            <c:strRef>
              <c:f>Sheet1!$A$5</c:f>
              <c:strCache>
                <c:ptCount val="1"/>
                <c:pt idx="0">
                  <c:v>Co-workers*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Sheet1!$B$5:$D$5</c:f>
              <c:numCache>
                <c:formatCode>0%</c:formatCode>
                <c:ptCount val="3"/>
                <c:pt idx="1">
                  <c:v>0.06</c:v>
                </c:pt>
                <c:pt idx="2">
                  <c:v>0.09</c:v>
                </c:pt>
              </c:numCache>
            </c:numRef>
          </c:val>
          <c:extLst>
            <c:ext xmlns:c16="http://schemas.microsoft.com/office/drawing/2014/chart" uri="{C3380CC4-5D6E-409C-BE32-E72D297353CC}">
              <c16:uniqueId val="{00000003-8E38-463B-BFEF-2496163428BE}"/>
            </c:ext>
          </c:extLst>
        </c:ser>
        <c:ser>
          <c:idx val="4"/>
          <c:order val="4"/>
          <c:tx>
            <c:strRef>
              <c:f>Sheet1!$A$6</c:f>
              <c:strCache>
                <c:ptCount val="1"/>
                <c:pt idx="0">
                  <c:v>Know online only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Sheet1!$B$6:$D$6</c:f>
              <c:numCache>
                <c:formatCode>0%</c:formatCode>
                <c:ptCount val="3"/>
                <c:pt idx="0">
                  <c:v>0.19</c:v>
                </c:pt>
                <c:pt idx="1">
                  <c:v>0.16</c:v>
                </c:pt>
                <c:pt idx="2">
                  <c:v>0.26</c:v>
                </c:pt>
              </c:numCache>
            </c:numRef>
          </c:val>
          <c:extLst>
            <c:ext xmlns:c16="http://schemas.microsoft.com/office/drawing/2014/chart" uri="{C3380CC4-5D6E-409C-BE32-E72D297353CC}">
              <c16:uniqueId val="{00000006-6F43-4FB8-A5A0-217D45A9EFB0}"/>
            </c:ext>
          </c:extLst>
        </c:ser>
        <c:ser>
          <c:idx val="5"/>
          <c:order val="5"/>
          <c:tx>
            <c:strRef>
              <c:f>Sheet1!$A$7</c:f>
              <c:strCache>
                <c:ptCount val="1"/>
                <c:pt idx="0">
                  <c:v>Strangers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Sheet1!$B$7:$D$7</c:f>
              <c:numCache>
                <c:formatCode>0%</c:formatCode>
                <c:ptCount val="3"/>
                <c:pt idx="0">
                  <c:v>0.34</c:v>
                </c:pt>
                <c:pt idx="1">
                  <c:v>0.28999999999999998</c:v>
                </c:pt>
                <c:pt idx="2">
                  <c:v>0.36</c:v>
                </c:pt>
              </c:numCache>
            </c:numRef>
          </c:val>
          <c:extLst>
            <c:ext xmlns:c16="http://schemas.microsoft.com/office/drawing/2014/chart" uri="{C3380CC4-5D6E-409C-BE32-E72D297353CC}">
              <c16:uniqueId val="{00000007-6F43-4FB8-A5A0-217D45A9EFB0}"/>
            </c:ext>
          </c:extLst>
        </c:ser>
        <c:dLbls>
          <c:dLblPos val="ctr"/>
          <c:showLegendKey val="0"/>
          <c:showVal val="1"/>
          <c:showCatName val="0"/>
          <c:showSerName val="0"/>
          <c:showPercent val="0"/>
          <c:showBubbleSize val="0"/>
        </c:dLbls>
        <c:gapWidth val="50"/>
        <c:overlap val="100"/>
        <c:axId val="756640152"/>
        <c:axId val="756645072"/>
      </c:barChart>
      <c:catAx>
        <c:axId val="7566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756645072"/>
        <c:crosses val="autoZero"/>
        <c:auto val="1"/>
        <c:lblAlgn val="ctr"/>
        <c:lblOffset val="100"/>
        <c:noMultiLvlLbl val="0"/>
      </c:catAx>
      <c:valAx>
        <c:axId val="7566450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6640152"/>
        <c:crosses val="autoZero"/>
        <c:crossBetween val="between"/>
      </c:valAx>
      <c:spPr>
        <a:noFill/>
        <a:ln>
          <a:noFill/>
        </a:ln>
        <a:effectLst/>
      </c:spPr>
    </c:plotArea>
    <c:legend>
      <c:legendPos val="r"/>
      <c:layout>
        <c:manualLayout>
          <c:xMode val="edge"/>
          <c:yMode val="edge"/>
          <c:x val="0.70395131317012005"/>
          <c:y val="0.26264888433496442"/>
          <c:w val="0.27036653697911139"/>
          <c:h val="0.362312326715009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tx1"/>
          </a:solidFill>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sz="1800" b="1" dirty="0">
                <a:solidFill>
                  <a:schemeClr val="bg1">
                    <a:lumMod val="50000"/>
                    <a:lumOff val="50000"/>
                  </a:schemeClr>
                </a:solidFill>
              </a:rPr>
              <a:t>Amount of pain experienced</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2.6702065539522212E-2"/>
          <c:y val="0.2135196652039478"/>
          <c:w val="0.6561299589720947"/>
          <c:h val="0.68882937405785072"/>
        </c:manualLayout>
      </c:layout>
      <c:barChart>
        <c:barDir val="col"/>
        <c:grouping val="percentStacked"/>
        <c:varyColors val="0"/>
        <c:ser>
          <c:idx val="0"/>
          <c:order val="0"/>
          <c:tx>
            <c:strRef>
              <c:f>Sheet1!$A$2</c:f>
              <c:strCache>
                <c:ptCount val="1"/>
                <c:pt idx="0">
                  <c:v>No Pain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U.S.</c:v>
                </c:pt>
                <c:pt idx="1">
                  <c:v>Global</c:v>
                </c:pt>
              </c:strCache>
            </c:strRef>
          </c:cat>
          <c:val>
            <c:numRef>
              <c:f>Sheet1!$B$2:$C$2</c:f>
              <c:numCache>
                <c:formatCode>0%</c:formatCode>
                <c:ptCount val="2"/>
                <c:pt idx="0" formatCode="####%">
                  <c:v>0.19921875</c:v>
                </c:pt>
                <c:pt idx="1">
                  <c:v>0.16</c:v>
                </c:pt>
              </c:numCache>
            </c:numRef>
          </c:val>
          <c:extLst>
            <c:ext xmlns:c16="http://schemas.microsoft.com/office/drawing/2014/chart" uri="{C3380CC4-5D6E-409C-BE32-E72D297353CC}">
              <c16:uniqueId val="{00000000-8E38-463B-BFEF-2496163428BE}"/>
            </c:ext>
          </c:extLst>
        </c:ser>
        <c:ser>
          <c:idx val="1"/>
          <c:order val="1"/>
          <c:tx>
            <c:strRef>
              <c:f>Sheet1!$A$3</c:f>
              <c:strCache>
                <c:ptCount val="1"/>
                <c:pt idx="0">
                  <c:v>Mild pain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U.S.</c:v>
                </c:pt>
                <c:pt idx="1">
                  <c:v>Global</c:v>
                </c:pt>
              </c:strCache>
            </c:strRef>
          </c:cat>
          <c:val>
            <c:numRef>
              <c:f>Sheet1!$B$3:$C$3</c:f>
              <c:numCache>
                <c:formatCode>0%</c:formatCode>
                <c:ptCount val="2"/>
                <c:pt idx="0">
                  <c:v>0.2890625</c:v>
                </c:pt>
                <c:pt idx="1">
                  <c:v>0.28999999999999998</c:v>
                </c:pt>
              </c:numCache>
            </c:numRef>
          </c:val>
          <c:extLst>
            <c:ext xmlns:c16="http://schemas.microsoft.com/office/drawing/2014/chart" uri="{C3380CC4-5D6E-409C-BE32-E72D297353CC}">
              <c16:uniqueId val="{00000001-8E38-463B-BFEF-2496163428BE}"/>
            </c:ext>
          </c:extLst>
        </c:ser>
        <c:ser>
          <c:idx val="2"/>
          <c:order val="2"/>
          <c:tx>
            <c:strRef>
              <c:f>Sheet1!$A$4</c:f>
              <c:strCache>
                <c:ptCount val="1"/>
                <c:pt idx="0">
                  <c:v>Moderate pain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U.S.</c:v>
                </c:pt>
                <c:pt idx="1">
                  <c:v>Global</c:v>
                </c:pt>
              </c:strCache>
            </c:strRef>
          </c:cat>
          <c:val>
            <c:numRef>
              <c:f>Sheet1!$B$4:$C$4</c:f>
              <c:numCache>
                <c:formatCode>0%</c:formatCode>
                <c:ptCount val="2"/>
                <c:pt idx="0">
                  <c:v>0.30859375</c:v>
                </c:pt>
                <c:pt idx="1">
                  <c:v>0.27</c:v>
                </c:pt>
              </c:numCache>
            </c:numRef>
          </c:val>
          <c:extLst>
            <c:ext xmlns:c16="http://schemas.microsoft.com/office/drawing/2014/chart" uri="{C3380CC4-5D6E-409C-BE32-E72D297353CC}">
              <c16:uniqueId val="{00000002-8E38-463B-BFEF-2496163428BE}"/>
            </c:ext>
          </c:extLst>
        </c:ser>
        <c:ser>
          <c:idx val="3"/>
          <c:order val="3"/>
          <c:tx>
            <c:strRef>
              <c:f>Sheet1!$A$5</c:f>
              <c:strCache>
                <c:ptCount val="1"/>
                <c:pt idx="0">
                  <c:v>Severe pain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U.S.</c:v>
                </c:pt>
                <c:pt idx="1">
                  <c:v>Global</c:v>
                </c:pt>
              </c:strCache>
            </c:strRef>
          </c:cat>
          <c:val>
            <c:numRef>
              <c:f>Sheet1!$B$5:$C$5</c:f>
              <c:numCache>
                <c:formatCode>0%</c:formatCode>
                <c:ptCount val="2"/>
                <c:pt idx="0">
                  <c:v>0.203125</c:v>
                </c:pt>
                <c:pt idx="1">
                  <c:v>0.28000000000000003</c:v>
                </c:pt>
              </c:numCache>
            </c:numRef>
          </c:val>
          <c:extLst>
            <c:ext xmlns:c16="http://schemas.microsoft.com/office/drawing/2014/chart" uri="{C3380CC4-5D6E-409C-BE32-E72D297353CC}">
              <c16:uniqueId val="{00000003-8E38-463B-BFEF-2496163428BE}"/>
            </c:ext>
          </c:extLst>
        </c:ser>
        <c:dLbls>
          <c:dLblPos val="ctr"/>
          <c:showLegendKey val="0"/>
          <c:showVal val="1"/>
          <c:showCatName val="0"/>
          <c:showSerName val="0"/>
          <c:showPercent val="0"/>
          <c:showBubbleSize val="0"/>
        </c:dLbls>
        <c:gapWidth val="100"/>
        <c:overlap val="100"/>
        <c:axId val="756640152"/>
        <c:axId val="756645072"/>
      </c:barChart>
      <c:catAx>
        <c:axId val="7566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756645072"/>
        <c:crosses val="autoZero"/>
        <c:auto val="1"/>
        <c:lblAlgn val="ctr"/>
        <c:lblOffset val="100"/>
        <c:noMultiLvlLbl val="0"/>
      </c:catAx>
      <c:valAx>
        <c:axId val="7566450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6640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400">
          <a:solidFill>
            <a:schemeClr val="tx1"/>
          </a:solidFill>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lumOff val="50000"/>
                  </a:schemeClr>
                </a:solidFill>
                <a:latin typeface="+mn-lt"/>
                <a:ea typeface="+mn-ea"/>
                <a:cs typeface="+mn-cs"/>
              </a:defRPr>
            </a:pPr>
            <a:r>
              <a:rPr lang="en-US" sz="1400" b="1" dirty="0"/>
              <a:t>DCI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DCI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Millennials</c:v>
                </c:pt>
                <c:pt idx="2">
                  <c:v>Gen X </c:v>
                </c:pt>
                <c:pt idx="3">
                  <c:v>Boomers</c:v>
                </c:pt>
                <c:pt idx="4">
                  <c:v>Teen boys</c:v>
                </c:pt>
                <c:pt idx="5">
                  <c:v>Teen girls</c:v>
                </c:pt>
              </c:strCache>
            </c:strRef>
          </c:cat>
          <c:val>
            <c:numRef>
              <c:f>Sheet1!$B$2:$G$2</c:f>
              <c:numCache>
                <c:formatCode>0%</c:formatCode>
                <c:ptCount val="6"/>
                <c:pt idx="0">
                  <c:v>0.46525974025974021</c:v>
                </c:pt>
                <c:pt idx="1">
                  <c:v>0.56098562589182421</c:v>
                </c:pt>
                <c:pt idx="2">
                  <c:v>0.5174542359632478</c:v>
                </c:pt>
                <c:pt idx="3">
                  <c:v>0.58712635875049901</c:v>
                </c:pt>
                <c:pt idx="4">
                  <c:v>0.40909090909090912</c:v>
                </c:pt>
                <c:pt idx="5">
                  <c:v>0.52142857142857146</c:v>
                </c:pt>
              </c:numCache>
            </c:numRef>
          </c:val>
          <c:extLst>
            <c:ext xmlns:c16="http://schemas.microsoft.com/office/drawing/2014/chart" uri="{C3380CC4-5D6E-409C-BE32-E72D297353CC}">
              <c16:uniqueId val="{00000000-45EC-416A-85C6-0E48608ED550}"/>
            </c:ext>
          </c:extLst>
        </c:ser>
        <c:ser>
          <c:idx val="1"/>
          <c:order val="1"/>
          <c:tx>
            <c:strRef>
              <c:f>Sheet1!$A$3</c:f>
              <c:strCache>
                <c:ptCount val="1"/>
                <c:pt idx="0">
                  <c:v>Category 2</c:v>
                </c:pt>
              </c:strCache>
            </c:strRef>
          </c:tx>
          <c:spPr>
            <a:solidFill>
              <a:schemeClr val="accent2"/>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Sheet1!$B$3:$G$3</c:f>
              <c:numCache>
                <c:formatCode>General</c:formatCode>
                <c:ptCount val="6"/>
              </c:numCache>
            </c:numRef>
          </c:val>
          <c:extLst>
            <c:ext xmlns:c16="http://schemas.microsoft.com/office/drawing/2014/chart" uri="{C3380CC4-5D6E-409C-BE32-E72D297353CC}">
              <c16:uniqueId val="{00000001-45EC-416A-85C6-0E48608ED550}"/>
            </c:ext>
          </c:extLst>
        </c:ser>
        <c:ser>
          <c:idx val="2"/>
          <c:order val="2"/>
          <c:tx>
            <c:strRef>
              <c:f>Sheet1!$A$4</c:f>
              <c:strCache>
                <c:ptCount val="1"/>
                <c:pt idx="0">
                  <c:v>Category 3</c:v>
                </c:pt>
              </c:strCache>
            </c:strRef>
          </c:tx>
          <c:spPr>
            <a:solidFill>
              <a:schemeClr val="accent3"/>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Sheet1!$B$4:$G$4</c:f>
              <c:numCache>
                <c:formatCode>General</c:formatCode>
                <c:ptCount val="6"/>
              </c:numCache>
            </c:numRef>
          </c:val>
          <c:extLst>
            <c:ext xmlns:c16="http://schemas.microsoft.com/office/drawing/2014/chart" uri="{C3380CC4-5D6E-409C-BE32-E72D297353CC}">
              <c16:uniqueId val="{00000002-45EC-416A-85C6-0E48608ED550}"/>
            </c:ext>
          </c:extLst>
        </c:ser>
        <c:ser>
          <c:idx val="3"/>
          <c:order val="3"/>
          <c:tx>
            <c:strRef>
              <c:f>Sheet1!$A$5</c:f>
              <c:strCache>
                <c:ptCount val="1"/>
                <c:pt idx="0">
                  <c:v>Category 4</c:v>
                </c:pt>
              </c:strCache>
            </c:strRef>
          </c:tx>
          <c:spPr>
            <a:solidFill>
              <a:schemeClr val="accent4"/>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Sheet1!$B$5:$G$5</c:f>
              <c:numCache>
                <c:formatCode>General</c:formatCode>
                <c:ptCount val="6"/>
              </c:numCache>
            </c:numRef>
          </c:val>
          <c:extLst>
            <c:ext xmlns:c16="http://schemas.microsoft.com/office/drawing/2014/chart" uri="{C3380CC4-5D6E-409C-BE32-E72D297353CC}">
              <c16:uniqueId val="{00000003-45EC-416A-85C6-0E48608ED550}"/>
            </c:ext>
          </c:extLst>
        </c:ser>
        <c:dLbls>
          <c:showLegendKey val="0"/>
          <c:showVal val="0"/>
          <c:showCatName val="0"/>
          <c:showSerName val="0"/>
          <c:showPercent val="0"/>
          <c:showBubbleSize val="0"/>
        </c:dLbls>
        <c:gapWidth val="25"/>
        <c:overlap val="75"/>
        <c:axId val="581370536"/>
        <c:axId val="581372176"/>
      </c:barChart>
      <c:catAx>
        <c:axId val="581370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581372176"/>
        <c:crosses val="autoZero"/>
        <c:auto val="1"/>
        <c:lblAlgn val="ctr"/>
        <c:lblOffset val="100"/>
        <c:noMultiLvlLbl val="0"/>
      </c:catAx>
      <c:valAx>
        <c:axId val="5813721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81370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bg1">
              <a:lumMod val="50000"/>
              <a:lumOff val="50000"/>
            </a:schemeClr>
          </a:solidFill>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r>
              <a:rPr lang="en-US" sz="1400" b="1" dirty="0"/>
              <a:t>Average number of risks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Average # of risks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Millennials</c:v>
                </c:pt>
                <c:pt idx="2">
                  <c:v>Gen X </c:v>
                </c:pt>
                <c:pt idx="3">
                  <c:v>Boomers</c:v>
                </c:pt>
                <c:pt idx="4">
                  <c:v>Teen boys</c:v>
                </c:pt>
                <c:pt idx="5">
                  <c:v>Teen girls</c:v>
                </c:pt>
              </c:strCache>
            </c:strRef>
          </c:cat>
          <c:val>
            <c:numRef>
              <c:f>Sheet1!$B$2:$G$2</c:f>
              <c:numCache>
                <c:formatCode>0.0</c:formatCode>
                <c:ptCount val="6"/>
                <c:pt idx="0">
                  <c:v>2.0198051948051949</c:v>
                </c:pt>
                <c:pt idx="1">
                  <c:v>2.4811088279932929</c:v>
                </c:pt>
                <c:pt idx="2">
                  <c:v>1.9597701156457623</c:v>
                </c:pt>
                <c:pt idx="3">
                  <c:v>1.3420516313454947</c:v>
                </c:pt>
                <c:pt idx="4">
                  <c:v>1.7181818181818183</c:v>
                </c:pt>
                <c:pt idx="5">
                  <c:v>2.3214285714285716</c:v>
                </c:pt>
              </c:numCache>
            </c:numRef>
          </c:val>
          <c:extLst>
            <c:ext xmlns:c16="http://schemas.microsoft.com/office/drawing/2014/chart" uri="{C3380CC4-5D6E-409C-BE32-E72D297353CC}">
              <c16:uniqueId val="{00000000-4046-41BD-B03A-512AE92CFD04}"/>
            </c:ext>
          </c:extLst>
        </c:ser>
        <c:ser>
          <c:idx val="1"/>
          <c:order val="1"/>
          <c:tx>
            <c:strRef>
              <c:f>Sheet1!$A$3</c:f>
              <c:strCache>
                <c:ptCount val="1"/>
                <c:pt idx="0">
                  <c:v>Category 2</c:v>
                </c:pt>
              </c:strCache>
            </c:strRef>
          </c:tx>
          <c:spPr>
            <a:solidFill>
              <a:schemeClr val="accent2"/>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Sheet1!$B$3:$G$3</c:f>
              <c:numCache>
                <c:formatCode>General</c:formatCode>
                <c:ptCount val="6"/>
              </c:numCache>
            </c:numRef>
          </c:val>
          <c:extLst>
            <c:ext xmlns:c16="http://schemas.microsoft.com/office/drawing/2014/chart" uri="{C3380CC4-5D6E-409C-BE32-E72D297353CC}">
              <c16:uniqueId val="{00000001-4046-41BD-B03A-512AE92CFD04}"/>
            </c:ext>
          </c:extLst>
        </c:ser>
        <c:ser>
          <c:idx val="2"/>
          <c:order val="2"/>
          <c:tx>
            <c:strRef>
              <c:f>Sheet1!$A$4</c:f>
              <c:strCache>
                <c:ptCount val="1"/>
                <c:pt idx="0">
                  <c:v>Category 3</c:v>
                </c:pt>
              </c:strCache>
            </c:strRef>
          </c:tx>
          <c:spPr>
            <a:solidFill>
              <a:schemeClr val="accent3"/>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Sheet1!$B$4:$G$4</c:f>
              <c:numCache>
                <c:formatCode>General</c:formatCode>
                <c:ptCount val="6"/>
              </c:numCache>
            </c:numRef>
          </c:val>
          <c:extLst>
            <c:ext xmlns:c16="http://schemas.microsoft.com/office/drawing/2014/chart" uri="{C3380CC4-5D6E-409C-BE32-E72D297353CC}">
              <c16:uniqueId val="{00000002-4046-41BD-B03A-512AE92CFD04}"/>
            </c:ext>
          </c:extLst>
        </c:ser>
        <c:ser>
          <c:idx val="3"/>
          <c:order val="3"/>
          <c:tx>
            <c:strRef>
              <c:f>Sheet1!$A$5</c:f>
              <c:strCache>
                <c:ptCount val="1"/>
                <c:pt idx="0">
                  <c:v>Category 4</c:v>
                </c:pt>
              </c:strCache>
            </c:strRef>
          </c:tx>
          <c:spPr>
            <a:solidFill>
              <a:schemeClr val="accent4"/>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Sheet1!$B$5:$G$5</c:f>
              <c:numCache>
                <c:formatCode>General</c:formatCode>
                <c:ptCount val="6"/>
              </c:numCache>
            </c:numRef>
          </c:val>
          <c:extLst>
            <c:ext xmlns:c16="http://schemas.microsoft.com/office/drawing/2014/chart" uri="{C3380CC4-5D6E-409C-BE32-E72D297353CC}">
              <c16:uniqueId val="{00000003-4046-41BD-B03A-512AE92CFD04}"/>
            </c:ext>
          </c:extLst>
        </c:ser>
        <c:dLbls>
          <c:showLegendKey val="0"/>
          <c:showVal val="0"/>
          <c:showCatName val="0"/>
          <c:showSerName val="0"/>
          <c:showPercent val="0"/>
          <c:showBubbleSize val="0"/>
        </c:dLbls>
        <c:gapWidth val="25"/>
        <c:overlap val="75"/>
        <c:axId val="581370536"/>
        <c:axId val="581372176"/>
      </c:barChart>
      <c:catAx>
        <c:axId val="581370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581372176"/>
        <c:crosses val="autoZero"/>
        <c:auto val="1"/>
        <c:lblAlgn val="ctr"/>
        <c:lblOffset val="100"/>
        <c:noMultiLvlLbl val="0"/>
      </c:catAx>
      <c:valAx>
        <c:axId val="58137217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81370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bg1">
              <a:lumMod val="50000"/>
              <a:lumOff val="50000"/>
            </a:schemeClr>
          </a:solidFill>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r>
              <a:rPr lang="en-US" sz="1400" b="1" dirty="0"/>
              <a:t>Consequences (Any)</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DCI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Millennials</c:v>
                </c:pt>
                <c:pt idx="2">
                  <c:v>Gen X </c:v>
                </c:pt>
                <c:pt idx="3">
                  <c:v>Boomers</c:v>
                </c:pt>
                <c:pt idx="4">
                  <c:v>Teen boys</c:v>
                </c:pt>
                <c:pt idx="5">
                  <c:v>Teen girls</c:v>
                </c:pt>
              </c:strCache>
            </c:strRef>
          </c:cat>
          <c:val>
            <c:numRef>
              <c:f>Sheet1!$B$2:$G$2</c:f>
              <c:numCache>
                <c:formatCode>0%</c:formatCode>
                <c:ptCount val="6"/>
                <c:pt idx="0">
                  <c:v>0.63</c:v>
                </c:pt>
                <c:pt idx="1">
                  <c:v>0.73</c:v>
                </c:pt>
                <c:pt idx="2">
                  <c:v>0.66</c:v>
                </c:pt>
                <c:pt idx="3">
                  <c:v>0.62</c:v>
                </c:pt>
                <c:pt idx="4">
                  <c:v>0.6</c:v>
                </c:pt>
                <c:pt idx="5">
                  <c:v>0.66</c:v>
                </c:pt>
              </c:numCache>
            </c:numRef>
          </c:val>
          <c:extLst>
            <c:ext xmlns:c16="http://schemas.microsoft.com/office/drawing/2014/chart" uri="{C3380CC4-5D6E-409C-BE32-E72D297353CC}">
              <c16:uniqueId val="{00000000-E8E9-4B36-A352-85690C5733DA}"/>
            </c:ext>
          </c:extLst>
        </c:ser>
        <c:ser>
          <c:idx val="1"/>
          <c:order val="1"/>
          <c:tx>
            <c:strRef>
              <c:f>Sheet1!$A$3</c:f>
              <c:strCache>
                <c:ptCount val="1"/>
                <c:pt idx="0">
                  <c:v>Category 2</c:v>
                </c:pt>
              </c:strCache>
            </c:strRef>
          </c:tx>
          <c:spPr>
            <a:solidFill>
              <a:schemeClr val="accent2"/>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Sheet1!$B$3:$G$3</c:f>
              <c:numCache>
                <c:formatCode>General</c:formatCode>
                <c:ptCount val="6"/>
              </c:numCache>
            </c:numRef>
          </c:val>
          <c:extLst>
            <c:ext xmlns:c16="http://schemas.microsoft.com/office/drawing/2014/chart" uri="{C3380CC4-5D6E-409C-BE32-E72D297353CC}">
              <c16:uniqueId val="{00000001-E8E9-4B36-A352-85690C5733DA}"/>
            </c:ext>
          </c:extLst>
        </c:ser>
        <c:ser>
          <c:idx val="2"/>
          <c:order val="2"/>
          <c:tx>
            <c:strRef>
              <c:f>Sheet1!$A$4</c:f>
              <c:strCache>
                <c:ptCount val="1"/>
                <c:pt idx="0">
                  <c:v>Category 3</c:v>
                </c:pt>
              </c:strCache>
            </c:strRef>
          </c:tx>
          <c:spPr>
            <a:solidFill>
              <a:schemeClr val="accent3"/>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Sheet1!$B$4:$G$4</c:f>
              <c:numCache>
                <c:formatCode>General</c:formatCode>
                <c:ptCount val="6"/>
              </c:numCache>
            </c:numRef>
          </c:val>
          <c:extLst>
            <c:ext xmlns:c16="http://schemas.microsoft.com/office/drawing/2014/chart" uri="{C3380CC4-5D6E-409C-BE32-E72D297353CC}">
              <c16:uniqueId val="{00000002-E8E9-4B36-A352-85690C5733DA}"/>
            </c:ext>
          </c:extLst>
        </c:ser>
        <c:ser>
          <c:idx val="3"/>
          <c:order val="3"/>
          <c:tx>
            <c:strRef>
              <c:f>Sheet1!$A$5</c:f>
              <c:strCache>
                <c:ptCount val="1"/>
                <c:pt idx="0">
                  <c:v>Category 4</c:v>
                </c:pt>
              </c:strCache>
            </c:strRef>
          </c:tx>
          <c:spPr>
            <a:solidFill>
              <a:schemeClr val="accent4"/>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Sheet1!$B$5:$G$5</c:f>
              <c:numCache>
                <c:formatCode>General</c:formatCode>
                <c:ptCount val="6"/>
              </c:numCache>
            </c:numRef>
          </c:val>
          <c:extLst>
            <c:ext xmlns:c16="http://schemas.microsoft.com/office/drawing/2014/chart" uri="{C3380CC4-5D6E-409C-BE32-E72D297353CC}">
              <c16:uniqueId val="{00000003-E8E9-4B36-A352-85690C5733DA}"/>
            </c:ext>
          </c:extLst>
        </c:ser>
        <c:dLbls>
          <c:showLegendKey val="0"/>
          <c:showVal val="0"/>
          <c:showCatName val="0"/>
          <c:showSerName val="0"/>
          <c:showPercent val="0"/>
          <c:showBubbleSize val="0"/>
        </c:dLbls>
        <c:gapWidth val="25"/>
        <c:overlap val="75"/>
        <c:axId val="581370536"/>
        <c:axId val="581372176"/>
      </c:barChart>
      <c:catAx>
        <c:axId val="581370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581372176"/>
        <c:crosses val="autoZero"/>
        <c:auto val="1"/>
        <c:lblAlgn val="ctr"/>
        <c:lblOffset val="100"/>
        <c:noMultiLvlLbl val="0"/>
      </c:catAx>
      <c:valAx>
        <c:axId val="5813721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81370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bg1">
              <a:lumMod val="50000"/>
              <a:lumOff val="50000"/>
            </a:schemeClr>
          </a:solidFill>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r>
              <a:rPr lang="en-US" sz="1400" b="1" dirty="0"/>
              <a:t>Moderate</a:t>
            </a:r>
            <a:r>
              <a:rPr lang="en-US" sz="1400" b="1" baseline="0" dirty="0"/>
              <a:t> to </a:t>
            </a:r>
            <a:r>
              <a:rPr lang="en-US" sz="1400" b="1" dirty="0"/>
              <a:t>Severe</a:t>
            </a:r>
            <a:r>
              <a:rPr lang="en-US" sz="1400" b="1" baseline="0" dirty="0"/>
              <a:t> pain</a:t>
            </a:r>
            <a:endParaRPr lang="en-US" sz="1400"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Moderate/Severe pain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Teens</c:v>
                </c:pt>
                <c:pt idx="1">
                  <c:v>Millennials</c:v>
                </c:pt>
                <c:pt idx="2">
                  <c:v>Gen X </c:v>
                </c:pt>
                <c:pt idx="3">
                  <c:v>Boomers</c:v>
                </c:pt>
                <c:pt idx="4">
                  <c:v>Teen boys</c:v>
                </c:pt>
                <c:pt idx="5">
                  <c:v>Teen girls</c:v>
                </c:pt>
              </c:strCache>
            </c:strRef>
          </c:cat>
          <c:val>
            <c:numRef>
              <c:f>Sheet1!$B$2:$G$2</c:f>
              <c:numCache>
                <c:formatCode>####%</c:formatCode>
                <c:ptCount val="6"/>
                <c:pt idx="0">
                  <c:v>0.64655172413793105</c:v>
                </c:pt>
                <c:pt idx="1">
                  <c:v>0.6</c:v>
                </c:pt>
                <c:pt idx="2">
                  <c:v>0.46153846153846156</c:v>
                </c:pt>
                <c:pt idx="3">
                  <c:v>0.2</c:v>
                </c:pt>
                <c:pt idx="4">
                  <c:v>0.56000000000000005</c:v>
                </c:pt>
                <c:pt idx="5">
                  <c:v>0.72</c:v>
                </c:pt>
              </c:numCache>
            </c:numRef>
          </c:val>
          <c:extLst>
            <c:ext xmlns:c16="http://schemas.microsoft.com/office/drawing/2014/chart" uri="{C3380CC4-5D6E-409C-BE32-E72D297353CC}">
              <c16:uniqueId val="{00000000-55B7-44F1-AAD4-FB2D7F387C47}"/>
            </c:ext>
          </c:extLst>
        </c:ser>
        <c:ser>
          <c:idx val="1"/>
          <c:order val="1"/>
          <c:tx>
            <c:strRef>
              <c:f>Sheet1!$A$3</c:f>
              <c:strCache>
                <c:ptCount val="1"/>
                <c:pt idx="0">
                  <c:v>Category 2</c:v>
                </c:pt>
              </c:strCache>
            </c:strRef>
          </c:tx>
          <c:spPr>
            <a:solidFill>
              <a:schemeClr val="accent2"/>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Sheet1!$B$3:$G$3</c:f>
              <c:numCache>
                <c:formatCode>General</c:formatCode>
                <c:ptCount val="6"/>
              </c:numCache>
            </c:numRef>
          </c:val>
          <c:extLst>
            <c:ext xmlns:c16="http://schemas.microsoft.com/office/drawing/2014/chart" uri="{C3380CC4-5D6E-409C-BE32-E72D297353CC}">
              <c16:uniqueId val="{00000001-55B7-44F1-AAD4-FB2D7F387C47}"/>
            </c:ext>
          </c:extLst>
        </c:ser>
        <c:ser>
          <c:idx val="2"/>
          <c:order val="2"/>
          <c:tx>
            <c:strRef>
              <c:f>Sheet1!$A$4</c:f>
              <c:strCache>
                <c:ptCount val="1"/>
                <c:pt idx="0">
                  <c:v>Category 3</c:v>
                </c:pt>
              </c:strCache>
            </c:strRef>
          </c:tx>
          <c:spPr>
            <a:solidFill>
              <a:schemeClr val="accent3"/>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Sheet1!$B$4:$G$4</c:f>
              <c:numCache>
                <c:formatCode>General</c:formatCode>
                <c:ptCount val="6"/>
              </c:numCache>
            </c:numRef>
          </c:val>
          <c:extLst>
            <c:ext xmlns:c16="http://schemas.microsoft.com/office/drawing/2014/chart" uri="{C3380CC4-5D6E-409C-BE32-E72D297353CC}">
              <c16:uniqueId val="{00000002-55B7-44F1-AAD4-FB2D7F387C47}"/>
            </c:ext>
          </c:extLst>
        </c:ser>
        <c:ser>
          <c:idx val="3"/>
          <c:order val="3"/>
          <c:tx>
            <c:strRef>
              <c:f>Sheet1!$A$5</c:f>
              <c:strCache>
                <c:ptCount val="1"/>
                <c:pt idx="0">
                  <c:v>Category 4</c:v>
                </c:pt>
              </c:strCache>
            </c:strRef>
          </c:tx>
          <c:spPr>
            <a:solidFill>
              <a:schemeClr val="accent4"/>
            </a:solidFill>
            <a:ln>
              <a:noFill/>
            </a:ln>
            <a:effectLst/>
          </c:spPr>
          <c:invertIfNegative val="0"/>
          <c:cat>
            <c:strRef>
              <c:f>Sheet1!$B$1:$G$1</c:f>
              <c:strCache>
                <c:ptCount val="6"/>
                <c:pt idx="0">
                  <c:v>Teens</c:v>
                </c:pt>
                <c:pt idx="1">
                  <c:v>Millennials</c:v>
                </c:pt>
                <c:pt idx="2">
                  <c:v>Gen X </c:v>
                </c:pt>
                <c:pt idx="3">
                  <c:v>Boomers</c:v>
                </c:pt>
                <c:pt idx="4">
                  <c:v>Teen boys</c:v>
                </c:pt>
                <c:pt idx="5">
                  <c:v>Teen girls</c:v>
                </c:pt>
              </c:strCache>
            </c:strRef>
          </c:cat>
          <c:val>
            <c:numRef>
              <c:f>Sheet1!$B$5:$G$5</c:f>
              <c:numCache>
                <c:formatCode>General</c:formatCode>
                <c:ptCount val="6"/>
              </c:numCache>
            </c:numRef>
          </c:val>
          <c:extLst>
            <c:ext xmlns:c16="http://schemas.microsoft.com/office/drawing/2014/chart" uri="{C3380CC4-5D6E-409C-BE32-E72D297353CC}">
              <c16:uniqueId val="{00000003-55B7-44F1-AAD4-FB2D7F387C47}"/>
            </c:ext>
          </c:extLst>
        </c:ser>
        <c:dLbls>
          <c:showLegendKey val="0"/>
          <c:showVal val="0"/>
          <c:showCatName val="0"/>
          <c:showSerName val="0"/>
          <c:showPercent val="0"/>
          <c:showBubbleSize val="0"/>
        </c:dLbls>
        <c:gapWidth val="25"/>
        <c:overlap val="75"/>
        <c:axId val="581370536"/>
        <c:axId val="581372176"/>
      </c:barChart>
      <c:catAx>
        <c:axId val="581370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581372176"/>
        <c:crosses val="autoZero"/>
        <c:auto val="1"/>
        <c:lblAlgn val="ctr"/>
        <c:lblOffset val="100"/>
        <c:noMultiLvlLbl val="0"/>
      </c:catAx>
      <c:valAx>
        <c:axId val="581372176"/>
        <c:scaling>
          <c:orientation val="minMax"/>
        </c:scaling>
        <c:delete val="1"/>
        <c:axPos val="b"/>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crossAx val="581370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bg1">
              <a:lumMod val="50000"/>
              <a:lumOff val="50000"/>
            </a:schemeClr>
          </a:solidFill>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sz="1800" b="1" dirty="0">
                <a:solidFill>
                  <a:schemeClr val="bg1">
                    <a:lumMod val="50000"/>
                    <a:lumOff val="50000"/>
                  </a:schemeClr>
                </a:solidFill>
              </a:rPr>
              <a:t>Positive Actions: Asked for help</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manualLayout>
          <c:layoutTarget val="inner"/>
          <c:xMode val="edge"/>
          <c:yMode val="edge"/>
          <c:x val="2.6702065539522212E-2"/>
          <c:y val="0.16912025139857065"/>
          <c:w val="0.6561299589720947"/>
          <c:h val="0.68882937405785072"/>
        </c:manualLayout>
      </c:layout>
      <c:barChart>
        <c:barDir val="col"/>
        <c:grouping val="stacked"/>
        <c:varyColors val="0"/>
        <c:ser>
          <c:idx val="0"/>
          <c:order val="0"/>
          <c:tx>
            <c:strRef>
              <c:f>Sheet1!$A$2</c:f>
              <c:strCache>
                <c:ptCount val="1"/>
                <c:pt idx="0">
                  <c:v>Asked my parents for help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Sheet1!$B$2:$D$2</c:f>
              <c:numCache>
                <c:formatCode>0%</c:formatCode>
                <c:ptCount val="3"/>
                <c:pt idx="0" formatCode="####%">
                  <c:v>0.18</c:v>
                </c:pt>
                <c:pt idx="1">
                  <c:v>0.42</c:v>
                </c:pt>
                <c:pt idx="2">
                  <c:v>0.42</c:v>
                </c:pt>
              </c:numCache>
            </c:numRef>
          </c:val>
          <c:extLst>
            <c:ext xmlns:c16="http://schemas.microsoft.com/office/drawing/2014/chart" uri="{C3380CC4-5D6E-409C-BE32-E72D297353CC}">
              <c16:uniqueId val="{00000000-E60D-4BA7-8DA1-F8E093C4F779}"/>
            </c:ext>
          </c:extLst>
        </c:ser>
        <c:ser>
          <c:idx val="1"/>
          <c:order val="1"/>
          <c:tx>
            <c:strRef>
              <c:f>Sheet1!$A$3</c:f>
              <c:strCache>
                <c:ptCount val="1"/>
                <c:pt idx="0">
                  <c:v>Asked for help from an adult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prior 
year</c:v>
                </c:pt>
                <c:pt idx="1">
                  <c:v>latest 
research</c:v>
                </c:pt>
                <c:pt idx="2">
                  <c:v>global 
average</c:v>
                </c:pt>
              </c:strCache>
            </c:strRef>
          </c:cat>
          <c:val>
            <c:numRef>
              <c:f>Sheet1!$B$3:$D$3</c:f>
              <c:numCache>
                <c:formatCode>0%</c:formatCode>
                <c:ptCount val="3"/>
                <c:pt idx="0">
                  <c:v>0.13</c:v>
                </c:pt>
                <c:pt idx="1">
                  <c:v>0.22</c:v>
                </c:pt>
                <c:pt idx="2">
                  <c:v>0.28000000000000003</c:v>
                </c:pt>
              </c:numCache>
            </c:numRef>
          </c:val>
          <c:extLst>
            <c:ext xmlns:c16="http://schemas.microsoft.com/office/drawing/2014/chart" uri="{C3380CC4-5D6E-409C-BE32-E72D297353CC}">
              <c16:uniqueId val="{00000001-E60D-4BA7-8DA1-F8E093C4F779}"/>
            </c:ext>
          </c:extLst>
        </c:ser>
        <c:dLbls>
          <c:dLblPos val="ctr"/>
          <c:showLegendKey val="0"/>
          <c:showVal val="1"/>
          <c:showCatName val="0"/>
          <c:showSerName val="0"/>
          <c:showPercent val="0"/>
          <c:showBubbleSize val="0"/>
        </c:dLbls>
        <c:gapWidth val="100"/>
        <c:overlap val="100"/>
        <c:axId val="756640152"/>
        <c:axId val="756645072"/>
      </c:barChart>
      <c:catAx>
        <c:axId val="7566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lumMod val="50000"/>
                    <a:lumOff val="50000"/>
                  </a:schemeClr>
                </a:solidFill>
                <a:latin typeface="+mn-lt"/>
                <a:ea typeface="+mn-ea"/>
                <a:cs typeface="+mn-cs"/>
              </a:defRPr>
            </a:pPr>
            <a:endParaRPr lang="en-US"/>
          </a:p>
        </c:txPr>
        <c:crossAx val="756645072"/>
        <c:crosses val="autoZero"/>
        <c:auto val="1"/>
        <c:lblAlgn val="ctr"/>
        <c:lblOffset val="100"/>
        <c:noMultiLvlLbl val="0"/>
      </c:catAx>
      <c:valAx>
        <c:axId val="756645072"/>
        <c:scaling>
          <c:orientation val="minMax"/>
        </c:scaling>
        <c:delete val="1"/>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crossAx val="756640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400">
          <a:solidFill>
            <a:schemeClr val="tx1"/>
          </a:solidFill>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37840" cy="461804"/>
          </a:xfrm>
          <a:prstGeom prst="rect">
            <a:avLst/>
          </a:prstGeom>
        </p:spPr>
        <p:txBody>
          <a:bodyPr vert="horz" lIns="92395" tIns="46198" rIns="92395" bIns="4619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970939" y="0"/>
            <a:ext cx="3037840" cy="461804"/>
          </a:xfrm>
          <a:prstGeom prst="rect">
            <a:avLst/>
          </a:prstGeom>
        </p:spPr>
        <p:txBody>
          <a:bodyPr vert="horz" lIns="92395" tIns="46198" rIns="92395" bIns="46198" rtlCol="0"/>
          <a:lstStyle>
            <a:lvl1pPr algn="r">
              <a:defRPr sz="1200"/>
            </a:lvl1pPr>
          </a:lstStyle>
          <a:p>
            <a:fld id="{7CE70E58-7C41-4F7D-9599-EADE9710BA2F}" type="datetime1">
              <a:rPr lang="en-US" smtClean="0">
                <a:latin typeface="Segoe UI" pitchFamily="34" charset="0"/>
              </a:rPr>
              <a:t>1/23/2019</a:t>
            </a:fld>
            <a:endParaRPr lang="en-US" dirty="0">
              <a:latin typeface="Segoe UI" pitchFamily="34" charset="0"/>
            </a:endParaRPr>
          </a:p>
        </p:txBody>
      </p:sp>
      <p:sp>
        <p:nvSpPr>
          <p:cNvPr id="8" name="Footer Placeholder 7"/>
          <p:cNvSpPr>
            <a:spLocks noGrp="1"/>
          </p:cNvSpPr>
          <p:nvPr>
            <p:ph type="ftr" sz="quarter" idx="2"/>
          </p:nvPr>
        </p:nvSpPr>
        <p:spPr>
          <a:xfrm>
            <a:off x="0" y="8772669"/>
            <a:ext cx="5923788" cy="335782"/>
          </a:xfrm>
          <a:prstGeom prst="rect">
            <a:avLst/>
          </a:prstGeom>
        </p:spPr>
        <p:txBody>
          <a:bodyPr vert="horz" lIns="92395" tIns="46198" rIns="92395" bIns="46198" rtlCol="0" anchor="b"/>
          <a:lstStyle>
            <a:lvl1pPr algn="l">
              <a:defRPr sz="1200"/>
            </a:lvl1pPr>
          </a:lstStyle>
          <a:p>
            <a:pPr marL="402628" defTabSz="9236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912104" y="8772668"/>
            <a:ext cx="1096674" cy="461804"/>
          </a:xfrm>
          <a:prstGeom prst="rect">
            <a:avLst/>
          </a:prstGeom>
        </p:spPr>
        <p:txBody>
          <a:bodyPr vert="horz" lIns="92395" tIns="46198" rIns="92395" bIns="4619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37840" cy="461804"/>
          </a:xfrm>
          <a:prstGeom prst="rect">
            <a:avLst/>
          </a:prstGeom>
        </p:spPr>
        <p:txBody>
          <a:bodyPr vert="horz" lIns="92395" tIns="46198" rIns="92395" bIns="4619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395" tIns="46198" rIns="92395" bIns="46198" rtlCol="0" anchor="ctr"/>
          <a:lstStyle/>
          <a:p>
            <a:endParaRPr lang="en-US" dirty="0"/>
          </a:p>
        </p:txBody>
      </p:sp>
      <p:sp>
        <p:nvSpPr>
          <p:cNvPr id="10" name="Footer Placeholder 9"/>
          <p:cNvSpPr>
            <a:spLocks noGrp="1"/>
          </p:cNvSpPr>
          <p:nvPr>
            <p:ph type="ftr" sz="quarter" idx="4"/>
          </p:nvPr>
        </p:nvSpPr>
        <p:spPr>
          <a:xfrm>
            <a:off x="1" y="8774271"/>
            <a:ext cx="6052312" cy="359548"/>
          </a:xfrm>
          <a:prstGeom prst="rect">
            <a:avLst/>
          </a:prstGeom>
        </p:spPr>
        <p:txBody>
          <a:bodyPr vert="horz" lIns="92395" tIns="46198" rIns="92395" bIns="46198" rtlCol="0" anchor="b"/>
          <a:lstStyle>
            <a:lvl1pPr marL="577474" indent="0" algn="l">
              <a:defRPr sz="1200"/>
            </a:lvl1p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3970939" y="0"/>
            <a:ext cx="3037840" cy="461804"/>
          </a:xfrm>
          <a:prstGeom prst="rect">
            <a:avLst/>
          </a:prstGeom>
        </p:spPr>
        <p:txBody>
          <a:bodyPr vert="horz" lIns="92395" tIns="46198" rIns="92395" bIns="46198" rtlCol="0"/>
          <a:lstStyle>
            <a:lvl1pPr algn="r">
              <a:defRPr sz="1200">
                <a:latin typeface="Segoe UI" pitchFamily="34" charset="0"/>
              </a:defRPr>
            </a:lvl1pPr>
          </a:lstStyle>
          <a:p>
            <a:fld id="{39ECCDAD-89B1-4858-8590-6A80AD1DF58E}" type="datetime1">
              <a:rPr lang="en-US" smtClean="0"/>
              <a:t>1/23/2019</a:t>
            </a:fld>
            <a:endParaRPr lang="en-US" dirty="0"/>
          </a:p>
        </p:txBody>
      </p:sp>
      <p:sp>
        <p:nvSpPr>
          <p:cNvPr id="12" name="Notes Placeholder 11"/>
          <p:cNvSpPr>
            <a:spLocks noGrp="1"/>
          </p:cNvSpPr>
          <p:nvPr>
            <p:ph type="body" sz="quarter" idx="3"/>
          </p:nvPr>
        </p:nvSpPr>
        <p:spPr>
          <a:xfrm>
            <a:off x="701040" y="4387136"/>
            <a:ext cx="5608320" cy="4156234"/>
          </a:xfrm>
          <a:prstGeom prst="rect">
            <a:avLst/>
          </a:prstGeom>
        </p:spPr>
        <p:txBody>
          <a:bodyPr vert="horz" lIns="92395" tIns="46198" rIns="92395"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40628" y="8772668"/>
            <a:ext cx="968150" cy="461804"/>
          </a:xfrm>
          <a:prstGeom prst="rect">
            <a:avLst/>
          </a:prstGeom>
        </p:spPr>
        <p:txBody>
          <a:bodyPr vert="horz" lIns="92395" tIns="46198" rIns="92395" bIns="4619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02558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JR add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3968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1194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46405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58653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1/23/2019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30416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182880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707CF559-A3D7-4C0A-B824-E1E104BBBCF2}"/>
              </a:ext>
            </a:extLst>
          </p:cNvPr>
          <p:cNvPicPr>
            <a:picLocks noChangeAspect="1"/>
          </p:cNvPicPr>
          <p:nvPr userDrawn="1"/>
        </p:nvPicPr>
        <p:blipFill>
          <a:blip r:embed="rId3"/>
          <a:stretch>
            <a:fillRect/>
          </a:stretch>
        </p:blipFill>
        <p:spPr>
          <a:xfrm>
            <a:off x="10600029" y="6234663"/>
            <a:ext cx="1689100" cy="64008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dirty="0"/>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dirty="0"/>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dirty="0"/>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dirty="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sz="4800" dirty="0"/>
              <a:t>Civility, Safety &amp; Interaction Online</a:t>
            </a:r>
          </a:p>
        </p:txBody>
      </p:sp>
      <p:sp>
        <p:nvSpPr>
          <p:cNvPr id="3" name="Text Placeholder 2"/>
          <p:cNvSpPr>
            <a:spLocks noGrp="1"/>
          </p:cNvSpPr>
          <p:nvPr>
            <p:ph type="body" sz="quarter" idx="12"/>
          </p:nvPr>
        </p:nvSpPr>
        <p:spPr>
          <a:xfrm>
            <a:off x="1147539" y="2803963"/>
            <a:ext cx="8271163" cy="1188581"/>
          </a:xfrm>
        </p:spPr>
        <p:txBody>
          <a:bodyPr/>
          <a:lstStyle/>
          <a:p>
            <a:r>
              <a:rPr lang="en-US" dirty="0"/>
              <a:t>United States, August 2018</a:t>
            </a:r>
          </a:p>
        </p:txBody>
      </p:sp>
      <p:pic>
        <p:nvPicPr>
          <p:cNvPr id="5" name="Picture 4" descr="USA flag">
            <a:extLst>
              <a:ext uri="{FF2B5EF4-FFF2-40B4-BE49-F238E27FC236}">
                <a16:creationId xmlns:a16="http://schemas.microsoft.com/office/drawing/2014/main" id="{250D5B35-6D50-4D32-AF4B-94B66B90EBDB}"/>
              </a:ext>
            </a:extLst>
          </p:cNvPr>
          <p:cNvPicPr>
            <a:picLocks noChangeAspect="1"/>
          </p:cNvPicPr>
          <p:nvPr/>
        </p:nvPicPr>
        <p:blipFill>
          <a:blip r:embed="rId3"/>
          <a:stretch>
            <a:fillRect/>
          </a:stretch>
        </p:blipFill>
        <p:spPr>
          <a:xfrm>
            <a:off x="417027" y="2898074"/>
            <a:ext cx="548640" cy="548640"/>
          </a:xfrm>
          <a:prstGeom prst="rect">
            <a:avLst/>
          </a:prstGeom>
        </p:spPr>
      </p:pic>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BC4A-1F59-4AE7-82D2-0BA81CBE6E9F}"/>
              </a:ext>
            </a:extLst>
          </p:cNvPr>
          <p:cNvSpPr>
            <a:spLocks noGrp="1"/>
          </p:cNvSpPr>
          <p:nvPr>
            <p:ph type="title"/>
          </p:nvPr>
        </p:nvSpPr>
        <p:spPr/>
        <p:txBody>
          <a:bodyPr/>
          <a:lstStyle/>
          <a:p>
            <a:r>
              <a:rPr lang="en-US" dirty="0"/>
              <a:t>Key Findings – United States</a:t>
            </a:r>
          </a:p>
        </p:txBody>
      </p:sp>
      <p:sp>
        <p:nvSpPr>
          <p:cNvPr id="3" name="Slide Number Placeholder 2">
            <a:extLst>
              <a:ext uri="{FF2B5EF4-FFF2-40B4-BE49-F238E27FC236}">
                <a16:creationId xmlns:a16="http://schemas.microsoft.com/office/drawing/2014/main" id="{BB934BD0-FF56-43AB-B6B4-509AD469EAF2}"/>
              </a:ext>
            </a:extLst>
          </p:cNvPr>
          <p:cNvSpPr>
            <a:spLocks noGrp="1"/>
          </p:cNvSpPr>
          <p:nvPr>
            <p:ph type="sldNum" sz="quarter" idx="4"/>
          </p:nvPr>
        </p:nvSpPr>
        <p:spPr/>
        <p:txBody>
          <a:bodyPr/>
          <a:lstStyle/>
          <a:p>
            <a:fld id="{7EFC24D6-DB8F-6B44-BA5A-9BEC68C15CAA}" type="slidenum">
              <a:rPr lang="en-US" smtClean="0"/>
              <a:pPr/>
              <a:t>2</a:t>
            </a:fld>
            <a:endParaRPr lang="en-US" dirty="0"/>
          </a:p>
        </p:txBody>
      </p:sp>
      <p:sp>
        <p:nvSpPr>
          <p:cNvPr id="4" name="Text Placeholder 1">
            <a:extLst>
              <a:ext uri="{FF2B5EF4-FFF2-40B4-BE49-F238E27FC236}">
                <a16:creationId xmlns:a16="http://schemas.microsoft.com/office/drawing/2014/main" id="{609B48BA-DB7A-48DD-BE6F-AD45CC026935}"/>
              </a:ext>
            </a:extLst>
          </p:cNvPr>
          <p:cNvSpPr txBox="1">
            <a:spLocks/>
          </p:cNvSpPr>
          <p:nvPr/>
        </p:nvSpPr>
        <p:spPr>
          <a:xfrm>
            <a:off x="753626" y="1004835"/>
            <a:ext cx="11270106" cy="5556739"/>
          </a:xfrm>
          <a:prstGeom prst="rect">
            <a:avLst/>
          </a:prstGeom>
        </p:spPr>
        <p:txBody>
          <a:bodyPr anchor="t"/>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solidFill>
                  <a:schemeClr val="bg1"/>
                </a:solidFill>
                <a:latin typeface="+mn-lt"/>
              </a:rPr>
              <a:t>The nature of online risk types: </a:t>
            </a:r>
            <a:r>
              <a:rPr lang="en-US" sz="1800" dirty="0">
                <a:solidFill>
                  <a:schemeClr val="bg1"/>
                </a:solidFill>
              </a:rPr>
              <a:t>The types of risks that stood out for the U.S. compared to the global averages included: 1) receiving offensive or obscene content, 2) encountered phishing/spoofing scams, and 3) unwelcomed requests for sexual favors or intimate imagery </a:t>
            </a:r>
            <a:endParaRPr lang="en-US" sz="1800">
              <a:solidFill>
                <a:schemeClr val="bg1"/>
              </a:solidFill>
              <a:latin typeface="+mn-lt"/>
              <a:cs typeface="Segoe UI"/>
            </a:endParaRPr>
          </a:p>
          <a:p>
            <a:pPr>
              <a:spcAft>
                <a:spcPts val="600"/>
              </a:spcAft>
            </a:pPr>
            <a:r>
              <a:rPr lang="en-US" sz="2000" dirty="0">
                <a:solidFill>
                  <a:schemeClr val="bg1"/>
                </a:solidFill>
                <a:latin typeface="+mn-lt"/>
              </a:rPr>
              <a:t>Our social circles became more risky: </a:t>
            </a:r>
            <a:r>
              <a:rPr lang="en-US" sz="1800" dirty="0">
                <a:solidFill>
                  <a:schemeClr val="bg1"/>
                </a:solidFill>
              </a:rPr>
              <a:t>Within the U.S., risks from family and friends increased significantly to 22% (+5 points), though the gain was not as pronounced as in other countries</a:t>
            </a:r>
            <a:endParaRPr lang="en-US" sz="1800">
              <a:solidFill>
                <a:schemeClr val="bg1"/>
              </a:solidFill>
              <a:latin typeface="+mn-lt"/>
              <a:cs typeface="Segoe UI"/>
            </a:endParaRPr>
          </a:p>
          <a:p>
            <a:pPr>
              <a:spcAft>
                <a:spcPts val="600"/>
              </a:spcAft>
            </a:pPr>
            <a:r>
              <a:rPr lang="en-US" sz="2000" dirty="0">
                <a:solidFill>
                  <a:schemeClr val="bg1"/>
                </a:solidFill>
                <a:latin typeface="+mn-lt"/>
              </a:rPr>
              <a:t>The pain from online risks was significant: </a:t>
            </a:r>
            <a:r>
              <a:rPr lang="en-US" sz="1800" dirty="0">
                <a:solidFill>
                  <a:schemeClr val="bg1"/>
                </a:solidFill>
              </a:rPr>
              <a:t>Within the U.S., moderate to severe pain was experienced by 51% of consumers, slightly above the global average  </a:t>
            </a:r>
            <a:endParaRPr lang="en-US" sz="1800" dirty="0">
              <a:solidFill>
                <a:schemeClr val="bg1"/>
              </a:solidFill>
              <a:cs typeface="Segoe UI Light"/>
            </a:endParaRPr>
          </a:p>
          <a:p>
            <a:pPr>
              <a:spcAft>
                <a:spcPts val="600"/>
              </a:spcAft>
            </a:pPr>
            <a:r>
              <a:rPr lang="en-US" sz="2000" dirty="0">
                <a:solidFill>
                  <a:schemeClr val="bg1"/>
                </a:solidFill>
                <a:latin typeface="+mn-lt"/>
              </a:rPr>
              <a:t>Consequences were up; positive actions were down: </a:t>
            </a:r>
            <a:r>
              <a:rPr lang="en-US" sz="1800" dirty="0">
                <a:solidFill>
                  <a:schemeClr val="bg1"/>
                </a:solidFill>
              </a:rPr>
              <a:t>U.S. consumers bucked the WW trend for consequences, and were less likely to say they had lost trust in others following online risk exposure vs. the previous year</a:t>
            </a:r>
            <a:endParaRPr lang="en-US" sz="1800" dirty="0">
              <a:solidFill>
                <a:schemeClr val="bg1"/>
              </a:solidFill>
              <a:cs typeface="Segoe UI Light"/>
            </a:endParaRPr>
          </a:p>
          <a:p>
            <a:pPr>
              <a:spcAft>
                <a:spcPts val="600"/>
              </a:spcAft>
            </a:pPr>
            <a:r>
              <a:rPr lang="en-US" sz="2000" dirty="0">
                <a:solidFill>
                  <a:schemeClr val="bg1"/>
                </a:solidFill>
                <a:latin typeface="+mn-lt"/>
              </a:rPr>
              <a:t>Millennials and teenage girls were hit hardest by risks: </a:t>
            </a:r>
            <a:r>
              <a:rPr lang="en-US" sz="1800" dirty="0">
                <a:solidFill>
                  <a:schemeClr val="bg1"/>
                </a:solidFill>
              </a:rPr>
              <a:t>A greater percentage of teenage girls in the U.S. suffered moderate to severe pain following online risk exposure compared to their global peers (73% vs. 64%)</a:t>
            </a:r>
            <a:endParaRPr lang="en-US" sz="1800" dirty="0">
              <a:solidFill>
                <a:schemeClr val="bg1"/>
              </a:solidFill>
              <a:cs typeface="Segoe UI Light"/>
            </a:endParaRPr>
          </a:p>
          <a:p>
            <a:pPr>
              <a:spcAft>
                <a:spcPts val="600"/>
              </a:spcAft>
            </a:pPr>
            <a:r>
              <a:rPr lang="en-US" sz="2000" dirty="0">
                <a:latin typeface="Segoe UI"/>
              </a:rPr>
              <a:t>There was a surge in teens asking for help. </a:t>
            </a:r>
            <a:r>
              <a:rPr lang="en-US" sz="1800" dirty="0">
                <a:solidFill>
                  <a:schemeClr val="bg1"/>
                </a:solidFill>
              </a:rPr>
              <a:t>The U.S. matched the global average in teens seeking help from parents (42%), but was slightly below the global average in asking for help from other adults (22%); both were almost twice the previous year’s levels</a:t>
            </a:r>
            <a:endParaRPr lang="en-US" sz="1800" dirty="0">
              <a:solidFill>
                <a:schemeClr val="bg1"/>
              </a:solidFill>
              <a:cs typeface="Segoe UI Light"/>
            </a:endParaRPr>
          </a:p>
          <a:p>
            <a:pPr>
              <a:spcAft>
                <a:spcPts val="600"/>
              </a:spcAft>
            </a:pPr>
            <a:r>
              <a:rPr lang="en-US" sz="2000" dirty="0">
                <a:solidFill>
                  <a:schemeClr val="bg1"/>
                </a:solidFill>
                <a:latin typeface="+mn-lt"/>
              </a:rPr>
              <a:t>Big improvement in Microsoft's Digital Civility Index (DCI): </a:t>
            </a:r>
            <a:r>
              <a:rPr lang="en-US" sz="1800" dirty="0">
                <a:solidFill>
                  <a:schemeClr val="bg1"/>
                </a:solidFill>
              </a:rPr>
              <a:t>The U.S. (-10) registered the largest gain in DCI of any country WW and helped drive the WW decrease in DCI overall</a:t>
            </a:r>
            <a:endParaRPr lang="en-US" sz="1800" b="1" dirty="0">
              <a:solidFill>
                <a:schemeClr val="bg1"/>
              </a:solidFill>
              <a:latin typeface="+mn-lt"/>
              <a:cs typeface="Segoe UI"/>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a:p>
            <a:pPr>
              <a:spcAft>
                <a:spcPts val="600"/>
              </a:spcAft>
            </a:pPr>
            <a:endParaRPr lang="en-US" sz="3200" b="1" dirty="0">
              <a:solidFill>
                <a:schemeClr val="bg1"/>
              </a:solidFill>
              <a:latin typeface="+mn-lt"/>
            </a:endParaRPr>
          </a:p>
        </p:txBody>
      </p:sp>
    </p:spTree>
    <p:extLst>
      <p:ext uri="{BB962C8B-B14F-4D97-AF65-F5344CB8AC3E}">
        <p14:creationId xmlns:p14="http://schemas.microsoft.com/office/powerpoint/2010/main" val="20867274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31479"/>
            <a:ext cx="11889564" cy="917575"/>
          </a:xfrm>
        </p:spPr>
        <p:txBody>
          <a:bodyPr/>
          <a:lstStyle/>
          <a:p>
            <a:r>
              <a:rPr lang="en-US" sz="3200" dirty="0"/>
              <a:t>Nature of online risk types in the U.S.</a:t>
            </a:r>
          </a:p>
        </p:txBody>
      </p:sp>
      <p:sp>
        <p:nvSpPr>
          <p:cNvPr id="4" name="Slide Number Placeholder 3"/>
          <p:cNvSpPr>
            <a:spLocks noGrp="1"/>
          </p:cNvSpPr>
          <p:nvPr>
            <p:ph type="sldNum" sz="quarter" idx="4"/>
          </p:nvPr>
        </p:nvSpPr>
        <p:spPr>
          <a:xfrm>
            <a:off x="9362332" y="6391571"/>
            <a:ext cx="2901950" cy="371475"/>
          </a:xfrm>
        </p:spPr>
        <p:txBody>
          <a:bodyPr/>
          <a:lstStyle/>
          <a:p>
            <a:fld id="{7EFC24D6-DB8F-6B44-BA5A-9BEC68C15CAA}" type="slidenum">
              <a:rPr lang="en-US" smtClean="0"/>
              <a:pPr/>
              <a:t>3</a:t>
            </a:fld>
            <a:endParaRPr lang="en-US" dirty="0"/>
          </a:p>
        </p:txBody>
      </p:sp>
      <p:sp>
        <p:nvSpPr>
          <p:cNvPr id="16" name="Text Placeholder 1">
            <a:extLst>
              <a:ext uri="{FF2B5EF4-FFF2-40B4-BE49-F238E27FC236}">
                <a16:creationId xmlns:a16="http://schemas.microsoft.com/office/drawing/2014/main" id="{870823BF-150B-490B-85F8-3C7156744FA9}"/>
              </a:ext>
            </a:extLst>
          </p:cNvPr>
          <p:cNvSpPr>
            <a:spLocks noGrp="1"/>
          </p:cNvSpPr>
          <p:nvPr>
            <p:ph type="body" sz="quarter" idx="10"/>
          </p:nvPr>
        </p:nvSpPr>
        <p:spPr>
          <a:xfrm>
            <a:off x="351696" y="946918"/>
            <a:ext cx="6099345" cy="6278642"/>
          </a:xfrm>
        </p:spPr>
        <p:txBody>
          <a:bodyPr vert="horz" wrap="square" lIns="146304" tIns="91440" rIns="146304" bIns="91440" rtlCol="0" anchor="t">
            <a:spAutoFit/>
          </a:bodyPr>
          <a:lstStyle/>
          <a:p>
            <a:pPr>
              <a:spcAft>
                <a:spcPts val="600"/>
              </a:spcAft>
            </a:pPr>
            <a:r>
              <a:rPr lang="en-US" sz="2000" dirty="0">
                <a:solidFill>
                  <a:schemeClr val="bg1"/>
                </a:solidFill>
                <a:latin typeface="+mn-lt"/>
              </a:rPr>
              <a:t>The most common type of unwanted contact involved attempts to collect personal information; receiving offensive or obscene content in the U.S. was notably higher than the global average </a:t>
            </a:r>
          </a:p>
          <a:p>
            <a:pPr>
              <a:spcAft>
                <a:spcPts val="600"/>
              </a:spcAft>
            </a:pPr>
            <a:r>
              <a:rPr lang="en-US" sz="2000" dirty="0">
                <a:solidFill>
                  <a:schemeClr val="bg1"/>
                </a:solidFill>
                <a:latin typeface="+mn-lt"/>
              </a:rPr>
              <a:t>Americans were most likely to encounter phishing/spoofing scams and internet hoaxes; the former significantly higher than the global average </a:t>
            </a:r>
            <a:endParaRPr lang="en-US" sz="2000" dirty="0">
              <a:solidFill>
                <a:schemeClr val="bg1"/>
              </a:solidFill>
              <a:latin typeface="+mn-lt"/>
              <a:cs typeface="Segoe UI"/>
            </a:endParaRPr>
          </a:p>
          <a:p>
            <a:pPr>
              <a:spcAft>
                <a:spcPts val="600"/>
              </a:spcAft>
            </a:pPr>
            <a:r>
              <a:rPr lang="en-US" sz="2000" dirty="0">
                <a:solidFill>
                  <a:schemeClr val="bg1"/>
                </a:solidFill>
                <a:latin typeface="+mn-lt"/>
              </a:rPr>
              <a:t>Various forms of bullying were the most typical behavioral risks experienced </a:t>
            </a:r>
            <a:endParaRPr lang="en-US" sz="2000" dirty="0">
              <a:solidFill>
                <a:schemeClr val="bg1"/>
              </a:solidFill>
              <a:latin typeface="+mn-lt"/>
              <a:cs typeface="Segoe UI"/>
            </a:endParaRPr>
          </a:p>
          <a:p>
            <a:pPr>
              <a:spcAft>
                <a:spcPts val="600"/>
              </a:spcAft>
            </a:pPr>
            <a:r>
              <a:rPr lang="en-US" sz="2000" dirty="0">
                <a:solidFill>
                  <a:schemeClr val="bg1"/>
                </a:solidFill>
                <a:latin typeface="+mn-lt"/>
              </a:rPr>
              <a:t>Receipt of unwanted sexual imagery or messages dominated this category both in the U.S. and globally; unwelcomed requests for sexual favors or intimate imagery were 10 points higher in the U.S. than globally </a:t>
            </a: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pic>
        <p:nvPicPr>
          <p:cNvPr id="18" name="Picture 17" descr="nature of online risk types as described in text.">
            <a:extLst>
              <a:ext uri="{FF2B5EF4-FFF2-40B4-BE49-F238E27FC236}">
                <a16:creationId xmlns:a16="http://schemas.microsoft.com/office/drawing/2014/main" id="{DBE7A404-6247-41F4-8EA6-3E5FAF070B37}"/>
              </a:ext>
            </a:extLst>
          </p:cNvPr>
          <p:cNvPicPr>
            <a:picLocks noChangeAspect="1"/>
          </p:cNvPicPr>
          <p:nvPr/>
        </p:nvPicPr>
        <p:blipFill>
          <a:blip r:embed="rId3"/>
          <a:stretch>
            <a:fillRect/>
          </a:stretch>
        </p:blipFill>
        <p:spPr>
          <a:xfrm>
            <a:off x="6983900" y="406013"/>
            <a:ext cx="4095750" cy="5975201"/>
          </a:xfrm>
          <a:prstGeom prst="rect">
            <a:avLst/>
          </a:prstGeom>
        </p:spPr>
      </p:pic>
      <p:sp>
        <p:nvSpPr>
          <p:cNvPr id="27" name="TextBox 26">
            <a:extLst>
              <a:ext uri="{FF2B5EF4-FFF2-40B4-BE49-F238E27FC236}">
                <a16:creationId xmlns:a16="http://schemas.microsoft.com/office/drawing/2014/main" id="{28CF9B1A-FA7A-4D29-B4F5-B00FD7C7B1F5}"/>
              </a:ext>
            </a:extLst>
          </p:cNvPr>
          <p:cNvSpPr txBox="1"/>
          <p:nvPr/>
        </p:nvSpPr>
        <p:spPr>
          <a:xfrm>
            <a:off x="-90435" y="6526422"/>
            <a:ext cx="11734623"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Please choose which of the following TYPES of Unwanted Contact you have ever experienced. Q2.02 Please choose which of the following TYPES of Hoaxes, scams or, frauds you have ever experienced.</a:t>
            </a:r>
          </a:p>
          <a:p>
            <a:pPr>
              <a:lnSpc>
                <a:spcPct val="90000"/>
              </a:lnSpc>
            </a:pPr>
            <a:r>
              <a:rPr lang="en-US" sz="1000" i="1" dirty="0">
                <a:solidFill>
                  <a:schemeClr val="tx1">
                    <a:lumMod val="50000"/>
                  </a:schemeClr>
                </a:solidFill>
              </a:rPr>
              <a:t>Q2.03 Please choose which of the following TYPES of offensive behavior you have ever experienced. Q2.04. …Please choose which of the following TYPES of Sexual risks you have experienced ever.</a:t>
            </a:r>
          </a:p>
        </p:txBody>
      </p:sp>
    </p:spTree>
    <p:extLst>
      <p:ext uri="{BB962C8B-B14F-4D97-AF65-F5344CB8AC3E}">
        <p14:creationId xmlns:p14="http://schemas.microsoft.com/office/powerpoint/2010/main" val="12791271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Social circles became riskier in the U.S.</a:t>
            </a:r>
          </a:p>
        </p:txBody>
      </p:sp>
      <p:sp>
        <p:nvSpPr>
          <p:cNvPr id="4" name="Slide Number Placeholder 3"/>
          <p:cNvSpPr>
            <a:spLocks noGrp="1"/>
          </p:cNvSpPr>
          <p:nvPr>
            <p:ph type="sldNum" sz="quarter" idx="4"/>
          </p:nvPr>
        </p:nvSpPr>
        <p:spPr/>
        <p:txBody>
          <a:bodyPr/>
          <a:lstStyle/>
          <a:p>
            <a:fld id="{7EFC24D6-DB8F-6B44-BA5A-9BEC68C15CAA}" type="slidenum">
              <a:rPr lang="en-US" smtClean="0"/>
              <a:pPr/>
              <a:t>4</a:t>
            </a:fld>
            <a:endParaRPr lang="en-US" dirty="0"/>
          </a:p>
        </p:txBody>
      </p:sp>
      <p:sp>
        <p:nvSpPr>
          <p:cNvPr id="9" name="Text Placeholder 1">
            <a:extLst>
              <a:ext uri="{FF2B5EF4-FFF2-40B4-BE49-F238E27FC236}">
                <a16:creationId xmlns:a16="http://schemas.microsoft.com/office/drawing/2014/main" id="{F5E5069B-D569-4CD2-A8C4-9191F66064D6}"/>
              </a:ext>
            </a:extLst>
          </p:cNvPr>
          <p:cNvSpPr>
            <a:spLocks noGrp="1"/>
          </p:cNvSpPr>
          <p:nvPr>
            <p:ph type="body" sz="quarter" idx="10"/>
          </p:nvPr>
        </p:nvSpPr>
        <p:spPr>
          <a:xfrm>
            <a:off x="333272" y="1397419"/>
            <a:ext cx="5154805" cy="5170646"/>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while 62% of online risks were sourced from strangers and people respondents knew online only, family and friends accounted for 28% of online risks, up 11 points YOY</a:t>
            </a:r>
          </a:p>
          <a:p>
            <a:pPr>
              <a:spcAft>
                <a:spcPts val="600"/>
              </a:spcAft>
            </a:pPr>
            <a:r>
              <a:rPr lang="en-US" sz="2000" dirty="0">
                <a:solidFill>
                  <a:schemeClr val="bg1"/>
                </a:solidFill>
                <a:latin typeface="+mn-lt"/>
              </a:rPr>
              <a:t>Within the U.S., family and friends also increased significantly to 22%, though the gain was not as pronounced as in other countries (+5% versus previous year)</a:t>
            </a:r>
          </a:p>
          <a:p>
            <a:pPr marL="0" indent="0">
              <a:spcAft>
                <a:spcPts val="600"/>
              </a:spcAft>
              <a:buNone/>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7" name="TextBox 6">
            <a:extLst>
              <a:ext uri="{FF2B5EF4-FFF2-40B4-BE49-F238E27FC236}">
                <a16:creationId xmlns:a16="http://schemas.microsoft.com/office/drawing/2014/main" id="{7A9C7EB9-AAB5-4FB2-BA6E-C377D16E6579}"/>
              </a:ext>
            </a:extLst>
          </p:cNvPr>
          <p:cNvSpPr txBox="1"/>
          <p:nvPr/>
        </p:nvSpPr>
        <p:spPr>
          <a:xfrm>
            <a:off x="10055813" y="5698713"/>
            <a:ext cx="16212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*Added in Latest Wave</a:t>
            </a:r>
          </a:p>
        </p:txBody>
      </p:sp>
      <p:grpSp>
        <p:nvGrpSpPr>
          <p:cNvPr id="13" name="Group 12" descr="Who treated you unsafe or uncivil">
            <a:extLst>
              <a:ext uri="{FF2B5EF4-FFF2-40B4-BE49-F238E27FC236}">
                <a16:creationId xmlns:a16="http://schemas.microsoft.com/office/drawing/2014/main" id="{A0FBF7DA-2713-4AB4-86E3-149C5EFA2B3C}"/>
              </a:ext>
            </a:extLst>
          </p:cNvPr>
          <p:cNvGrpSpPr/>
          <p:nvPr/>
        </p:nvGrpSpPr>
        <p:grpSpPr>
          <a:xfrm>
            <a:off x="4442314" y="1556041"/>
            <a:ext cx="7160110" cy="4576637"/>
            <a:chOff x="3190598" y="1992361"/>
            <a:chExt cx="7160110" cy="4576637"/>
          </a:xfrm>
        </p:grpSpPr>
        <p:graphicFrame>
          <p:nvGraphicFramePr>
            <p:cNvPr id="6" name="Chart 5">
              <a:extLst>
                <a:ext uri="{FF2B5EF4-FFF2-40B4-BE49-F238E27FC236}">
                  <a16:creationId xmlns:a16="http://schemas.microsoft.com/office/drawing/2014/main" id="{7E0434E6-21DC-42DA-8B6B-B783BA8FB94B}"/>
                </a:ext>
              </a:extLst>
            </p:cNvPr>
            <p:cNvGraphicFramePr/>
            <p:nvPr>
              <p:extLst>
                <p:ext uri="{D42A27DB-BD31-4B8C-83A1-F6EECF244321}">
                  <p14:modId xmlns:p14="http://schemas.microsoft.com/office/powerpoint/2010/main" val="2248507927"/>
                </p:ext>
              </p:extLst>
            </p:nvPr>
          </p:nvGraphicFramePr>
          <p:xfrm>
            <a:off x="5118903" y="1992361"/>
            <a:ext cx="5231805" cy="457663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F303D298-9DAC-4291-AFFD-FC7706FCC93A}"/>
                </a:ext>
              </a:extLst>
            </p:cNvPr>
            <p:cNvCxnSpPr>
              <a:cxnSpLocks/>
            </p:cNvCxnSpPr>
            <p:nvPr/>
          </p:nvCxnSpPr>
          <p:spPr>
            <a:xfrm flipV="1">
              <a:off x="6194792" y="5431540"/>
              <a:ext cx="401934" cy="75678"/>
            </a:xfrm>
            <a:prstGeom prst="line">
              <a:avLst/>
            </a:prstGeom>
            <a:ln>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 name="Speech Bubble: Rectangle with Corners Rounded 7">
              <a:extLst>
                <a:ext uri="{FF2B5EF4-FFF2-40B4-BE49-F238E27FC236}">
                  <a16:creationId xmlns:a16="http://schemas.microsoft.com/office/drawing/2014/main" id="{C44D9BF8-FD55-4DEB-945B-42436DC995D7}"/>
                </a:ext>
              </a:extLst>
            </p:cNvPr>
            <p:cNvSpPr/>
            <p:nvPr/>
          </p:nvSpPr>
          <p:spPr bwMode="auto">
            <a:xfrm>
              <a:off x="3190598" y="4754489"/>
              <a:ext cx="1775923" cy="917574"/>
            </a:xfrm>
            <a:prstGeom prst="wedgeRoundRectCallout">
              <a:avLst>
                <a:gd name="adj1" fmla="val 143350"/>
                <a:gd name="adj2" fmla="val 18947"/>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Family &amp; friends increased by 5 points in the US </a:t>
              </a:r>
            </a:p>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(11 points WW)</a:t>
              </a:r>
            </a:p>
          </p:txBody>
        </p:sp>
      </p:grpSp>
      <p:sp>
        <p:nvSpPr>
          <p:cNvPr id="14" name="TextBox 13">
            <a:extLst>
              <a:ext uri="{FF2B5EF4-FFF2-40B4-BE49-F238E27FC236}">
                <a16:creationId xmlns:a16="http://schemas.microsoft.com/office/drawing/2014/main" id="{584C647E-A243-402E-B028-8FC9C87FCBFE}"/>
              </a:ext>
            </a:extLst>
          </p:cNvPr>
          <p:cNvSpPr txBox="1"/>
          <p:nvPr/>
        </p:nvSpPr>
        <p:spPr>
          <a:xfrm>
            <a:off x="-20095" y="6646400"/>
            <a:ext cx="572175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a:t>
            </a:r>
          </a:p>
        </p:txBody>
      </p:sp>
    </p:spTree>
    <p:extLst>
      <p:ext uri="{BB962C8B-B14F-4D97-AF65-F5344CB8AC3E}">
        <p14:creationId xmlns:p14="http://schemas.microsoft.com/office/powerpoint/2010/main" val="17874220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Severe pain from online risks was lower in the U.S.</a:t>
            </a:r>
          </a:p>
        </p:txBody>
      </p:sp>
      <p:sp>
        <p:nvSpPr>
          <p:cNvPr id="4" name="Slide Number Placeholder 3"/>
          <p:cNvSpPr>
            <a:spLocks noGrp="1"/>
          </p:cNvSpPr>
          <p:nvPr>
            <p:ph type="sldNum" sz="quarter" idx="4"/>
          </p:nvPr>
        </p:nvSpPr>
        <p:spPr/>
        <p:txBody>
          <a:bodyPr/>
          <a:lstStyle/>
          <a:p>
            <a:fld id="{7EFC24D6-DB8F-6B44-BA5A-9BEC68C15CAA}" type="slidenum">
              <a:rPr lang="en-US" smtClean="0"/>
              <a:pPr/>
              <a:t>5</a:t>
            </a:fld>
            <a:endParaRPr lang="en-US" dirty="0"/>
          </a:p>
        </p:txBody>
      </p:sp>
      <p:graphicFrame>
        <p:nvGraphicFramePr>
          <p:cNvPr id="6" name="Chart 5" descr="Amount of pain experienced">
            <a:extLst>
              <a:ext uri="{FF2B5EF4-FFF2-40B4-BE49-F238E27FC236}">
                <a16:creationId xmlns:a16="http://schemas.microsoft.com/office/drawing/2014/main" id="{7E0434E6-21DC-42DA-8B6B-B783BA8FB94B}"/>
              </a:ext>
            </a:extLst>
          </p:cNvPr>
          <p:cNvGraphicFramePr/>
          <p:nvPr>
            <p:extLst>
              <p:ext uri="{D42A27DB-BD31-4B8C-83A1-F6EECF244321}">
                <p14:modId xmlns:p14="http://schemas.microsoft.com/office/powerpoint/2010/main" val="4028276850"/>
              </p:ext>
            </p:extLst>
          </p:nvPr>
        </p:nvGraphicFramePr>
        <p:xfrm>
          <a:off x="6069204" y="1418314"/>
          <a:ext cx="5231805" cy="45766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
            <a:extLst>
              <a:ext uri="{FF2B5EF4-FFF2-40B4-BE49-F238E27FC236}">
                <a16:creationId xmlns:a16="http://schemas.microsoft.com/office/drawing/2014/main" id="{906D9CD0-B8A0-447F-936B-8578220DC757}"/>
              </a:ext>
            </a:extLst>
          </p:cNvPr>
          <p:cNvSpPr>
            <a:spLocks noGrp="1"/>
          </p:cNvSpPr>
          <p:nvPr>
            <p:ph type="body" sz="quarter" idx="10"/>
          </p:nvPr>
        </p:nvSpPr>
        <p:spPr>
          <a:xfrm>
            <a:off x="333272" y="1397419"/>
            <a:ext cx="5154805" cy="5170646"/>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55% of consumers reported experiencing moderate or severe pain due to online risks, with 16% saying they felt no pain at all</a:t>
            </a:r>
          </a:p>
          <a:p>
            <a:pPr>
              <a:spcAft>
                <a:spcPts val="600"/>
              </a:spcAft>
            </a:pPr>
            <a:r>
              <a:rPr lang="en-US" sz="2000" dirty="0">
                <a:solidFill>
                  <a:schemeClr val="bg1"/>
                </a:solidFill>
                <a:latin typeface="+mn-lt"/>
              </a:rPr>
              <a:t>Within the U.S., moderate to severe pain was experienced by 51% of consumers, slightly below the global average;  Americans reported below-average levels of severe pain compared to the rest of the world </a:t>
            </a:r>
            <a:endParaRPr lang="en-US" sz="2000" b="1" dirty="0">
              <a:solidFill>
                <a:schemeClr val="bg1"/>
              </a:solidFill>
              <a:latin typeface="+mn-lt"/>
            </a:endParaRPr>
          </a:p>
          <a:p>
            <a:pPr marL="0" indent="0">
              <a:spcAft>
                <a:spcPts val="600"/>
              </a:spcAft>
              <a:buNone/>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10" name="TextBox 9">
            <a:extLst>
              <a:ext uri="{FF2B5EF4-FFF2-40B4-BE49-F238E27FC236}">
                <a16:creationId xmlns:a16="http://schemas.microsoft.com/office/drawing/2014/main" id="{681EF6A9-D5C2-41DE-AEED-432332C2CDF8}"/>
              </a:ext>
            </a:extLst>
          </p:cNvPr>
          <p:cNvSpPr txBox="1"/>
          <p:nvPr/>
        </p:nvSpPr>
        <p:spPr>
          <a:xfrm>
            <a:off x="-70338" y="6628895"/>
            <a:ext cx="51446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Q5.1: How much emotional, psychological or physical pain did you suffer because of… </a:t>
            </a:r>
          </a:p>
        </p:txBody>
      </p:sp>
    </p:spTree>
    <p:extLst>
      <p:ext uri="{BB962C8B-B14F-4D97-AF65-F5344CB8AC3E}">
        <p14:creationId xmlns:p14="http://schemas.microsoft.com/office/powerpoint/2010/main" val="3407962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a:t>The U.S. fared better in consequences from risks, but showed bigger drops in positive actions taken following online risk exposure</a:t>
            </a:r>
          </a:p>
        </p:txBody>
      </p:sp>
      <p:sp>
        <p:nvSpPr>
          <p:cNvPr id="4" name="Slide Number Placeholder 3"/>
          <p:cNvSpPr>
            <a:spLocks noGrp="1"/>
          </p:cNvSpPr>
          <p:nvPr>
            <p:ph type="sldNum" sz="quarter" idx="4"/>
          </p:nvPr>
        </p:nvSpPr>
        <p:spPr/>
        <p:txBody>
          <a:bodyPr/>
          <a:lstStyle/>
          <a:p>
            <a:fld id="{7EFC24D6-DB8F-6B44-BA5A-9BEC68C15CAA}" type="slidenum">
              <a:rPr lang="en-US" smtClean="0"/>
              <a:pPr/>
              <a:t>6</a:t>
            </a:fld>
            <a:endParaRPr lang="en-US" dirty="0"/>
          </a:p>
        </p:txBody>
      </p:sp>
      <p:graphicFrame>
        <p:nvGraphicFramePr>
          <p:cNvPr id="7" name="Table 6">
            <a:extLst>
              <a:ext uri="{FF2B5EF4-FFF2-40B4-BE49-F238E27FC236}">
                <a16:creationId xmlns:a16="http://schemas.microsoft.com/office/drawing/2014/main" id="{491E9020-D6C3-439E-80FC-F7A9BE495E7A}"/>
              </a:ext>
            </a:extLst>
          </p:cNvPr>
          <p:cNvGraphicFramePr>
            <a:graphicFrameLocks noGrp="1"/>
          </p:cNvGraphicFramePr>
          <p:nvPr>
            <p:extLst>
              <p:ext uri="{D42A27DB-BD31-4B8C-83A1-F6EECF244321}">
                <p14:modId xmlns:p14="http://schemas.microsoft.com/office/powerpoint/2010/main" val="1759227880"/>
              </p:ext>
            </p:extLst>
          </p:nvPr>
        </p:nvGraphicFramePr>
        <p:xfrm>
          <a:off x="6218237" y="1537399"/>
          <a:ext cx="5444415" cy="2557198"/>
        </p:xfrm>
        <a:graphic>
          <a:graphicData uri="http://schemas.openxmlformats.org/drawingml/2006/table">
            <a:tbl>
              <a:tblPr firstRow="1" bandRow="1">
                <a:tableStyleId>{74C1A8A3-306A-4EB7-A6B1-4F7E0EB9C5D6}</a:tableStyleId>
              </a:tblPr>
              <a:tblGrid>
                <a:gridCol w="3798495">
                  <a:extLst>
                    <a:ext uri="{9D8B030D-6E8A-4147-A177-3AD203B41FA5}">
                      <a16:colId xmlns:a16="http://schemas.microsoft.com/office/drawing/2014/main" val="2424568670"/>
                    </a:ext>
                  </a:extLst>
                </a:gridCol>
                <a:gridCol w="1005840">
                  <a:extLst>
                    <a:ext uri="{9D8B030D-6E8A-4147-A177-3AD203B41FA5}">
                      <a16:colId xmlns:a16="http://schemas.microsoft.com/office/drawing/2014/main" val="3815822789"/>
                    </a:ext>
                  </a:extLst>
                </a:gridCol>
                <a:gridCol w="640080">
                  <a:extLst>
                    <a:ext uri="{9D8B030D-6E8A-4147-A177-3AD203B41FA5}">
                      <a16:colId xmlns:a16="http://schemas.microsoft.com/office/drawing/2014/main" val="713092978"/>
                    </a:ext>
                  </a:extLst>
                </a:gridCol>
              </a:tblGrid>
              <a:tr h="439291">
                <a:tc>
                  <a:txBody>
                    <a:bodyPr/>
                    <a:lstStyle/>
                    <a:p>
                      <a:pPr algn="l"/>
                      <a:r>
                        <a:rPr lang="en-US" sz="1400" dirty="0"/>
                        <a:t>Consequences: United States</a:t>
                      </a:r>
                    </a:p>
                  </a:txBody>
                  <a:tcPr anchor="ctr"/>
                </a:tc>
                <a:tc>
                  <a:txBody>
                    <a:bodyPr/>
                    <a:lstStyle/>
                    <a:p>
                      <a:pPr algn="ctr"/>
                      <a:r>
                        <a:rPr lang="en-US" sz="1400" b="1" dirty="0"/>
                        <a:t>latest research*</a:t>
                      </a:r>
                    </a:p>
                  </a:txBody>
                  <a:tcPr anchor="ctr"/>
                </a:tc>
                <a:tc>
                  <a:txBody>
                    <a:bodyPr/>
                    <a:lstStyle/>
                    <a:p>
                      <a:pPr algn="ctr"/>
                      <a:r>
                        <a:rPr lang="en-US" sz="1400" b="1" dirty="0">
                          <a:latin typeface="Wingdings 3" panose="05040102010807070707" pitchFamily="18" charset="2"/>
                        </a:rPr>
                        <a:t>p</a:t>
                      </a:r>
                    </a:p>
                  </a:txBody>
                  <a:tcPr anchor="ctr"/>
                </a:tc>
                <a:extLst>
                  <a:ext uri="{0D108BD9-81ED-4DB2-BD59-A6C34878D82A}">
                    <a16:rowId xmlns:a16="http://schemas.microsoft.com/office/drawing/2014/main" val="2458701010"/>
                  </a:ext>
                </a:extLst>
              </a:tr>
              <a:tr h="402678">
                <a:tc>
                  <a:txBody>
                    <a:bodyPr/>
                    <a:lstStyle/>
                    <a:p>
                      <a:pPr lvl="0" algn="l" fontAlgn="t"/>
                      <a:r>
                        <a:rPr lang="en-US" sz="1300" u="none" strike="noStrike" dirty="0">
                          <a:effectLst/>
                        </a:rPr>
                        <a:t>Became less trusting of other people online</a:t>
                      </a:r>
                      <a:endParaRPr lang="en-US" sz="1300" b="0" i="0" u="none" strike="noStrike" dirty="0">
                        <a:solidFill>
                          <a:srgbClr val="000000"/>
                        </a:solidFill>
                        <a:effectLst/>
                        <a:latin typeface="+mn-lt"/>
                      </a:endParaRPr>
                    </a:p>
                  </a:txBody>
                  <a:tcPr marL="7620" marR="7620" marT="7620" marB="0" anchor="ctr"/>
                </a:tc>
                <a:tc>
                  <a:txBody>
                    <a:bodyPr/>
                    <a:lstStyle/>
                    <a:p>
                      <a:pPr algn="ctr"/>
                      <a:r>
                        <a:rPr lang="en-US" sz="1400" b="0" dirty="0">
                          <a:latin typeface="+mn-lt"/>
                        </a:rPr>
                        <a:t>34%</a:t>
                      </a:r>
                    </a:p>
                  </a:txBody>
                  <a:tcPr anchor="ctr"/>
                </a:tc>
                <a:tc>
                  <a:txBody>
                    <a:bodyPr/>
                    <a:lstStyle/>
                    <a:p>
                      <a:pPr algn="ctr" fontAlgn="ctr"/>
                      <a:r>
                        <a:rPr lang="en-US" sz="14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3370492330"/>
                  </a:ext>
                </a:extLst>
              </a:tr>
              <a:tr h="351433">
                <a:tc>
                  <a:txBody>
                    <a:bodyPr/>
                    <a:lstStyle/>
                    <a:p>
                      <a:pPr lvl="0" algn="l" fontAlgn="t"/>
                      <a:r>
                        <a:rPr lang="en-US" sz="1300" u="none" strike="noStrike" dirty="0">
                          <a:effectLst/>
                        </a:rPr>
                        <a:t>Became less trusting of other people offline</a:t>
                      </a:r>
                      <a:endParaRPr lang="en-US" sz="1300" b="0" i="0" u="none" strike="noStrike" dirty="0">
                        <a:solidFill>
                          <a:srgbClr val="000000"/>
                        </a:solidFill>
                        <a:effectLst/>
                        <a:latin typeface="+mn-lt"/>
                      </a:endParaRPr>
                    </a:p>
                  </a:txBody>
                  <a:tcPr marL="7620" marR="7620" marT="7620" marB="0" anchor="ctr"/>
                </a:tc>
                <a:tc>
                  <a:txBody>
                    <a:bodyPr/>
                    <a:lstStyle/>
                    <a:p>
                      <a:pPr algn="ctr"/>
                      <a:r>
                        <a:rPr lang="en-US" sz="1400" b="0" dirty="0">
                          <a:latin typeface="+mn-lt"/>
                        </a:rPr>
                        <a:t>26%</a:t>
                      </a:r>
                    </a:p>
                  </a:txBody>
                  <a:tcPr anchor="ctr"/>
                </a:tc>
                <a:tc>
                  <a:txBody>
                    <a:bodyPr/>
                    <a:lstStyle/>
                    <a:p>
                      <a:pPr algn="ctr" fontAlgn="ctr"/>
                      <a:r>
                        <a:rPr lang="en-US" sz="14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010965446"/>
                  </a:ext>
                </a:extLst>
              </a:tr>
              <a:tr h="351433">
                <a:tc>
                  <a:txBody>
                    <a:bodyPr/>
                    <a:lstStyle/>
                    <a:p>
                      <a:pPr lvl="0" algn="l" fontAlgn="t"/>
                      <a:r>
                        <a:rPr lang="en-US" sz="1300" u="none" strike="noStrike" dirty="0">
                          <a:effectLst/>
                        </a:rPr>
                        <a:t>My life became more stressful</a:t>
                      </a:r>
                      <a:endParaRPr lang="en-US" sz="1300" b="0" i="0" u="none" strike="noStrike" dirty="0">
                        <a:solidFill>
                          <a:srgbClr val="000000"/>
                        </a:solidFill>
                        <a:effectLst/>
                        <a:latin typeface="+mn-lt"/>
                      </a:endParaRPr>
                    </a:p>
                  </a:txBody>
                  <a:tcPr marL="7620" marR="7620" marT="7620" marB="0" anchor="ctr"/>
                </a:tc>
                <a:tc>
                  <a:txBody>
                    <a:bodyPr/>
                    <a:lstStyle/>
                    <a:p>
                      <a:pPr algn="ctr"/>
                      <a:r>
                        <a:rPr lang="en-US" sz="1400" b="0" dirty="0">
                          <a:latin typeface="+mn-lt"/>
                        </a:rPr>
                        <a:t>30%</a:t>
                      </a:r>
                    </a:p>
                  </a:txBody>
                  <a:tcPr anchor="ctr"/>
                </a:tc>
                <a:tc>
                  <a:txBody>
                    <a:bodyPr/>
                    <a:lstStyle/>
                    <a:p>
                      <a:pPr algn="ctr" fontAlgn="ctr"/>
                      <a:r>
                        <a:rPr lang="en-US" sz="14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2000124058"/>
                  </a:ext>
                </a:extLst>
              </a:tr>
              <a:tr h="351433">
                <a:tc>
                  <a:txBody>
                    <a:bodyPr/>
                    <a:lstStyle/>
                    <a:p>
                      <a:pPr lvl="0" algn="l" fontAlgn="t"/>
                      <a:r>
                        <a:rPr lang="en-US" sz="1300" u="none" strike="noStrike" dirty="0">
                          <a:effectLst/>
                        </a:rPr>
                        <a:t>Lost sleep</a:t>
                      </a:r>
                      <a:endParaRPr lang="en-US" sz="1300" b="0" i="0" u="none" strike="noStrike" dirty="0">
                        <a:solidFill>
                          <a:srgbClr val="000000"/>
                        </a:solidFill>
                        <a:effectLst/>
                        <a:latin typeface="+mn-lt"/>
                      </a:endParaRPr>
                    </a:p>
                  </a:txBody>
                  <a:tcPr marL="7620" marR="7620" marT="7620" marB="0" anchor="ctr"/>
                </a:tc>
                <a:tc>
                  <a:txBody>
                    <a:bodyPr/>
                    <a:lstStyle/>
                    <a:p>
                      <a:pPr algn="ctr"/>
                      <a:r>
                        <a:rPr lang="en-US" sz="1400" b="0" dirty="0">
                          <a:latin typeface="+mn-lt"/>
                        </a:rPr>
                        <a:t>26%</a:t>
                      </a:r>
                    </a:p>
                  </a:txBody>
                  <a:tcPr anchor="ctr"/>
                </a:tc>
                <a:tc>
                  <a:txBody>
                    <a:bodyPr/>
                    <a:lstStyle/>
                    <a:p>
                      <a:pPr algn="ctr" fontAlgn="ctr"/>
                      <a:r>
                        <a:rPr lang="en-US" sz="14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898199618"/>
                  </a:ext>
                </a:extLst>
              </a:tr>
              <a:tr h="582061">
                <a:tc>
                  <a:txBody>
                    <a:bodyPr/>
                    <a:lstStyle/>
                    <a:p>
                      <a:pPr lvl="0" algn="l" fontAlgn="t"/>
                      <a:r>
                        <a:rPr lang="en-US" sz="1300" u="none" strike="noStrike" dirty="0">
                          <a:effectLst/>
                        </a:rPr>
                        <a:t>Was less likely to participate in social media, blogs and forums</a:t>
                      </a:r>
                      <a:endParaRPr lang="en-US" sz="1300" b="0" i="0" u="none" strike="noStrike" dirty="0">
                        <a:solidFill>
                          <a:srgbClr val="000000"/>
                        </a:solidFill>
                        <a:effectLst/>
                        <a:latin typeface="+mn-lt"/>
                      </a:endParaRPr>
                    </a:p>
                  </a:txBody>
                  <a:tcPr marL="7620" marR="7620" marT="7620" marB="0" anchor="ctr"/>
                </a:tc>
                <a:tc>
                  <a:txBody>
                    <a:bodyPr/>
                    <a:lstStyle/>
                    <a:p>
                      <a:pPr algn="ctr"/>
                      <a:r>
                        <a:rPr lang="en-US" sz="1400" b="0" dirty="0">
                          <a:latin typeface="+mn-lt"/>
                        </a:rPr>
                        <a:t>22%</a:t>
                      </a:r>
                    </a:p>
                  </a:txBody>
                  <a:tcPr anchor="ctr"/>
                </a:tc>
                <a:tc>
                  <a:txBody>
                    <a:bodyPr/>
                    <a:lstStyle/>
                    <a:p>
                      <a:pPr algn="ctr" fontAlgn="ctr"/>
                      <a:r>
                        <a:rPr lang="en-US" sz="14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37251249"/>
                  </a:ext>
                </a:extLst>
              </a:tr>
            </a:tbl>
          </a:graphicData>
        </a:graphic>
      </p:graphicFrame>
      <p:graphicFrame>
        <p:nvGraphicFramePr>
          <p:cNvPr id="12" name="Table 11">
            <a:extLst>
              <a:ext uri="{FF2B5EF4-FFF2-40B4-BE49-F238E27FC236}">
                <a16:creationId xmlns:a16="http://schemas.microsoft.com/office/drawing/2014/main" id="{48E3D385-E5F0-49BD-9F96-B8200C7B5578}"/>
              </a:ext>
            </a:extLst>
          </p:cNvPr>
          <p:cNvGraphicFramePr>
            <a:graphicFrameLocks noGrp="1"/>
          </p:cNvGraphicFramePr>
          <p:nvPr>
            <p:extLst>
              <p:ext uri="{D42A27DB-BD31-4B8C-83A1-F6EECF244321}">
                <p14:modId xmlns:p14="http://schemas.microsoft.com/office/powerpoint/2010/main" val="1432693721"/>
              </p:ext>
            </p:extLst>
          </p:nvPr>
        </p:nvGraphicFramePr>
        <p:xfrm>
          <a:off x="6218238" y="4093558"/>
          <a:ext cx="5444414" cy="2610807"/>
        </p:xfrm>
        <a:graphic>
          <a:graphicData uri="http://schemas.openxmlformats.org/drawingml/2006/table">
            <a:tbl>
              <a:tblPr firstRow="1" bandRow="1">
                <a:tableStyleId>{74C1A8A3-306A-4EB7-A6B1-4F7E0EB9C5D6}</a:tableStyleId>
              </a:tblPr>
              <a:tblGrid>
                <a:gridCol w="3798494">
                  <a:extLst>
                    <a:ext uri="{9D8B030D-6E8A-4147-A177-3AD203B41FA5}">
                      <a16:colId xmlns:a16="http://schemas.microsoft.com/office/drawing/2014/main" val="2424568670"/>
                    </a:ext>
                  </a:extLst>
                </a:gridCol>
                <a:gridCol w="1005840">
                  <a:extLst>
                    <a:ext uri="{9D8B030D-6E8A-4147-A177-3AD203B41FA5}">
                      <a16:colId xmlns:a16="http://schemas.microsoft.com/office/drawing/2014/main" val="3815822789"/>
                    </a:ext>
                  </a:extLst>
                </a:gridCol>
                <a:gridCol w="640080">
                  <a:extLst>
                    <a:ext uri="{9D8B030D-6E8A-4147-A177-3AD203B41FA5}">
                      <a16:colId xmlns:a16="http://schemas.microsoft.com/office/drawing/2014/main" val="713092978"/>
                    </a:ext>
                  </a:extLst>
                </a:gridCol>
              </a:tblGrid>
              <a:tr h="439291">
                <a:tc>
                  <a:txBody>
                    <a:bodyPr/>
                    <a:lstStyle/>
                    <a:p>
                      <a:pPr algn="l"/>
                      <a:r>
                        <a:rPr lang="en-US" sz="1400" dirty="0"/>
                        <a:t>Positive Actions: United States</a:t>
                      </a:r>
                    </a:p>
                  </a:txBody>
                  <a:tcPr anchor="ctr"/>
                </a:tc>
                <a:tc>
                  <a:txBody>
                    <a:bodyPr/>
                    <a:lstStyle/>
                    <a:p>
                      <a:pPr algn="ctr"/>
                      <a:r>
                        <a:rPr lang="en-US" sz="1400" b="1" dirty="0"/>
                        <a:t>latest research*</a:t>
                      </a:r>
                    </a:p>
                  </a:txBody>
                  <a:tcPr anchor="ctr"/>
                </a:tc>
                <a:tc>
                  <a:txBody>
                    <a:bodyPr/>
                    <a:lstStyle/>
                    <a:p>
                      <a:pPr algn="ctr"/>
                      <a:r>
                        <a:rPr lang="en-US" sz="1400" b="1" dirty="0">
                          <a:latin typeface="Wingdings 3" panose="05040102010807070707" pitchFamily="18" charset="2"/>
                        </a:rPr>
                        <a:t>p</a:t>
                      </a:r>
                    </a:p>
                  </a:txBody>
                  <a:tcPr anchor="ctr"/>
                </a:tc>
                <a:extLst>
                  <a:ext uri="{0D108BD9-81ED-4DB2-BD59-A6C34878D82A}">
                    <a16:rowId xmlns:a16="http://schemas.microsoft.com/office/drawing/2014/main" val="2458701010"/>
                  </a:ext>
                </a:extLst>
              </a:tr>
              <a:tr h="402678">
                <a:tc>
                  <a:txBody>
                    <a:bodyPr/>
                    <a:lstStyle/>
                    <a:p>
                      <a:pPr algn="l" fontAlgn="t"/>
                      <a:r>
                        <a:rPr lang="en-US" sz="1300" u="none" strike="noStrike" dirty="0">
                          <a:effectLst/>
                        </a:rPr>
                        <a:t>I paused before replying to someone I disagreed with**</a:t>
                      </a:r>
                      <a:endParaRPr lang="en-US" sz="1300" b="0" i="0" u="none" strike="noStrike" dirty="0">
                        <a:solidFill>
                          <a:srgbClr val="000000"/>
                        </a:solidFill>
                        <a:effectLst/>
                        <a:latin typeface="+mn-lt"/>
                      </a:endParaRPr>
                    </a:p>
                  </a:txBody>
                  <a:tcPr marL="7620" marR="7620" marT="7620" marB="0" anchor="ctr"/>
                </a:tc>
                <a:tc>
                  <a:txBody>
                    <a:bodyPr/>
                    <a:lstStyle/>
                    <a:p>
                      <a:pPr algn="ctr" fontAlgn="b"/>
                      <a:r>
                        <a:rPr lang="en-US" sz="1400" b="0" i="0" u="none" strike="noStrike" dirty="0">
                          <a:solidFill>
                            <a:srgbClr val="000000"/>
                          </a:solidFill>
                          <a:effectLst/>
                          <a:latin typeface="+mn-lt"/>
                        </a:rPr>
                        <a:t>19%</a:t>
                      </a:r>
                    </a:p>
                  </a:txBody>
                  <a:tcPr marL="9525" marR="9525" marT="9525" marB="0" anchor="ctr"/>
                </a:tc>
                <a:tc>
                  <a:txBody>
                    <a:bodyPr/>
                    <a:lstStyle/>
                    <a:p>
                      <a:pPr algn="ctr" fontAlgn="ctr"/>
                      <a:r>
                        <a:rPr lang="en-US" sz="1400" b="0" i="0" u="none" strike="noStrike">
                          <a:solidFill>
                            <a:srgbClr val="000000"/>
                          </a:solidFill>
                          <a:effectLst/>
                          <a:latin typeface="+mn-lt"/>
                        </a:rPr>
                        <a:t>-9%</a:t>
                      </a:r>
                    </a:p>
                  </a:txBody>
                  <a:tcPr marL="9525" marR="9525" marT="9525" marB="0" anchor="ctr"/>
                </a:tc>
                <a:extLst>
                  <a:ext uri="{0D108BD9-81ED-4DB2-BD59-A6C34878D82A}">
                    <a16:rowId xmlns:a16="http://schemas.microsoft.com/office/drawing/2014/main" val="3370492330"/>
                  </a:ext>
                </a:extLst>
              </a:tr>
              <a:tr h="351433">
                <a:tc>
                  <a:txBody>
                    <a:bodyPr/>
                    <a:lstStyle/>
                    <a:p>
                      <a:pPr algn="l" fontAlgn="t"/>
                      <a:r>
                        <a:rPr lang="en-US" sz="1300" u="none" strike="noStrike" dirty="0">
                          <a:effectLst/>
                        </a:rPr>
                        <a:t>I defended someone who was treated unsafe or uncivil online**</a:t>
                      </a:r>
                      <a:endParaRPr lang="en-US" sz="1300" b="0" i="0" u="none" strike="noStrike" dirty="0">
                        <a:solidFill>
                          <a:srgbClr val="000000"/>
                        </a:solidFill>
                        <a:effectLst/>
                        <a:latin typeface="+mn-lt"/>
                      </a:endParaRPr>
                    </a:p>
                  </a:txBody>
                  <a:tcPr marL="7620" marR="7620" marT="7620" marB="0" anchor="ctr"/>
                </a:tc>
                <a:tc>
                  <a:txBody>
                    <a:bodyPr/>
                    <a:lstStyle/>
                    <a:p>
                      <a:pPr algn="ctr" fontAlgn="b"/>
                      <a:r>
                        <a:rPr lang="en-US" sz="1400" b="0" i="0" u="none" strike="noStrike" dirty="0">
                          <a:solidFill>
                            <a:srgbClr val="000000"/>
                          </a:solidFill>
                          <a:effectLst/>
                          <a:latin typeface="+mn-lt"/>
                        </a:rPr>
                        <a:t>13%</a:t>
                      </a:r>
                    </a:p>
                  </a:txBody>
                  <a:tcPr marL="9525" marR="9525" marT="9525" marB="0" anchor="ctr"/>
                </a:tc>
                <a:tc>
                  <a:txBody>
                    <a:bodyPr/>
                    <a:lstStyle/>
                    <a:p>
                      <a:pPr algn="ctr" fontAlgn="ctr"/>
                      <a:r>
                        <a:rPr lang="en-US" sz="1400" b="0" i="0" u="none" strike="noStrike">
                          <a:solidFill>
                            <a:srgbClr val="000000"/>
                          </a:solidFill>
                          <a:effectLst/>
                          <a:latin typeface="+mn-lt"/>
                        </a:rPr>
                        <a:t>-15%</a:t>
                      </a:r>
                    </a:p>
                  </a:txBody>
                  <a:tcPr marL="9525" marR="9525" marT="9525" marB="0" anchor="ctr"/>
                </a:tc>
                <a:extLst>
                  <a:ext uri="{0D108BD9-81ED-4DB2-BD59-A6C34878D82A}">
                    <a16:rowId xmlns:a16="http://schemas.microsoft.com/office/drawing/2014/main" val="2010965446"/>
                  </a:ext>
                </a:extLst>
              </a:tr>
              <a:tr h="351433">
                <a:tc>
                  <a:txBody>
                    <a:bodyPr/>
                    <a:lstStyle/>
                    <a:p>
                      <a:pPr algn="l" fontAlgn="t"/>
                      <a:r>
                        <a:rPr lang="en-US" sz="1300" u="none" strike="noStrike" dirty="0">
                          <a:effectLst/>
                        </a:rPr>
                        <a:t>I treated other people with dignity &amp; respect**</a:t>
                      </a:r>
                      <a:endParaRPr lang="en-US" sz="1300" b="0" i="0" u="none" strike="noStrike" dirty="0">
                        <a:solidFill>
                          <a:srgbClr val="000000"/>
                        </a:solidFill>
                        <a:effectLst/>
                        <a:latin typeface="+mn-lt"/>
                      </a:endParaRPr>
                    </a:p>
                  </a:txBody>
                  <a:tcPr marL="7620" marR="7620" marT="7620" marB="0" anchor="ctr"/>
                </a:tc>
                <a:tc>
                  <a:txBody>
                    <a:bodyPr/>
                    <a:lstStyle/>
                    <a:p>
                      <a:pPr algn="ctr" fontAlgn="b"/>
                      <a:r>
                        <a:rPr lang="en-US" sz="1400" b="0" i="0" u="none" strike="noStrike" dirty="0">
                          <a:solidFill>
                            <a:srgbClr val="000000"/>
                          </a:solidFill>
                          <a:effectLst/>
                          <a:latin typeface="+mn-lt"/>
                        </a:rPr>
                        <a:t>12%</a:t>
                      </a:r>
                    </a:p>
                  </a:txBody>
                  <a:tcPr marL="9525" marR="9525" marT="9525" marB="0" anchor="ctr"/>
                </a:tc>
                <a:tc>
                  <a:txBody>
                    <a:bodyPr/>
                    <a:lstStyle/>
                    <a:p>
                      <a:pPr algn="ctr" fontAlgn="ctr"/>
                      <a:r>
                        <a:rPr lang="en-US" sz="14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2000124058"/>
                  </a:ext>
                </a:extLst>
              </a:tr>
              <a:tr h="351433">
                <a:tc>
                  <a:txBody>
                    <a:bodyPr/>
                    <a:lstStyle/>
                    <a:p>
                      <a:pPr algn="l" fontAlgn="t"/>
                      <a:r>
                        <a:rPr lang="en-US" sz="1300" u="none" strike="noStrike" dirty="0">
                          <a:effectLst/>
                        </a:rPr>
                        <a:t>I used tighter privacy settings on social media</a:t>
                      </a:r>
                    </a:p>
                  </a:txBody>
                  <a:tcPr marL="7620" marR="7620" marT="7620" marB="0" anchor="ctr"/>
                </a:tc>
                <a:tc>
                  <a:txBody>
                    <a:bodyPr/>
                    <a:lstStyle/>
                    <a:p>
                      <a:pPr algn="ctr" fontAlgn="b"/>
                      <a:r>
                        <a:rPr lang="en-US" sz="1400" b="0" i="0" u="none" strike="noStrike" dirty="0">
                          <a:solidFill>
                            <a:srgbClr val="000000"/>
                          </a:solidFill>
                          <a:effectLst/>
                          <a:latin typeface="+mn-lt"/>
                        </a:rPr>
                        <a:t>25%</a:t>
                      </a:r>
                    </a:p>
                  </a:txBody>
                  <a:tcPr marL="9525" marR="9525" marT="9525" marB="0" anchor="ctr"/>
                </a:tc>
                <a:tc>
                  <a:txBody>
                    <a:bodyPr/>
                    <a:lstStyle/>
                    <a:p>
                      <a:pPr algn="ctr" fontAlgn="ctr"/>
                      <a:r>
                        <a:rPr lang="en-US" sz="14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898199618"/>
                  </a:ext>
                </a:extLst>
              </a:tr>
              <a:tr h="582061">
                <a:tc>
                  <a:txBody>
                    <a:bodyPr/>
                    <a:lstStyle/>
                    <a:p>
                      <a:pPr algn="l" fontAlgn="t"/>
                      <a:r>
                        <a:rPr lang="en-US" sz="1300" u="none" strike="noStrike" dirty="0">
                          <a:effectLst/>
                        </a:rPr>
                        <a:t>I showed respect for other people’s POV**</a:t>
                      </a:r>
                      <a:endParaRPr lang="en-US" sz="1300" b="0" i="0" u="none" strike="noStrike" dirty="0">
                        <a:solidFill>
                          <a:srgbClr val="000000"/>
                        </a:solidFill>
                        <a:effectLst/>
                        <a:latin typeface="+mn-lt"/>
                      </a:endParaRPr>
                    </a:p>
                  </a:txBody>
                  <a:tcPr marL="7620" marR="7620" marT="7620" marB="0" anchor="ctr"/>
                </a:tc>
                <a:tc>
                  <a:txBody>
                    <a:bodyPr/>
                    <a:lstStyle/>
                    <a:p>
                      <a:pPr algn="ctr" fontAlgn="b"/>
                      <a:r>
                        <a:rPr lang="en-US" sz="1400" b="0" i="0" u="none" strike="noStrike" dirty="0">
                          <a:solidFill>
                            <a:srgbClr val="000000"/>
                          </a:solidFill>
                          <a:effectLst/>
                          <a:latin typeface="+mn-lt"/>
                        </a:rPr>
                        <a:t>12%</a:t>
                      </a:r>
                    </a:p>
                  </a:txBody>
                  <a:tcPr marL="9525" marR="9525" marT="9525" marB="0" anchor="ctr"/>
                </a:tc>
                <a:tc>
                  <a:txBody>
                    <a:bodyPr/>
                    <a:lstStyle/>
                    <a:p>
                      <a:pPr algn="ctr" fontAlgn="ctr"/>
                      <a:r>
                        <a:rPr lang="en-US" sz="1400" b="0" i="0" u="none" strike="noStrike" dirty="0">
                          <a:solidFill>
                            <a:srgbClr val="000000"/>
                          </a:solidFill>
                          <a:effectLst/>
                          <a:latin typeface="+mn-lt"/>
                        </a:rPr>
                        <a:t>-9%</a:t>
                      </a:r>
                    </a:p>
                  </a:txBody>
                  <a:tcPr marL="9525" marR="9525" marT="9525" marB="0" anchor="ctr"/>
                </a:tc>
                <a:extLst>
                  <a:ext uri="{0D108BD9-81ED-4DB2-BD59-A6C34878D82A}">
                    <a16:rowId xmlns:a16="http://schemas.microsoft.com/office/drawing/2014/main" val="337251249"/>
                  </a:ext>
                </a:extLst>
              </a:tr>
            </a:tbl>
          </a:graphicData>
        </a:graphic>
      </p:graphicFrame>
      <p:sp>
        <p:nvSpPr>
          <p:cNvPr id="14" name="Text Placeholder 1">
            <a:extLst>
              <a:ext uri="{FF2B5EF4-FFF2-40B4-BE49-F238E27FC236}">
                <a16:creationId xmlns:a16="http://schemas.microsoft.com/office/drawing/2014/main" id="{3B3128F5-E511-4FA1-9B2C-61844C11C9D7}"/>
              </a:ext>
            </a:extLst>
          </p:cNvPr>
          <p:cNvSpPr>
            <a:spLocks noGrp="1"/>
          </p:cNvSpPr>
          <p:nvPr>
            <p:ph type="body" sz="quarter" idx="10"/>
          </p:nvPr>
        </p:nvSpPr>
        <p:spPr>
          <a:xfrm>
            <a:off x="622997" y="1537399"/>
            <a:ext cx="5154805" cy="5032147"/>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there was an increase in consequences and a decrease in positive actions; the top five consequences showed 3- or 4-point increases from the previous year; people also were less likely to take positive actions (-3 to -5 points)</a:t>
            </a:r>
          </a:p>
          <a:p>
            <a:pPr>
              <a:spcAft>
                <a:spcPts val="600"/>
              </a:spcAft>
            </a:pPr>
            <a:r>
              <a:rPr lang="en-US" sz="2000" dirty="0">
                <a:solidFill>
                  <a:schemeClr val="bg1"/>
                </a:solidFill>
                <a:latin typeface="+mn-lt"/>
              </a:rPr>
              <a:t>U.S. consumers bucked the WW trend for consequences and were </a:t>
            </a:r>
            <a:r>
              <a:rPr lang="en-US" sz="2000" u="sng" dirty="0">
                <a:solidFill>
                  <a:schemeClr val="bg1"/>
                </a:solidFill>
                <a:latin typeface="+mn-lt"/>
              </a:rPr>
              <a:t>less</a:t>
            </a:r>
            <a:r>
              <a:rPr lang="en-US" sz="2000" dirty="0">
                <a:solidFill>
                  <a:schemeClr val="bg1"/>
                </a:solidFill>
                <a:latin typeface="+mn-lt"/>
              </a:rPr>
              <a:t> likely to say they had lost trust in other people in the latest year's study vs. the previous year</a:t>
            </a:r>
            <a:endParaRPr lang="en-US" sz="2000" dirty="0">
              <a:solidFill>
                <a:schemeClr val="bg1"/>
              </a:solidFill>
              <a:latin typeface="+mn-lt"/>
              <a:cs typeface="Segoe UI"/>
            </a:endParaRPr>
          </a:p>
          <a:p>
            <a:pPr>
              <a:spcAft>
                <a:spcPts val="600"/>
              </a:spcAft>
            </a:pPr>
            <a:r>
              <a:rPr lang="en-US" sz="2000" dirty="0">
                <a:solidFill>
                  <a:schemeClr val="bg1"/>
                </a:solidFill>
                <a:latin typeface="+mn-lt"/>
              </a:rPr>
              <a:t>Unfortunately, the U.S. showed much greater drops in positive actions, declining 2-3 times the WW average</a:t>
            </a:r>
            <a:endParaRPr lang="en-US" sz="2000" b="1" dirty="0">
              <a:solidFill>
                <a:schemeClr val="bg1"/>
              </a:solidFill>
              <a:latin typeface="+mn-lt"/>
            </a:endParaRPr>
          </a:p>
          <a:p>
            <a:pPr>
              <a:spcAft>
                <a:spcPts val="600"/>
              </a:spcAft>
            </a:pPr>
            <a:endParaRPr lang="en-US" sz="2000" b="1" dirty="0">
              <a:solidFill>
                <a:schemeClr val="bg1"/>
              </a:solidFill>
              <a:latin typeface="+mn-lt"/>
            </a:endParaRPr>
          </a:p>
        </p:txBody>
      </p:sp>
      <p:sp>
        <p:nvSpPr>
          <p:cNvPr id="8" name="Rectangle 7">
            <a:extLst>
              <a:ext uri="{FF2B5EF4-FFF2-40B4-BE49-F238E27FC236}">
                <a16:creationId xmlns:a16="http://schemas.microsoft.com/office/drawing/2014/main" id="{09A480D1-17CF-4B13-AB39-7BD642178A74}"/>
              </a:ext>
            </a:extLst>
          </p:cNvPr>
          <p:cNvSpPr/>
          <p:nvPr/>
        </p:nvSpPr>
        <p:spPr>
          <a:xfrm>
            <a:off x="31445" y="6630957"/>
            <a:ext cx="6216650" cy="400110"/>
          </a:xfrm>
          <a:prstGeom prst="rect">
            <a:avLst/>
          </a:prstGeom>
        </p:spPr>
        <p:txBody>
          <a:bodyPr anchor="t">
            <a:spAutoFit/>
          </a:bodyPr>
          <a:lstStyle/>
          <a:p>
            <a:r>
              <a:rPr lang="en-US" sz="1000" i="1" dirty="0">
                <a:solidFill>
                  <a:schemeClr val="bg1">
                    <a:lumMod val="50000"/>
                    <a:lumOff val="50000"/>
                  </a:schemeClr>
                </a:solidFill>
              </a:rPr>
              <a:t>*Worldwide trend based on 20 countries common in latest research and prior year </a:t>
            </a:r>
          </a:p>
          <a:p>
            <a:r>
              <a:rPr lang="en-US" sz="1000" i="1" dirty="0">
                <a:solidFill>
                  <a:schemeClr val="bg1">
                    <a:lumMod val="50000"/>
                    <a:lumOff val="50000"/>
                  </a:schemeClr>
                </a:solidFill>
              </a:rPr>
              <a:t>**Digital Civility Challenge item</a:t>
            </a:r>
          </a:p>
        </p:txBody>
      </p:sp>
    </p:spTree>
    <p:extLst>
      <p:ext uri="{BB962C8B-B14F-4D97-AF65-F5344CB8AC3E}">
        <p14:creationId xmlns:p14="http://schemas.microsoft.com/office/powerpoint/2010/main" val="344454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Millennials and teenage girls were hit the hardest</a:t>
            </a:r>
          </a:p>
        </p:txBody>
      </p:sp>
      <p:sp>
        <p:nvSpPr>
          <p:cNvPr id="4" name="Slide Number Placeholder 3"/>
          <p:cNvSpPr>
            <a:spLocks noGrp="1"/>
          </p:cNvSpPr>
          <p:nvPr>
            <p:ph type="sldNum" sz="quarter" idx="4"/>
          </p:nvPr>
        </p:nvSpPr>
        <p:spPr/>
        <p:txBody>
          <a:bodyPr/>
          <a:lstStyle/>
          <a:p>
            <a:fld id="{7EFC24D6-DB8F-6B44-BA5A-9BEC68C15CAA}" type="slidenum">
              <a:rPr lang="en-US" smtClean="0"/>
              <a:pPr/>
              <a:t>7</a:t>
            </a:fld>
            <a:endParaRPr lang="en-US" dirty="0"/>
          </a:p>
        </p:txBody>
      </p:sp>
      <p:grpSp>
        <p:nvGrpSpPr>
          <p:cNvPr id="2" name="Group 1" descr="DCI, average number of risks, consequences and moderate to severe pain percentages as described in accompanying text.">
            <a:extLst>
              <a:ext uri="{FF2B5EF4-FFF2-40B4-BE49-F238E27FC236}">
                <a16:creationId xmlns:a16="http://schemas.microsoft.com/office/drawing/2014/main" id="{BE23EDF6-6242-4A57-8B73-F149497357BD}"/>
              </a:ext>
            </a:extLst>
          </p:cNvPr>
          <p:cNvGrpSpPr/>
          <p:nvPr/>
        </p:nvGrpSpPr>
        <p:grpSpPr>
          <a:xfrm>
            <a:off x="4910711" y="1508516"/>
            <a:ext cx="7073587" cy="4930066"/>
            <a:chOff x="4910711" y="1508516"/>
            <a:chExt cx="7073587" cy="4930066"/>
          </a:xfrm>
        </p:grpSpPr>
        <p:graphicFrame>
          <p:nvGraphicFramePr>
            <p:cNvPr id="7" name="Chart 6">
              <a:extLst>
                <a:ext uri="{FF2B5EF4-FFF2-40B4-BE49-F238E27FC236}">
                  <a16:creationId xmlns:a16="http://schemas.microsoft.com/office/drawing/2014/main" id="{833902F5-C22C-4C61-980C-3994E11F74AC}"/>
                </a:ext>
              </a:extLst>
            </p:cNvPr>
            <p:cNvGraphicFramePr/>
            <p:nvPr>
              <p:extLst>
                <p:ext uri="{D42A27DB-BD31-4B8C-83A1-F6EECF244321}">
                  <p14:modId xmlns:p14="http://schemas.microsoft.com/office/powerpoint/2010/main" val="918567072"/>
                </p:ext>
              </p:extLst>
            </p:nvPr>
          </p:nvGraphicFramePr>
          <p:xfrm>
            <a:off x="4910712" y="1508516"/>
            <a:ext cx="3492643" cy="2432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A0492142-2CA8-4ED8-9175-63A54C226925}"/>
                </a:ext>
              </a:extLst>
            </p:cNvPr>
            <p:cNvGraphicFramePr/>
            <p:nvPr>
              <p:extLst>
                <p:ext uri="{D42A27DB-BD31-4B8C-83A1-F6EECF244321}">
                  <p14:modId xmlns:p14="http://schemas.microsoft.com/office/powerpoint/2010/main" val="1557619657"/>
                </p:ext>
              </p:extLst>
            </p:nvPr>
          </p:nvGraphicFramePr>
          <p:xfrm>
            <a:off x="8491655" y="1517931"/>
            <a:ext cx="3492643" cy="2432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79F11F6-78A1-47CF-B8E8-A30650F84211}"/>
                </a:ext>
              </a:extLst>
            </p:cNvPr>
            <p:cNvGraphicFramePr/>
            <p:nvPr>
              <p:extLst>
                <p:ext uri="{D42A27DB-BD31-4B8C-83A1-F6EECF244321}">
                  <p14:modId xmlns:p14="http://schemas.microsoft.com/office/powerpoint/2010/main" val="645781475"/>
                </p:ext>
              </p:extLst>
            </p:nvPr>
          </p:nvGraphicFramePr>
          <p:xfrm>
            <a:off x="4910711" y="4006247"/>
            <a:ext cx="3492643" cy="24323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EC8AB48-CC72-4D1A-ACF4-D24F4D0DBA6D}"/>
                </a:ext>
              </a:extLst>
            </p:cNvPr>
            <p:cNvGraphicFramePr/>
            <p:nvPr>
              <p:extLst>
                <p:ext uri="{D42A27DB-BD31-4B8C-83A1-F6EECF244321}">
                  <p14:modId xmlns:p14="http://schemas.microsoft.com/office/powerpoint/2010/main" val="2090564606"/>
                </p:ext>
              </p:extLst>
            </p:nvPr>
          </p:nvGraphicFramePr>
          <p:xfrm>
            <a:off x="8491655" y="4006247"/>
            <a:ext cx="3492643" cy="2432335"/>
          </p:xfrm>
          <a:graphic>
            <a:graphicData uri="http://schemas.openxmlformats.org/drawingml/2006/chart">
              <c:chart xmlns:c="http://schemas.openxmlformats.org/drawingml/2006/chart" xmlns:r="http://schemas.openxmlformats.org/officeDocument/2006/relationships" r:id="rId6"/>
            </a:graphicData>
          </a:graphic>
        </p:graphicFrame>
      </p:grpSp>
      <p:sp>
        <p:nvSpPr>
          <p:cNvPr id="20" name="Text Placeholder 1">
            <a:extLst>
              <a:ext uri="{FF2B5EF4-FFF2-40B4-BE49-F238E27FC236}">
                <a16:creationId xmlns:a16="http://schemas.microsoft.com/office/drawing/2014/main" id="{5AF1654D-0E65-4AEE-AE3C-CF8CDC38C101}"/>
              </a:ext>
            </a:extLst>
          </p:cNvPr>
          <p:cNvSpPr>
            <a:spLocks noGrp="1"/>
          </p:cNvSpPr>
          <p:nvPr>
            <p:ph type="body" sz="quarter" idx="10"/>
          </p:nvPr>
        </p:nvSpPr>
        <p:spPr>
          <a:xfrm>
            <a:off x="482323" y="1508516"/>
            <a:ext cx="4119824" cy="4893647"/>
          </a:xfrm>
        </p:spPr>
        <p:txBody>
          <a:bodyPr vert="horz" wrap="square" lIns="146304" tIns="91440" rIns="146304" bIns="91440" rtlCol="0" anchor="t">
            <a:spAutoFit/>
          </a:bodyPr>
          <a:lstStyle/>
          <a:p>
            <a:pPr>
              <a:spcAft>
                <a:spcPts val="600"/>
              </a:spcAft>
            </a:pPr>
            <a:r>
              <a:rPr lang="en-US" sz="2000" dirty="0">
                <a:solidFill>
                  <a:schemeClr val="bg1"/>
                </a:solidFill>
                <a:latin typeface="+mn-lt"/>
              </a:rPr>
              <a:t>Online risks had some of the strongest impacts on millennials and teenage girls in terms of risk exposure, consequences and the attendant psychological, physical and emotional pain</a:t>
            </a:r>
          </a:p>
          <a:p>
            <a:pPr>
              <a:spcAft>
                <a:spcPts val="600"/>
              </a:spcAft>
            </a:pPr>
            <a:r>
              <a:rPr lang="en-US" sz="2000" dirty="0">
                <a:solidFill>
                  <a:schemeClr val="bg1"/>
                </a:solidFill>
                <a:latin typeface="+mn-lt"/>
              </a:rPr>
              <a:t>Overall, exposure to risks as measured by DCI and average number of risks was lower than the global averages</a:t>
            </a:r>
            <a:endParaRPr lang="en-US" sz="2000" dirty="0">
              <a:solidFill>
                <a:schemeClr val="bg1"/>
              </a:solidFill>
              <a:latin typeface="+mn-lt"/>
              <a:cs typeface="Segoe UI"/>
            </a:endParaRPr>
          </a:p>
          <a:p>
            <a:pPr>
              <a:spcAft>
                <a:spcPts val="600"/>
              </a:spcAft>
            </a:pPr>
            <a:r>
              <a:rPr lang="en-US" sz="2000" dirty="0">
                <a:solidFill>
                  <a:schemeClr val="bg1"/>
                </a:solidFill>
                <a:latin typeface="+mn-lt"/>
              </a:rPr>
              <a:t>A larger percentage of teenage girls in the U.S. suffered moderate to severe pain compared to their global peers (72% vs. 64%)</a:t>
            </a:r>
            <a:endParaRPr lang="en-US" sz="2000" b="1" dirty="0">
              <a:solidFill>
                <a:schemeClr val="bg1"/>
              </a:solidFill>
              <a:latin typeface="+mn-lt"/>
            </a:endParaRPr>
          </a:p>
        </p:txBody>
      </p:sp>
      <p:sp>
        <p:nvSpPr>
          <p:cNvPr id="10" name="Rectangle 9">
            <a:extLst>
              <a:ext uri="{FF2B5EF4-FFF2-40B4-BE49-F238E27FC236}">
                <a16:creationId xmlns:a16="http://schemas.microsoft.com/office/drawing/2014/main" id="{D1751417-25CF-4051-9403-DE2ECC709714}"/>
              </a:ext>
            </a:extLst>
          </p:cNvPr>
          <p:cNvSpPr/>
          <p:nvPr/>
        </p:nvSpPr>
        <p:spPr>
          <a:xfrm>
            <a:off x="32760" y="6557908"/>
            <a:ext cx="11753956" cy="707886"/>
          </a:xfrm>
          <a:prstGeom prst="rect">
            <a:avLst/>
          </a:prstGeom>
        </p:spPr>
        <p:txBody>
          <a:bodyPr wrap="square">
            <a:spAutoFit/>
          </a:bodyPr>
          <a:lstStyle/>
          <a:p>
            <a:r>
              <a:rPr lang="en-US" sz="1000" i="1" dirty="0">
                <a:solidFill>
                  <a:schemeClr val="tx1">
                    <a:lumMod val="50000"/>
                  </a:schemeClr>
                </a:solidFill>
              </a:rPr>
              <a:t>Q2: Which of these has ever happened to you or to a friend/family member ONLINE? Q9: ….Please tell us if any of the following has ever happened to you or to a friend/family member as a consequence of being treated uncivilly? Q5.1: How much emotional, psychological or physical pain did you suffer because of… </a:t>
            </a:r>
          </a:p>
          <a:p>
            <a:endParaRPr lang="en-US" sz="1000" i="1" dirty="0">
              <a:solidFill>
                <a:schemeClr val="tx1">
                  <a:lumMod val="50000"/>
                </a:schemeClr>
              </a:solidFill>
            </a:endParaRPr>
          </a:p>
          <a:p>
            <a:endParaRPr lang="en-US" sz="1000" i="1" dirty="0">
              <a:solidFill>
                <a:schemeClr val="tx1">
                  <a:lumMod val="50000"/>
                </a:schemeClr>
              </a:solidFill>
            </a:endParaRPr>
          </a:p>
        </p:txBody>
      </p:sp>
    </p:spTree>
    <p:extLst>
      <p:ext uri="{BB962C8B-B14F-4D97-AF65-F5344CB8AC3E}">
        <p14:creationId xmlns:p14="http://schemas.microsoft.com/office/powerpoint/2010/main" val="2178721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0ACE-559C-4FBC-8F7F-8B8D63C2336D}"/>
              </a:ext>
            </a:extLst>
          </p:cNvPr>
          <p:cNvSpPr>
            <a:spLocks noGrp="1"/>
          </p:cNvSpPr>
          <p:nvPr>
            <p:ph type="title"/>
          </p:nvPr>
        </p:nvSpPr>
        <p:spPr/>
        <p:txBody>
          <a:bodyPr/>
          <a:lstStyle/>
          <a:p>
            <a:r>
              <a:rPr lang="en-US" dirty="0"/>
              <a:t>More teens asked for help with online risks</a:t>
            </a:r>
          </a:p>
        </p:txBody>
      </p:sp>
      <p:sp>
        <p:nvSpPr>
          <p:cNvPr id="3" name="Slide Number Placeholder 2">
            <a:extLst>
              <a:ext uri="{FF2B5EF4-FFF2-40B4-BE49-F238E27FC236}">
                <a16:creationId xmlns:a16="http://schemas.microsoft.com/office/drawing/2014/main" id="{D7310EFB-ABDC-4AFA-A61E-50BEED8B0782}"/>
              </a:ext>
            </a:extLst>
          </p:cNvPr>
          <p:cNvSpPr>
            <a:spLocks noGrp="1"/>
          </p:cNvSpPr>
          <p:nvPr>
            <p:ph type="sldNum" sz="quarter" idx="4"/>
          </p:nvPr>
        </p:nvSpPr>
        <p:spPr/>
        <p:txBody>
          <a:bodyPr/>
          <a:lstStyle/>
          <a:p>
            <a:fld id="{7EFC24D6-DB8F-6B44-BA5A-9BEC68C15CAA}" type="slidenum">
              <a:rPr lang="en-US" smtClean="0"/>
              <a:pPr/>
              <a:t>8</a:t>
            </a:fld>
            <a:endParaRPr lang="en-US" dirty="0"/>
          </a:p>
        </p:txBody>
      </p:sp>
      <p:graphicFrame>
        <p:nvGraphicFramePr>
          <p:cNvPr id="4" name="Chart 3" descr="Positive actions: asked for help.">
            <a:extLst>
              <a:ext uri="{FF2B5EF4-FFF2-40B4-BE49-F238E27FC236}">
                <a16:creationId xmlns:a16="http://schemas.microsoft.com/office/drawing/2014/main" id="{F8C3D7C6-2FD3-4EF5-AC3C-2D15DA8DF987}"/>
              </a:ext>
            </a:extLst>
          </p:cNvPr>
          <p:cNvGraphicFramePr/>
          <p:nvPr>
            <p:extLst>
              <p:ext uri="{D42A27DB-BD31-4B8C-83A1-F6EECF244321}">
                <p14:modId xmlns:p14="http://schemas.microsoft.com/office/powerpoint/2010/main" val="3856431293"/>
              </p:ext>
            </p:extLst>
          </p:nvPr>
        </p:nvGraphicFramePr>
        <p:xfrm>
          <a:off x="6069204" y="1418314"/>
          <a:ext cx="5231805" cy="45766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
            <a:extLst>
              <a:ext uri="{FF2B5EF4-FFF2-40B4-BE49-F238E27FC236}">
                <a16:creationId xmlns:a16="http://schemas.microsoft.com/office/drawing/2014/main" id="{2ABC4267-93F9-4C29-9160-629EC3EC1C66}"/>
              </a:ext>
            </a:extLst>
          </p:cNvPr>
          <p:cNvSpPr txBox="1">
            <a:spLocks/>
          </p:cNvSpPr>
          <p:nvPr/>
        </p:nvSpPr>
        <p:spPr>
          <a:xfrm>
            <a:off x="482323" y="1418314"/>
            <a:ext cx="4119824" cy="4576637"/>
          </a:xfrm>
          <a:prstGeom prst="rect">
            <a:avLst/>
          </a:prstGeom>
        </p:spPr>
        <p:txBody>
          <a:bodyPr anchor="t"/>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000" dirty="0">
                <a:solidFill>
                  <a:schemeClr val="bg1"/>
                </a:solidFill>
                <a:latin typeface="+mn-lt"/>
              </a:rPr>
              <a:t>Worldwide, there was a big surge in teenagers asking for help with online risks from both parents (+32 points to 42%) and adults (+19 points to 28%)</a:t>
            </a:r>
          </a:p>
          <a:p>
            <a:pPr>
              <a:spcAft>
                <a:spcPts val="600"/>
              </a:spcAft>
            </a:pPr>
            <a:r>
              <a:rPr lang="en-US" sz="2000" dirty="0">
                <a:solidFill>
                  <a:schemeClr val="bg1"/>
                </a:solidFill>
                <a:latin typeface="+mn-lt"/>
              </a:rPr>
              <a:t>In the U.S., teens matched the global average in asking for help from a parent, but reported a smaller percentage when asked about seeking help from another adult</a:t>
            </a:r>
            <a:endParaRPr lang="en-US" sz="2000" dirty="0">
              <a:solidFill>
                <a:schemeClr val="bg1"/>
              </a:solidFill>
              <a:latin typeface="+mn-lt"/>
              <a:cs typeface="Segoe UI"/>
            </a:endParaRPr>
          </a:p>
        </p:txBody>
      </p:sp>
      <p:sp>
        <p:nvSpPr>
          <p:cNvPr id="6" name="Rectangle 5">
            <a:extLst>
              <a:ext uri="{FF2B5EF4-FFF2-40B4-BE49-F238E27FC236}">
                <a16:creationId xmlns:a16="http://schemas.microsoft.com/office/drawing/2014/main" id="{E282D1DD-5514-4A28-8428-CA3964B6A31B}"/>
              </a:ext>
            </a:extLst>
          </p:cNvPr>
          <p:cNvSpPr/>
          <p:nvPr/>
        </p:nvSpPr>
        <p:spPr>
          <a:xfrm>
            <a:off x="42217" y="6699251"/>
            <a:ext cx="6824792" cy="230832"/>
          </a:xfrm>
          <a:prstGeom prst="rect">
            <a:avLst/>
          </a:prstGeom>
        </p:spPr>
        <p:txBody>
          <a:bodyPr wrap="square">
            <a:spAutoFit/>
          </a:bodyPr>
          <a:lstStyle/>
          <a:p>
            <a:pPr>
              <a:lnSpc>
                <a:spcPct val="90000"/>
              </a:lnSpc>
            </a:pPr>
            <a:r>
              <a:rPr lang="en-US" sz="1000" i="1" dirty="0">
                <a:solidFill>
                  <a:schemeClr val="tx1">
                    <a:lumMod val="50000"/>
                  </a:schemeClr>
                </a:solidFill>
              </a:rPr>
              <a:t>Q12: Have you ever taken any of the following actions after you were treated in an unsafe or uncivil manner online?</a:t>
            </a:r>
          </a:p>
        </p:txBody>
      </p:sp>
      <p:sp>
        <p:nvSpPr>
          <p:cNvPr id="7" name="Speech Bubble: Rectangle with Corners Rounded 6">
            <a:extLst>
              <a:ext uri="{FF2B5EF4-FFF2-40B4-BE49-F238E27FC236}">
                <a16:creationId xmlns:a16="http://schemas.microsoft.com/office/drawing/2014/main" id="{3B4A9F95-498C-476B-B7AE-3713F52F18B9}"/>
              </a:ext>
            </a:extLst>
          </p:cNvPr>
          <p:cNvSpPr/>
          <p:nvPr/>
        </p:nvSpPr>
        <p:spPr bwMode="auto">
          <a:xfrm>
            <a:off x="5582174" y="3318649"/>
            <a:ext cx="1803036" cy="694873"/>
          </a:xfrm>
          <a:prstGeom prst="wedgeRoundRectCallout">
            <a:avLst>
              <a:gd name="adj1" fmla="val 73587"/>
              <a:gd name="adj2" fmla="val 135696"/>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Asking parents for help jumped 24 points</a:t>
            </a:r>
          </a:p>
          <a:p>
            <a:pPr algn="ctr" defTabSz="932472" fontAlgn="base">
              <a:lnSpc>
                <a:spcPct val="90000"/>
              </a:lnSpc>
              <a:spcBef>
                <a:spcPct val="0"/>
              </a:spcBef>
              <a:spcAft>
                <a:spcPct val="0"/>
              </a:spcAft>
            </a:pPr>
            <a:endParaRPr lang="en-US" sz="1400" dirty="0">
              <a:ea typeface="Segoe UI" pitchFamily="34" charset="0"/>
              <a:cs typeface="Segoe UI" pitchFamily="34" charset="0"/>
            </a:endParaRPr>
          </a:p>
        </p:txBody>
      </p:sp>
      <p:sp>
        <p:nvSpPr>
          <p:cNvPr id="8" name="Speech Bubble: Rectangle with Corners Rounded 7">
            <a:extLst>
              <a:ext uri="{FF2B5EF4-FFF2-40B4-BE49-F238E27FC236}">
                <a16:creationId xmlns:a16="http://schemas.microsoft.com/office/drawing/2014/main" id="{AED89F09-05B3-4605-BAF8-92E199E5CB56}"/>
              </a:ext>
            </a:extLst>
          </p:cNvPr>
          <p:cNvSpPr/>
          <p:nvPr/>
        </p:nvSpPr>
        <p:spPr bwMode="auto">
          <a:xfrm>
            <a:off x="5204898" y="2315295"/>
            <a:ext cx="1982166" cy="702619"/>
          </a:xfrm>
          <a:prstGeom prst="wedgeRoundRectCallout">
            <a:avLst>
              <a:gd name="adj1" fmla="val 73254"/>
              <a:gd name="adj2" fmla="val 149470"/>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ea typeface="Segoe UI" pitchFamily="34" charset="0"/>
                <a:cs typeface="Segoe UI" pitchFamily="34" charset="0"/>
              </a:rPr>
              <a:t>Asking another adult for help rose 9 points</a:t>
            </a:r>
          </a:p>
          <a:p>
            <a:pPr algn="ctr" defTabSz="932472" fontAlgn="base">
              <a:lnSpc>
                <a:spcPct val="90000"/>
              </a:lnSpc>
              <a:spcBef>
                <a:spcPct val="0"/>
              </a:spcBef>
              <a:spcAft>
                <a:spcPct val="0"/>
              </a:spcAft>
            </a:pPr>
            <a:endParaRPr lang="en-US" sz="1400" dirty="0">
              <a:ea typeface="Segoe UI" pitchFamily="34" charset="0"/>
              <a:cs typeface="Segoe UI" pitchFamily="34" charset="0"/>
            </a:endParaRPr>
          </a:p>
        </p:txBody>
      </p:sp>
    </p:spTree>
    <p:extLst>
      <p:ext uri="{BB962C8B-B14F-4D97-AF65-F5344CB8AC3E}">
        <p14:creationId xmlns:p14="http://schemas.microsoft.com/office/powerpoint/2010/main" val="5529793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2177" y="1212849"/>
            <a:ext cx="4702628" cy="5447645"/>
          </a:xfrm>
        </p:spPr>
        <p:txBody>
          <a:bodyPr vert="horz" wrap="square" lIns="146304" tIns="91440" rIns="146304" bIns="91440" rtlCol="0" anchor="t">
            <a:spAutoFit/>
          </a:bodyPr>
          <a:lstStyle/>
          <a:p>
            <a:pPr>
              <a:spcAft>
                <a:spcPts val="600"/>
              </a:spcAft>
            </a:pPr>
            <a:r>
              <a:rPr lang="en-US" sz="2000" dirty="0">
                <a:solidFill>
                  <a:schemeClr val="bg1"/>
                </a:solidFill>
                <a:latin typeface="+mn-lt"/>
              </a:rPr>
              <a:t>Worldwide, Microsoft’s Digital Civility Index (DCI) fell two points </a:t>
            </a:r>
            <a:r>
              <a:rPr lang="en-US" sz="2000">
                <a:solidFill>
                  <a:schemeClr val="bg1"/>
                </a:solidFill>
                <a:latin typeface="+mn-lt"/>
              </a:rPr>
              <a:t>from the previous year, driven by a </a:t>
            </a:r>
            <a:r>
              <a:rPr lang="en-US" sz="2000" dirty="0">
                <a:solidFill>
                  <a:schemeClr val="bg1"/>
                </a:solidFill>
                <a:latin typeface="+mn-lt"/>
              </a:rPr>
              <a:t>widespread decline in unwanted contact </a:t>
            </a:r>
          </a:p>
          <a:p>
            <a:pPr>
              <a:spcAft>
                <a:spcPts val="600"/>
              </a:spcAft>
            </a:pPr>
            <a:r>
              <a:rPr lang="en-US" sz="2000" dirty="0">
                <a:solidFill>
                  <a:schemeClr val="bg1"/>
                </a:solidFill>
                <a:latin typeface="+mn-lt"/>
              </a:rPr>
              <a:t>The U.S. (-10) registered the largest gain in DCI of any country WW, and </a:t>
            </a:r>
            <a:r>
              <a:rPr lang="en-US" sz="2000">
                <a:solidFill>
                  <a:schemeClr val="bg1"/>
                </a:solidFill>
                <a:latin typeface="+mn-lt"/>
              </a:rPr>
              <a:t>helped drive the WW decrease</a:t>
            </a:r>
            <a:endParaRPr lang="en-US" sz="2000" dirty="0">
              <a:solidFill>
                <a:schemeClr val="bg1"/>
              </a:solidFill>
              <a:latin typeface="+mn-lt"/>
              <a:cs typeface="Segoe UI"/>
            </a:endParaRPr>
          </a:p>
          <a:p>
            <a:pPr>
              <a:spcAft>
                <a:spcPts val="600"/>
              </a:spcAft>
            </a:pPr>
            <a:r>
              <a:rPr lang="en-US" sz="2000" dirty="0">
                <a:solidFill>
                  <a:schemeClr val="bg1"/>
                </a:solidFill>
                <a:latin typeface="+mn-lt"/>
              </a:rPr>
              <a:t>Improving DCI in the U.S. was broad based with all four risk categories (personal/intrusive, behavioral, sexual, </a:t>
            </a:r>
            <a:r>
              <a:rPr lang="en-US" sz="2000">
                <a:solidFill>
                  <a:schemeClr val="bg1"/>
                </a:solidFill>
                <a:latin typeface="+mn-lt"/>
              </a:rPr>
              <a:t>reputational) experiencing </a:t>
            </a:r>
            <a:r>
              <a:rPr lang="en-US" sz="2000" dirty="0">
                <a:solidFill>
                  <a:schemeClr val="bg1"/>
                </a:solidFill>
                <a:latin typeface="+mn-lt"/>
              </a:rPr>
              <a:t>significant declines</a:t>
            </a:r>
            <a:endParaRPr lang="en-US" sz="2000" dirty="0">
              <a:solidFill>
                <a:schemeClr val="bg1"/>
              </a:solidFill>
              <a:latin typeface="+mn-lt"/>
              <a:cs typeface="Segoe UI"/>
            </a:endParaRPr>
          </a:p>
          <a:p>
            <a:pPr>
              <a:spcAft>
                <a:spcPts val="600"/>
              </a:spcAft>
            </a:pPr>
            <a:r>
              <a:rPr lang="en-US" sz="2000" dirty="0">
                <a:solidFill>
                  <a:schemeClr val="bg1"/>
                </a:solidFill>
                <a:latin typeface="+mn-lt"/>
              </a:rPr>
              <a:t>Drops in unwanted contact </a:t>
            </a:r>
            <a:r>
              <a:rPr lang="en-US" sz="2000">
                <a:solidFill>
                  <a:schemeClr val="bg1"/>
                </a:solidFill>
                <a:latin typeface="+mn-lt"/>
              </a:rPr>
              <a:t>(personal/intrusive risk) were especially large </a:t>
            </a:r>
            <a:r>
              <a:rPr lang="en-US" sz="2000" dirty="0">
                <a:solidFill>
                  <a:schemeClr val="bg1"/>
                </a:solidFill>
                <a:latin typeface="+mn-lt"/>
              </a:rPr>
              <a:t>in the U.S. (-10)</a:t>
            </a:r>
            <a:endParaRPr lang="en-US" sz="2000" dirty="0">
              <a:solidFill>
                <a:schemeClr val="bg1"/>
              </a:solidFill>
              <a:latin typeface="+mn-lt"/>
              <a:cs typeface="Segoe UI"/>
            </a:endParaRPr>
          </a:p>
          <a:p>
            <a:pPr marL="0" indent="0">
              <a:spcAft>
                <a:spcPts val="600"/>
              </a:spcAft>
              <a:buNone/>
            </a:pPr>
            <a:endParaRPr lang="en-US" sz="2000" b="1" dirty="0">
              <a:solidFill>
                <a:schemeClr val="bg1"/>
              </a:solidFill>
              <a:latin typeface="+mn-lt"/>
            </a:endParaRPr>
          </a:p>
        </p:txBody>
      </p:sp>
      <p:sp>
        <p:nvSpPr>
          <p:cNvPr id="3" name="Title 2"/>
          <p:cNvSpPr>
            <a:spLocks noGrp="1"/>
          </p:cNvSpPr>
          <p:nvPr>
            <p:ph type="title"/>
          </p:nvPr>
        </p:nvSpPr>
        <p:spPr/>
        <p:txBody>
          <a:bodyPr/>
          <a:lstStyle/>
          <a:p>
            <a:r>
              <a:rPr lang="en-US" sz="3200" dirty="0"/>
              <a:t>DCI trend</a:t>
            </a:r>
          </a:p>
        </p:txBody>
      </p:sp>
      <p:sp>
        <p:nvSpPr>
          <p:cNvPr id="4" name="Slide Number Placeholder 3"/>
          <p:cNvSpPr>
            <a:spLocks noGrp="1"/>
          </p:cNvSpPr>
          <p:nvPr>
            <p:ph type="sldNum" sz="quarter" idx="4"/>
          </p:nvPr>
        </p:nvSpPr>
        <p:spPr/>
        <p:txBody>
          <a:bodyPr/>
          <a:lstStyle/>
          <a:p>
            <a:fld id="{7EFC24D6-DB8F-6B44-BA5A-9BEC68C15CAA}" type="slidenum">
              <a:rPr lang="en-US" smtClean="0"/>
              <a:pPr/>
              <a:t>9</a:t>
            </a:fld>
            <a:endParaRPr lang="en-US" dirty="0"/>
          </a:p>
        </p:txBody>
      </p:sp>
      <p:graphicFrame>
        <p:nvGraphicFramePr>
          <p:cNvPr id="9" name="Table 8">
            <a:extLst>
              <a:ext uri="{FF2B5EF4-FFF2-40B4-BE49-F238E27FC236}">
                <a16:creationId xmlns:a16="http://schemas.microsoft.com/office/drawing/2014/main" id="{96222771-0766-4A4A-8AA4-41CAE48A7441}"/>
              </a:ext>
            </a:extLst>
          </p:cNvPr>
          <p:cNvGraphicFramePr>
            <a:graphicFrameLocks noGrp="1"/>
          </p:cNvGraphicFramePr>
          <p:nvPr>
            <p:extLst>
              <p:ext uri="{D42A27DB-BD31-4B8C-83A1-F6EECF244321}">
                <p14:modId xmlns:p14="http://schemas.microsoft.com/office/powerpoint/2010/main" val="2499372792"/>
              </p:ext>
            </p:extLst>
          </p:nvPr>
        </p:nvGraphicFramePr>
        <p:xfrm>
          <a:off x="6103420" y="316593"/>
          <a:ext cx="6126481" cy="6147978"/>
        </p:xfrm>
        <a:graphic>
          <a:graphicData uri="http://schemas.openxmlformats.org/drawingml/2006/table">
            <a:tbl>
              <a:tblPr firstRow="1" bandRow="1">
                <a:tableStyleId>{74C1A8A3-306A-4EB7-A6B1-4F7E0EB9C5D6}</a:tableStyleId>
              </a:tblPr>
              <a:tblGrid>
                <a:gridCol w="767079">
                  <a:extLst>
                    <a:ext uri="{9D8B030D-6E8A-4147-A177-3AD203B41FA5}">
                      <a16:colId xmlns:a16="http://schemas.microsoft.com/office/drawing/2014/main" val="143253101"/>
                    </a:ext>
                  </a:extLst>
                </a:gridCol>
                <a:gridCol w="1419499">
                  <a:extLst>
                    <a:ext uri="{9D8B030D-6E8A-4147-A177-3AD203B41FA5}">
                      <a16:colId xmlns:a16="http://schemas.microsoft.com/office/drawing/2014/main" val="2424568670"/>
                    </a:ext>
                  </a:extLst>
                </a:gridCol>
                <a:gridCol w="1348524">
                  <a:extLst>
                    <a:ext uri="{9D8B030D-6E8A-4147-A177-3AD203B41FA5}">
                      <a16:colId xmlns:a16="http://schemas.microsoft.com/office/drawing/2014/main" val="2394132692"/>
                    </a:ext>
                  </a:extLst>
                </a:gridCol>
                <a:gridCol w="830425">
                  <a:extLst>
                    <a:ext uri="{9D8B030D-6E8A-4147-A177-3AD203B41FA5}">
                      <a16:colId xmlns:a16="http://schemas.microsoft.com/office/drawing/2014/main" val="3815822789"/>
                    </a:ext>
                  </a:extLst>
                </a:gridCol>
                <a:gridCol w="774441">
                  <a:extLst>
                    <a:ext uri="{9D8B030D-6E8A-4147-A177-3AD203B41FA5}">
                      <a16:colId xmlns:a16="http://schemas.microsoft.com/office/drawing/2014/main" val="713092978"/>
                    </a:ext>
                  </a:extLst>
                </a:gridCol>
                <a:gridCol w="986513">
                  <a:extLst>
                    <a:ext uri="{9D8B030D-6E8A-4147-A177-3AD203B41FA5}">
                      <a16:colId xmlns:a16="http://schemas.microsoft.com/office/drawing/2014/main" val="3298973426"/>
                    </a:ext>
                  </a:extLst>
                </a:gridCol>
              </a:tblGrid>
              <a:tr h="279396">
                <a:tc>
                  <a:txBody>
                    <a:bodyPr/>
                    <a:lstStyle/>
                    <a:p>
                      <a:pPr algn="ctr"/>
                      <a:r>
                        <a:rPr lang="en-US" sz="1400" dirty="0"/>
                        <a:t>DCI Rank</a:t>
                      </a:r>
                    </a:p>
                  </a:txBody>
                  <a:tcPr anchor="ctr"/>
                </a:tc>
                <a:tc>
                  <a:txBody>
                    <a:bodyPr/>
                    <a:lstStyle/>
                    <a:p>
                      <a:pPr algn="ctr"/>
                      <a:r>
                        <a:rPr lang="en-US" sz="1400" dirty="0"/>
                        <a:t>Country</a:t>
                      </a:r>
                    </a:p>
                  </a:txBody>
                  <a:tcPr anchor="ctr"/>
                </a:tc>
                <a:tc>
                  <a:txBody>
                    <a:bodyPr/>
                    <a:lstStyle/>
                    <a:p>
                      <a:pPr algn="ctr"/>
                      <a:r>
                        <a:rPr lang="en-US" sz="1400" dirty="0"/>
                        <a:t>Region</a:t>
                      </a:r>
                    </a:p>
                  </a:txBody>
                  <a:tcPr anchor="ctr"/>
                </a:tc>
                <a:tc>
                  <a:txBody>
                    <a:bodyPr/>
                    <a:lstStyle/>
                    <a:p>
                      <a:pPr algn="ctr"/>
                      <a:r>
                        <a:rPr lang="en-US" sz="1400" b="1" dirty="0"/>
                        <a:t>2 years ago</a:t>
                      </a:r>
                    </a:p>
                  </a:txBody>
                  <a:tcPr anchor="ctr"/>
                </a:tc>
                <a:tc>
                  <a:txBody>
                    <a:bodyPr/>
                    <a:lstStyle/>
                    <a:p>
                      <a:pPr algn="ctr"/>
                      <a:r>
                        <a:rPr lang="en-US" sz="1400" b="1" dirty="0"/>
                        <a:t>prior year</a:t>
                      </a:r>
                    </a:p>
                  </a:txBody>
                  <a:tcPr anchor="ctr"/>
                </a:tc>
                <a:tc>
                  <a:txBody>
                    <a:bodyPr/>
                    <a:lstStyle/>
                    <a:p>
                      <a:pPr algn="ctr"/>
                      <a:r>
                        <a:rPr lang="en-US" sz="1400" b="1" dirty="0"/>
                        <a:t>latest research</a:t>
                      </a:r>
                    </a:p>
                  </a:txBody>
                  <a:tcPr anchor="ctr"/>
                </a:tc>
                <a:extLst>
                  <a:ext uri="{0D108BD9-81ED-4DB2-BD59-A6C34878D82A}">
                    <a16:rowId xmlns:a16="http://schemas.microsoft.com/office/drawing/2014/main" val="2458701010"/>
                  </a:ext>
                </a:extLst>
              </a:tr>
              <a:tr h="279396">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000" dirty="0"/>
                        <a:t>Global</a:t>
                      </a:r>
                    </a:p>
                  </a:txBody>
                  <a:tcPr anchor="ct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pPr algn="ctr"/>
                      <a:r>
                        <a:rPr lang="en-US" sz="1000" b="0" dirty="0"/>
                        <a:t>65</a:t>
                      </a:r>
                    </a:p>
                  </a:txBody>
                  <a:tcPr anchor="ctr"/>
                </a:tc>
                <a:tc>
                  <a:txBody>
                    <a:bodyPr/>
                    <a:lstStyle/>
                    <a:p>
                      <a:pPr algn="ctr"/>
                      <a:r>
                        <a:rPr lang="en-US" sz="1000" b="0" dirty="0"/>
                        <a:t>68</a:t>
                      </a:r>
                    </a:p>
                  </a:txBody>
                  <a:tcPr anchor="ctr"/>
                </a:tc>
                <a:tc>
                  <a:txBody>
                    <a:bodyPr/>
                    <a:lstStyle/>
                    <a:p>
                      <a:pPr algn="ctr"/>
                      <a:r>
                        <a:rPr lang="en-US" sz="1000" b="0" dirty="0"/>
                        <a:t>66</a:t>
                      </a:r>
                    </a:p>
                  </a:txBody>
                  <a:tcPr anchor="ctr"/>
                </a:tc>
                <a:extLst>
                  <a:ext uri="{0D108BD9-81ED-4DB2-BD59-A6C34878D82A}">
                    <a16:rowId xmlns:a16="http://schemas.microsoft.com/office/drawing/2014/main" val="3370492330"/>
                  </a:ext>
                </a:extLst>
              </a:tr>
              <a:tr h="237486">
                <a:tc>
                  <a:txBody>
                    <a:bodyPr/>
                    <a:lstStyle/>
                    <a:p>
                      <a:pPr algn="ctr" fontAlgn="b"/>
                      <a:r>
                        <a:rPr lang="en-US" sz="11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ctr"/>
                      <a:r>
                        <a:rPr lang="en-US" sz="1100" b="0" i="0" u="none" strike="noStrike" dirty="0">
                          <a:solidFill>
                            <a:srgbClr val="000000"/>
                          </a:solidFill>
                          <a:effectLst/>
                          <a:latin typeface="Segoe UI"/>
                        </a:rPr>
                        <a:t>United States</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extLst>
                  <a:ext uri="{0D108BD9-81ED-4DB2-BD59-A6C34878D82A}">
                    <a16:rowId xmlns:a16="http://schemas.microsoft.com/office/drawing/2014/main" val="2010965446"/>
                  </a:ext>
                </a:extLst>
              </a:tr>
              <a:tr h="237486">
                <a:tc>
                  <a:txBody>
                    <a:bodyPr/>
                    <a:lstStyle/>
                    <a:p>
                      <a:pPr algn="ctr" fontAlgn="b"/>
                      <a:r>
                        <a:rPr lang="en-US" sz="11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100" b="0" i="0" u="none" strike="noStrike" dirty="0">
                          <a:solidFill>
                            <a:srgbClr val="000000"/>
                          </a:solidFill>
                          <a:effectLst/>
                          <a:latin typeface="Segoe UI"/>
                        </a:rPr>
                        <a:t>Canada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rPr>
                        <a:t>N. America</a:t>
                      </a:r>
                    </a:p>
                  </a:txBody>
                  <a:tcPr marL="7620" marR="7620" marT="7620" marB="0" anchor="ctr"/>
                </a:tc>
                <a:tc>
                  <a:txBody>
                    <a:bodyPr/>
                    <a:lstStyle/>
                    <a:p>
                      <a:pPr algn="ctr" fontAlgn="ctr"/>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extLst>
                  <a:ext uri="{0D108BD9-81ED-4DB2-BD59-A6C34878D82A}">
                    <a16:rowId xmlns:a16="http://schemas.microsoft.com/office/drawing/2014/main" val="2000124058"/>
                  </a:ext>
                </a:extLst>
              </a:tr>
              <a:tr h="237486">
                <a:tc>
                  <a:txBody>
                    <a:bodyPr/>
                    <a:lstStyle/>
                    <a:p>
                      <a:pPr algn="ctr" fontAlgn="b"/>
                      <a:r>
                        <a:rPr lang="en-US" sz="1100" b="0" i="0" u="none" strike="noStrike" dirty="0">
                          <a:solidFill>
                            <a:srgbClr val="000000"/>
                          </a:solidFill>
                          <a:effectLst/>
                          <a:latin typeface="Segoe UI"/>
                        </a:rPr>
                        <a:t>1</a:t>
                      </a:r>
                    </a:p>
                  </a:txBody>
                  <a:tcPr marL="7620" marR="7620" marT="7620" marB="0" anchor="ctr"/>
                </a:tc>
                <a:tc>
                  <a:txBody>
                    <a:bodyPr/>
                    <a:lstStyle/>
                    <a:p>
                      <a:pPr algn="ctr" fontAlgn="ctr"/>
                      <a:r>
                        <a:rPr lang="en-US" sz="1100" b="0" i="0" u="none" strike="noStrike" dirty="0">
                          <a:solidFill>
                            <a:srgbClr val="000000"/>
                          </a:solidFill>
                          <a:effectLst/>
                          <a:latin typeface="Segoe UI"/>
                        </a:rPr>
                        <a:t>United Kingdom</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45</a:t>
                      </a:r>
                    </a:p>
                  </a:txBody>
                  <a:tcPr marL="7620" marR="7620" marT="7620" marB="0" anchor="ctr"/>
                </a:tc>
                <a:tc>
                  <a:txBody>
                    <a:bodyPr/>
                    <a:lstStyle/>
                    <a:p>
                      <a:pPr algn="ctr" fontAlgn="b"/>
                      <a:r>
                        <a:rPr lang="en-US" sz="1100" b="0" i="0" u="none" strike="noStrike" dirty="0">
                          <a:solidFill>
                            <a:srgbClr val="000000"/>
                          </a:solidFill>
                          <a:effectLst/>
                          <a:latin typeface="Segoe UI"/>
                        </a:rPr>
                        <a:t>51</a:t>
                      </a:r>
                    </a:p>
                  </a:txBody>
                  <a:tcPr marL="7620" marR="7620" marT="7620" marB="0" anchor="ctr"/>
                </a:tc>
                <a:tc>
                  <a:txBody>
                    <a:bodyPr/>
                    <a:lstStyle/>
                    <a:p>
                      <a:pPr algn="ctr" fontAlgn="b"/>
                      <a:r>
                        <a:rPr lang="en-US" sz="1100" b="0" i="0" u="none" strike="noStrike" dirty="0">
                          <a:solidFill>
                            <a:srgbClr val="000000"/>
                          </a:solidFill>
                          <a:effectLst/>
                          <a:latin typeface="Segoe UI"/>
                        </a:rPr>
                        <a:t>50</a:t>
                      </a:r>
                    </a:p>
                  </a:txBody>
                  <a:tcPr marL="7620" marR="7620" marT="7620" marB="0" anchor="ctr"/>
                </a:tc>
                <a:extLst>
                  <a:ext uri="{0D108BD9-81ED-4DB2-BD59-A6C34878D82A}">
                    <a16:rowId xmlns:a16="http://schemas.microsoft.com/office/drawing/2014/main" val="3898199618"/>
                  </a:ext>
                </a:extLst>
              </a:tr>
              <a:tr h="237486">
                <a:tc>
                  <a:txBody>
                    <a:bodyPr/>
                    <a:lstStyle/>
                    <a:p>
                      <a:pPr algn="ctr" fontAlgn="b"/>
                      <a:r>
                        <a:rPr lang="en-US" sz="1100" b="0" i="0" u="none" strike="noStrike" dirty="0">
                          <a:solidFill>
                            <a:srgbClr val="000000"/>
                          </a:solidFill>
                          <a:effectLst/>
                          <a:latin typeface="Segoe UI"/>
                        </a:rPr>
                        <a:t>3</a:t>
                      </a:r>
                    </a:p>
                  </a:txBody>
                  <a:tcPr marL="7620" marR="7620" marT="7620" marB="0" anchor="ctr"/>
                </a:tc>
                <a:tc>
                  <a:txBody>
                    <a:bodyPr/>
                    <a:lstStyle/>
                    <a:p>
                      <a:pPr algn="ctr" fontAlgn="ctr"/>
                      <a:r>
                        <a:rPr lang="en-US" sz="1100" b="0" i="0" u="none" strike="noStrike" dirty="0">
                          <a:solidFill>
                            <a:srgbClr val="000000"/>
                          </a:solidFill>
                          <a:effectLst/>
                          <a:latin typeface="Segoe UI"/>
                        </a:rPr>
                        <a:t>France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60</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tc>
                  <a:txBody>
                    <a:bodyPr/>
                    <a:lstStyle/>
                    <a:p>
                      <a:pPr algn="ctr" fontAlgn="b"/>
                      <a:r>
                        <a:rPr lang="en-US" sz="1100" b="0" i="0" u="none" strike="noStrike" dirty="0">
                          <a:solidFill>
                            <a:srgbClr val="000000"/>
                          </a:solidFill>
                          <a:effectLst/>
                          <a:latin typeface="Segoe UI"/>
                        </a:rPr>
                        <a:t>52</a:t>
                      </a:r>
                    </a:p>
                  </a:txBody>
                  <a:tcPr marL="7620" marR="7620" marT="7620" marB="0" anchor="ctr"/>
                </a:tc>
                <a:extLst>
                  <a:ext uri="{0D108BD9-81ED-4DB2-BD59-A6C34878D82A}">
                    <a16:rowId xmlns:a16="http://schemas.microsoft.com/office/drawing/2014/main" val="337251249"/>
                  </a:ext>
                </a:extLst>
              </a:tr>
              <a:tr h="237486">
                <a:tc>
                  <a:txBody>
                    <a:bodyPr/>
                    <a:lstStyle/>
                    <a:p>
                      <a:pPr algn="ctr" fontAlgn="b"/>
                      <a:r>
                        <a:rPr lang="en-US" sz="1100" b="0" i="0" u="none" strike="noStrike" dirty="0">
                          <a:solidFill>
                            <a:srgbClr val="000000"/>
                          </a:solidFill>
                          <a:effectLst/>
                          <a:latin typeface="Segoe UI"/>
                        </a:rPr>
                        <a:t>4</a:t>
                      </a:r>
                    </a:p>
                  </a:txBody>
                  <a:tcPr marL="7620" marR="7620" marT="7620" marB="0" anchor="ctr"/>
                </a:tc>
                <a:tc>
                  <a:txBody>
                    <a:bodyPr/>
                    <a:lstStyle/>
                    <a:p>
                      <a:pPr algn="ctr" fontAlgn="ctr"/>
                      <a:r>
                        <a:rPr lang="en-US" sz="1100" b="0" i="0" u="none" strike="noStrike" dirty="0">
                          <a:solidFill>
                            <a:srgbClr val="000000"/>
                          </a:solidFill>
                          <a:effectLst/>
                          <a:latin typeface="Segoe UI"/>
                        </a:rPr>
                        <a:t>Belgium</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59</a:t>
                      </a:r>
                    </a:p>
                  </a:txBody>
                  <a:tcPr marL="7620" marR="7620" marT="7620" marB="0" anchor="ctr"/>
                </a:tc>
                <a:tc>
                  <a:txBody>
                    <a:bodyPr/>
                    <a:lstStyle/>
                    <a:p>
                      <a:pPr algn="ctr" fontAlgn="b"/>
                      <a:r>
                        <a:rPr lang="en-US" sz="1100" b="0" i="0" u="none" strike="noStrike" dirty="0">
                          <a:solidFill>
                            <a:srgbClr val="000000"/>
                          </a:solidFill>
                          <a:effectLst/>
                          <a:latin typeface="Segoe UI"/>
                        </a:rPr>
                        <a:t>61</a:t>
                      </a: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extLst>
                  <a:ext uri="{0D108BD9-81ED-4DB2-BD59-A6C34878D82A}">
                    <a16:rowId xmlns:a16="http://schemas.microsoft.com/office/drawing/2014/main" val="3399524819"/>
                  </a:ext>
                </a:extLst>
              </a:tr>
              <a:tr h="237486">
                <a:tc>
                  <a:txBody>
                    <a:bodyPr/>
                    <a:lstStyle/>
                    <a:p>
                      <a:pPr algn="ctr" fontAlgn="b"/>
                      <a:r>
                        <a:rPr lang="en-US" sz="1100" b="0" i="0" u="none" strike="noStrike" dirty="0">
                          <a:solidFill>
                            <a:srgbClr val="000000"/>
                          </a:solidFill>
                          <a:effectLst/>
                          <a:latin typeface="Segoe UI"/>
                        </a:rPr>
                        <a:t>5</a:t>
                      </a:r>
                    </a:p>
                  </a:txBody>
                  <a:tcPr marL="7620" marR="7620" marT="7620" marB="0" anchor="ctr"/>
                </a:tc>
                <a:tc>
                  <a:txBody>
                    <a:bodyPr/>
                    <a:lstStyle/>
                    <a:p>
                      <a:pPr algn="ctr" fontAlgn="ctr"/>
                      <a:r>
                        <a:rPr lang="en-US" sz="1100" b="0" i="0" u="none" strike="noStrike" dirty="0">
                          <a:solidFill>
                            <a:srgbClr val="000000"/>
                          </a:solidFill>
                          <a:effectLst/>
                          <a:latin typeface="Segoe UI"/>
                        </a:rPr>
                        <a:t>Germany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tc>
                  <a:txBody>
                    <a:bodyPr/>
                    <a:lstStyle/>
                    <a:p>
                      <a:pPr algn="ctr" fontAlgn="b"/>
                      <a:r>
                        <a:rPr lang="en-US" sz="1100" b="0" i="0" u="none" strike="noStrike" dirty="0">
                          <a:solidFill>
                            <a:srgbClr val="000000"/>
                          </a:solidFill>
                          <a:effectLst/>
                          <a:latin typeface="Segoe UI"/>
                        </a:rPr>
                        <a:t>65</a:t>
                      </a:r>
                    </a:p>
                  </a:txBody>
                  <a:tcPr marL="7620" marR="7620" marT="7620" marB="0" anchor="ctr"/>
                </a:tc>
                <a:tc>
                  <a:txBody>
                    <a:bodyPr/>
                    <a:lstStyle/>
                    <a:p>
                      <a:pPr algn="ctr" fontAlgn="b"/>
                      <a:r>
                        <a:rPr lang="en-US" sz="1100" b="0" i="0" u="none" strike="noStrike" dirty="0">
                          <a:solidFill>
                            <a:srgbClr val="000000"/>
                          </a:solidFill>
                          <a:effectLst/>
                          <a:latin typeface="Segoe UI"/>
                        </a:rPr>
                        <a:t>57</a:t>
                      </a:r>
                    </a:p>
                  </a:txBody>
                  <a:tcPr marL="7620" marR="7620" marT="7620" marB="0" anchor="ctr"/>
                </a:tc>
                <a:extLst>
                  <a:ext uri="{0D108BD9-81ED-4DB2-BD59-A6C34878D82A}">
                    <a16:rowId xmlns:a16="http://schemas.microsoft.com/office/drawing/2014/main" val="3637543726"/>
                  </a:ext>
                </a:extLst>
              </a:tr>
              <a:tr h="237486">
                <a:tc>
                  <a:txBody>
                    <a:bodyPr/>
                    <a:lstStyle/>
                    <a:p>
                      <a:pPr algn="ctr" fontAlgn="b"/>
                      <a:r>
                        <a:rPr lang="en-US" sz="1100" b="0" i="0" u="none" strike="noStrike" dirty="0">
                          <a:solidFill>
                            <a:srgbClr val="000000"/>
                          </a:solidFill>
                          <a:effectLst/>
                          <a:latin typeface="Segoe UI"/>
                        </a:rPr>
                        <a:t>9</a:t>
                      </a:r>
                    </a:p>
                  </a:txBody>
                  <a:tcPr marL="7620" marR="7620" marT="7620" marB="0" anchor="ctr"/>
                </a:tc>
                <a:tc>
                  <a:txBody>
                    <a:bodyPr/>
                    <a:lstStyle/>
                    <a:p>
                      <a:pPr algn="ctr" fontAlgn="ctr"/>
                      <a:r>
                        <a:rPr lang="en-US" sz="1100" b="0" i="0" u="none" strike="noStrike" dirty="0">
                          <a:solidFill>
                            <a:srgbClr val="000000"/>
                          </a:solidFill>
                          <a:effectLst/>
                          <a:latin typeface="Segoe UI"/>
                        </a:rPr>
                        <a:t>Italy</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W. Europe</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tc>
                  <a:txBody>
                    <a:bodyPr/>
                    <a:lstStyle/>
                    <a:p>
                      <a:pPr algn="ctr" fontAlgn="b"/>
                      <a:r>
                        <a:rPr lang="en-US" sz="1100" b="0" i="0" u="none" strike="noStrike" dirty="0">
                          <a:solidFill>
                            <a:srgbClr val="000000"/>
                          </a:solidFill>
                          <a:effectLst/>
                          <a:latin typeface="Segoe UI"/>
                        </a:rPr>
                        <a:t>62</a:t>
                      </a:r>
                    </a:p>
                  </a:txBody>
                  <a:tcPr marL="7620" marR="7620" marT="7620" marB="0" anchor="ctr"/>
                </a:tc>
                <a:extLst>
                  <a:ext uri="{0D108BD9-81ED-4DB2-BD59-A6C34878D82A}">
                    <a16:rowId xmlns:a16="http://schemas.microsoft.com/office/drawing/2014/main" val="3455466254"/>
                  </a:ext>
                </a:extLst>
              </a:tr>
              <a:tr h="237486">
                <a:tc>
                  <a:txBody>
                    <a:bodyPr/>
                    <a:lstStyle/>
                    <a:p>
                      <a:pPr algn="ctr" fontAlgn="b"/>
                      <a:r>
                        <a:rPr lang="en-US" sz="1100" b="0" i="0" u="none" strike="noStrike" dirty="0">
                          <a:solidFill>
                            <a:srgbClr val="000000"/>
                          </a:solidFill>
                          <a:effectLst/>
                          <a:latin typeface="Segoe UI"/>
                        </a:rPr>
                        <a:t>11</a:t>
                      </a:r>
                    </a:p>
                  </a:txBody>
                  <a:tcPr marL="7620" marR="7620" marT="7620" marB="0" anchor="ctr"/>
                </a:tc>
                <a:tc>
                  <a:txBody>
                    <a:bodyPr/>
                    <a:lstStyle/>
                    <a:p>
                      <a:pPr algn="ctr" fontAlgn="ctr"/>
                      <a:r>
                        <a:rPr lang="en-US" sz="1100" b="0" i="0" u="none" strike="noStrike" dirty="0">
                          <a:solidFill>
                            <a:srgbClr val="000000"/>
                          </a:solidFill>
                          <a:effectLst/>
                          <a:latin typeface="Segoe UI"/>
                        </a:rPr>
                        <a:t>Ireland</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W. Europe</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64</a:t>
                      </a:r>
                    </a:p>
                  </a:txBody>
                  <a:tcPr marL="7620" marR="7620" marT="7620" marB="0" anchor="ctr"/>
                </a:tc>
                <a:tc>
                  <a:txBody>
                    <a:bodyPr/>
                    <a:lstStyle/>
                    <a:p>
                      <a:pPr algn="ctr" fontAlgn="b"/>
                      <a:r>
                        <a:rPr lang="en-US" sz="1100" b="0" i="0" u="none" strike="noStrike" dirty="0">
                          <a:solidFill>
                            <a:srgbClr val="000000"/>
                          </a:solidFill>
                          <a:effectLst/>
                          <a:latin typeface="Segoe UI"/>
                        </a:rPr>
                        <a:t>68</a:t>
                      </a:r>
                    </a:p>
                  </a:txBody>
                  <a:tcPr marL="7620" marR="7620" marT="7620" marB="0" anchor="ctr"/>
                </a:tc>
                <a:extLst>
                  <a:ext uri="{0D108BD9-81ED-4DB2-BD59-A6C34878D82A}">
                    <a16:rowId xmlns:a16="http://schemas.microsoft.com/office/drawing/2014/main" val="4114489155"/>
                  </a:ext>
                </a:extLst>
              </a:tr>
              <a:tr h="237486">
                <a:tc>
                  <a:txBody>
                    <a:bodyPr/>
                    <a:lstStyle/>
                    <a:p>
                      <a:pPr algn="ctr" fontAlgn="b"/>
                      <a:r>
                        <a:rPr lang="en-US" sz="11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Hungary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606211057"/>
                  </a:ext>
                </a:extLst>
              </a:tr>
              <a:tr h="237486">
                <a:tc>
                  <a:txBody>
                    <a:bodyPr/>
                    <a:lstStyle/>
                    <a:p>
                      <a:pPr algn="ctr" fontAlgn="b"/>
                      <a:r>
                        <a:rPr lang="en-US" sz="1100" b="0" i="0" u="none" strike="noStrike" dirty="0">
                          <a:solidFill>
                            <a:srgbClr val="000000"/>
                          </a:solidFill>
                          <a:effectLst/>
                          <a:latin typeface="Segoe UI"/>
                        </a:rPr>
                        <a:t>19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Russia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CEE</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75</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74</a:t>
                      </a:r>
                    </a:p>
                  </a:txBody>
                  <a:tcPr marL="7620" marR="7620" marT="7620" marB="0" anchor="ctr"/>
                </a:tc>
                <a:extLst>
                  <a:ext uri="{0D108BD9-81ED-4DB2-BD59-A6C34878D82A}">
                    <a16:rowId xmlns:a16="http://schemas.microsoft.com/office/drawing/2014/main" val="510076188"/>
                  </a:ext>
                </a:extLst>
              </a:tr>
              <a:tr h="237486">
                <a:tc>
                  <a:txBody>
                    <a:bodyPr/>
                    <a:lstStyle/>
                    <a:p>
                      <a:pPr algn="ctr" fontAlgn="b"/>
                      <a:r>
                        <a:rPr lang="en-US" sz="1100" b="0" i="0" u="none" strike="noStrike" dirty="0">
                          <a:solidFill>
                            <a:srgbClr val="000000"/>
                          </a:solidFill>
                          <a:effectLst/>
                          <a:latin typeface="Segoe UI" panose="020B0502040204020203" pitchFamily="34" charset="0"/>
                        </a:rPr>
                        <a:t>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Malaysia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APAC</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56</a:t>
                      </a:r>
                    </a:p>
                  </a:txBody>
                  <a:tcPr marL="7620" marR="7620" marT="7620" marB="0" anchor="ctr"/>
                </a:tc>
                <a:tc>
                  <a:txBody>
                    <a:bodyPr/>
                    <a:lstStyle/>
                    <a:p>
                      <a:pPr algn="ctr" fontAlgn="b"/>
                      <a:r>
                        <a:rPr lang="en-US" sz="1100" b="0" i="0" u="none" strike="noStrike" dirty="0">
                          <a:solidFill>
                            <a:srgbClr val="000000"/>
                          </a:solidFill>
                          <a:effectLst/>
                          <a:latin typeface="Segoe UI"/>
                        </a:rPr>
                        <a:t>58</a:t>
                      </a:r>
                    </a:p>
                  </a:txBody>
                  <a:tcPr marL="7620" marR="7620" marT="7620" marB="0" anchor="ctr"/>
                </a:tc>
                <a:extLst>
                  <a:ext uri="{0D108BD9-81ED-4DB2-BD59-A6C34878D82A}">
                    <a16:rowId xmlns:a16="http://schemas.microsoft.com/office/drawing/2014/main" val="1290002646"/>
                  </a:ext>
                </a:extLst>
              </a:tr>
              <a:tr h="237486">
                <a:tc>
                  <a:txBody>
                    <a:bodyPr/>
                    <a:lstStyle/>
                    <a:p>
                      <a:pPr algn="ctr" fontAlgn="b"/>
                      <a:r>
                        <a:rPr lang="en-US" sz="1100" b="0" i="0" u="none" strike="noStrike" dirty="0">
                          <a:solidFill>
                            <a:srgbClr val="000000"/>
                          </a:solidFill>
                          <a:effectLst/>
                          <a:latin typeface="Segoe UI"/>
                        </a:rPr>
                        <a:t>7</a:t>
                      </a:r>
                    </a:p>
                  </a:txBody>
                  <a:tcPr marL="7620" marR="7620" marT="7620" marB="0" anchor="ctr"/>
                </a:tc>
                <a:tc>
                  <a:txBody>
                    <a:bodyPr/>
                    <a:lstStyle/>
                    <a:p>
                      <a:pPr algn="ctr" fontAlgn="ctr"/>
                      <a:r>
                        <a:rPr lang="en-US" sz="1100" b="0" i="0" u="none" strike="noStrike" dirty="0">
                          <a:solidFill>
                            <a:srgbClr val="000000"/>
                          </a:solidFill>
                          <a:effectLst/>
                          <a:latin typeface="Segoe UI"/>
                        </a:rPr>
                        <a:t>India</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63</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61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59</a:t>
                      </a:r>
                    </a:p>
                  </a:txBody>
                  <a:tcPr marL="7620" marR="7620" marT="7620" marB="0" anchor="ctr"/>
                </a:tc>
                <a:extLst>
                  <a:ext uri="{0D108BD9-81ED-4DB2-BD59-A6C34878D82A}">
                    <a16:rowId xmlns:a16="http://schemas.microsoft.com/office/drawing/2014/main" val="1026544535"/>
                  </a:ext>
                </a:extLst>
              </a:tr>
              <a:tr h="237486">
                <a:tc>
                  <a:txBody>
                    <a:bodyPr/>
                    <a:lstStyle/>
                    <a:p>
                      <a:pPr algn="ctr" fontAlgn="b"/>
                      <a:r>
                        <a:rPr lang="en-US" sz="1100" b="0" i="0" u="none" strike="noStrike" dirty="0">
                          <a:solidFill>
                            <a:srgbClr val="000000"/>
                          </a:solidFill>
                          <a:effectLst/>
                          <a:latin typeface="Segoe UI" panose="020B0502040204020203" pitchFamily="34" charset="0"/>
                        </a:rPr>
                        <a:t>10</a:t>
                      </a:r>
                    </a:p>
                  </a:txBody>
                  <a:tcPr marL="7620" marR="7620" marT="7620" marB="0" anchor="ctr"/>
                </a:tc>
                <a:tc>
                  <a:txBody>
                    <a:bodyPr/>
                    <a:lstStyle/>
                    <a:p>
                      <a:pPr algn="ctr" fontAlgn="ctr"/>
                      <a:r>
                        <a:rPr lang="en-US" sz="1100" b="0" i="0" u="none" strike="noStrike" dirty="0">
                          <a:solidFill>
                            <a:srgbClr val="000000"/>
                          </a:solidFill>
                          <a:effectLst/>
                          <a:latin typeface="Segoe UI"/>
                        </a:rPr>
                        <a:t>Singapore</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a:ea typeface="+mn-ea"/>
                          <a:cs typeface="+mn-cs"/>
                        </a:rPr>
                        <a:t>APAC</a:t>
                      </a:r>
                      <a:endParaRPr lang="en-US" sz="1100" b="0" i="0" u="none" strike="noStrike" dirty="0">
                        <a:solidFill>
                          <a:srgbClr val="000000"/>
                        </a:solidFill>
                        <a:effectLst/>
                        <a:latin typeface="Segoe UI"/>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ct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63</a:t>
                      </a:r>
                    </a:p>
                  </a:txBody>
                  <a:tcPr marL="7620" marR="7620" marT="7620" marB="0" anchor="ctr"/>
                </a:tc>
                <a:extLst>
                  <a:ext uri="{0D108BD9-81ED-4DB2-BD59-A6C34878D82A}">
                    <a16:rowId xmlns:a16="http://schemas.microsoft.com/office/drawing/2014/main" val="1881250121"/>
                  </a:ext>
                </a:extLst>
              </a:tr>
              <a:tr h="237486">
                <a:tc>
                  <a:txBody>
                    <a:bodyPr/>
                    <a:lstStyle/>
                    <a:p>
                      <a:pPr algn="ctr" fontAlgn="b"/>
                      <a:r>
                        <a:rPr lang="en-US" sz="1100" b="0" i="0" u="none" strike="noStrike" dirty="0">
                          <a:solidFill>
                            <a:srgbClr val="000000"/>
                          </a:solidFill>
                          <a:effectLst/>
                          <a:latin typeface="Segoe UI"/>
                        </a:rPr>
                        <a:t>15</a:t>
                      </a:r>
                    </a:p>
                  </a:txBody>
                  <a:tcPr marL="7620" marR="7620" marT="7620" marB="0" anchor="ctr"/>
                </a:tc>
                <a:tc>
                  <a:txBody>
                    <a:bodyPr/>
                    <a:lstStyle/>
                    <a:p>
                      <a:pPr algn="ctr" fontAlgn="ctr"/>
                      <a:r>
                        <a:rPr lang="en-US" sz="1100" b="0" i="0" u="none" strike="noStrike" dirty="0">
                          <a:solidFill>
                            <a:srgbClr val="000000"/>
                          </a:solidFill>
                          <a:effectLst/>
                          <a:latin typeface="Segoe UI"/>
                        </a:rPr>
                        <a:t>Vietnam</a:t>
                      </a:r>
                    </a:p>
                  </a:txBody>
                  <a:tcPr marL="7620" marR="7620" marT="7620" marB="0" anchor="ctr"/>
                </a:tc>
                <a:tc>
                  <a:txBody>
                    <a:bodyPr/>
                    <a:lstStyle/>
                    <a:p>
                      <a:pPr algn="ctr" fontAlgn="ct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APAC</a:t>
                      </a:r>
                      <a:endParaRPr lang="en-US" sz="1100" b="0" i="0" u="none" strike="noStrike" dirty="0">
                        <a:solidFill>
                          <a:srgbClr val="000000"/>
                        </a:solidFill>
                        <a:effectLst/>
                        <a:latin typeface="Segoe UI" panose="020B0502040204020203" pitchFamily="34" charset="0"/>
                      </a:endParaRP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71</a:t>
                      </a:r>
                    </a:p>
                  </a:txBody>
                  <a:tcPr marL="7620" marR="7620" marT="7620" marB="0" anchor="ctr"/>
                </a:tc>
                <a:extLst>
                  <a:ext uri="{0D108BD9-81ED-4DB2-BD59-A6C34878D82A}">
                    <a16:rowId xmlns:a16="http://schemas.microsoft.com/office/drawing/2014/main" val="576246127"/>
                  </a:ext>
                </a:extLst>
              </a:tr>
              <a:tr h="237486">
                <a:tc>
                  <a:txBody>
                    <a:bodyPr/>
                    <a:lstStyle/>
                    <a:p>
                      <a:pPr algn="ctr" fontAlgn="b"/>
                      <a:r>
                        <a:rPr lang="en-US" sz="11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100" b="0" i="0" u="none" strike="noStrike" dirty="0">
                          <a:solidFill>
                            <a:srgbClr val="000000"/>
                          </a:solidFill>
                          <a:effectLst/>
                          <a:latin typeface="Segoe UI"/>
                        </a:rPr>
                        <a:t>Mexico</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76</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69</a:t>
                      </a:r>
                    </a:p>
                  </a:txBody>
                  <a:tcPr marL="7620" marR="7620" marT="7620" marB="0" anchor="ctr"/>
                </a:tc>
                <a:extLst>
                  <a:ext uri="{0D108BD9-81ED-4DB2-BD59-A6C34878D82A}">
                    <a16:rowId xmlns:a16="http://schemas.microsoft.com/office/drawing/2014/main" val="4060768181"/>
                  </a:ext>
                </a:extLst>
              </a:tr>
              <a:tr h="237486">
                <a:tc>
                  <a:txBody>
                    <a:bodyPr/>
                    <a:lstStyle/>
                    <a:p>
                      <a:pPr algn="ctr" fontAlgn="b"/>
                      <a:r>
                        <a:rPr lang="en-US" sz="1100" b="0" i="0" u="none" strike="noStrike" dirty="0">
                          <a:solidFill>
                            <a:srgbClr val="000000"/>
                          </a:solidFill>
                          <a:effectLst/>
                          <a:latin typeface="Segoe UI"/>
                        </a:rPr>
                        <a:t>13</a:t>
                      </a:r>
                    </a:p>
                  </a:txBody>
                  <a:tcPr marL="7620" marR="7620" marT="7620" marB="0" anchor="ctr"/>
                </a:tc>
                <a:tc>
                  <a:txBody>
                    <a:bodyPr/>
                    <a:lstStyle/>
                    <a:p>
                      <a:pPr algn="ctr" fontAlgn="ctr"/>
                      <a:r>
                        <a:rPr lang="en-US" sz="1100" b="0" i="0" u="none" strike="noStrike" dirty="0">
                          <a:solidFill>
                            <a:srgbClr val="000000"/>
                          </a:solidFill>
                          <a:effectLst/>
                          <a:latin typeface="Segoe UI"/>
                        </a:rPr>
                        <a:t>Brazil</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70</a:t>
                      </a:r>
                    </a:p>
                  </a:txBody>
                  <a:tcPr marL="7620" marR="7620" marT="7620" marB="0" anchor="ctr"/>
                </a:tc>
                <a:extLst>
                  <a:ext uri="{0D108BD9-81ED-4DB2-BD59-A6C34878D82A}">
                    <a16:rowId xmlns:a16="http://schemas.microsoft.com/office/drawing/2014/main" val="4038536734"/>
                  </a:ext>
                </a:extLst>
              </a:tr>
              <a:tr h="237486">
                <a:tc>
                  <a:txBody>
                    <a:bodyPr/>
                    <a:lstStyle/>
                    <a:p>
                      <a:pPr algn="ctr" fontAlgn="b"/>
                      <a:r>
                        <a:rPr lang="en-US" sz="1100" b="0" i="0" u="none" strike="noStrike" dirty="0">
                          <a:solidFill>
                            <a:srgbClr val="000000"/>
                          </a:solidFill>
                          <a:effectLst/>
                          <a:latin typeface="Segoe UI"/>
                        </a:rPr>
                        <a:t>17</a:t>
                      </a:r>
                    </a:p>
                  </a:txBody>
                  <a:tcPr marL="7620" marR="7620" marT="7620" marB="0" anchor="ctr"/>
                </a:tc>
                <a:tc>
                  <a:txBody>
                    <a:bodyPr/>
                    <a:lstStyle/>
                    <a:p>
                      <a:pPr algn="ctr" fontAlgn="ctr"/>
                      <a:r>
                        <a:rPr lang="en-US" sz="1100" b="0" i="0" u="none" strike="noStrike" dirty="0">
                          <a:solidFill>
                            <a:srgbClr val="000000"/>
                          </a:solidFill>
                          <a:effectLst/>
                          <a:latin typeface="Segoe UI"/>
                        </a:rPr>
                        <a:t>Colombia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extLst>
                  <a:ext uri="{0D108BD9-81ED-4DB2-BD59-A6C34878D82A}">
                    <a16:rowId xmlns:a16="http://schemas.microsoft.com/office/drawing/2014/main" val="2039477326"/>
                  </a:ext>
                </a:extLst>
              </a:tr>
              <a:tr h="237486">
                <a:tc>
                  <a:txBody>
                    <a:bodyPr/>
                    <a:lstStyle/>
                    <a:p>
                      <a:pPr algn="ctr" fontAlgn="b"/>
                      <a:r>
                        <a:rPr lang="en-US" sz="1100" b="0" i="0" u="none" strike="noStrike" dirty="0">
                          <a:solidFill>
                            <a:srgbClr val="000000"/>
                          </a:solidFill>
                          <a:effectLst/>
                          <a:latin typeface="Segoe UI"/>
                        </a:rPr>
                        <a:t>18</a:t>
                      </a:r>
                    </a:p>
                  </a:txBody>
                  <a:tcPr marL="7620" marR="7620" marT="7620" marB="0" anchor="ctr"/>
                </a:tc>
                <a:tc>
                  <a:txBody>
                    <a:bodyPr/>
                    <a:lstStyle/>
                    <a:p>
                      <a:pPr algn="ctr" fontAlgn="ctr"/>
                      <a:r>
                        <a:rPr lang="en-US" sz="1100" b="0" i="0" u="none" strike="noStrike" dirty="0">
                          <a:solidFill>
                            <a:srgbClr val="000000"/>
                          </a:solidFill>
                          <a:effectLst/>
                          <a:latin typeface="Segoe UI"/>
                        </a:rPr>
                        <a:t>Argentina</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tc>
                  <a:txBody>
                    <a:bodyPr/>
                    <a:lstStyle/>
                    <a:p>
                      <a:pPr algn="ctr" fontAlgn="b"/>
                      <a:r>
                        <a:rPr lang="en-US" sz="1100" b="0" i="0" u="none" strike="noStrike" dirty="0">
                          <a:solidFill>
                            <a:srgbClr val="000000"/>
                          </a:solidFill>
                          <a:effectLst/>
                          <a:latin typeface="Segoe UI"/>
                        </a:rPr>
                        <a:t>74</a:t>
                      </a:r>
                    </a:p>
                  </a:txBody>
                  <a:tcPr marL="7620" marR="7620" marT="7620" marB="0" anchor="ctr"/>
                </a:tc>
                <a:extLst>
                  <a:ext uri="{0D108BD9-81ED-4DB2-BD59-A6C34878D82A}">
                    <a16:rowId xmlns:a16="http://schemas.microsoft.com/office/drawing/2014/main" val="4201100171"/>
                  </a:ext>
                </a:extLst>
              </a:tr>
              <a:tr h="237486">
                <a:tc>
                  <a:txBody>
                    <a:bodyPr/>
                    <a:lstStyle/>
                    <a:p>
                      <a:pPr algn="ctr" fontAlgn="b"/>
                      <a:r>
                        <a:rPr lang="en-US" sz="11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fontAlgn="ctr"/>
                      <a:r>
                        <a:rPr lang="en-US" sz="1100" b="0" i="0" u="none" strike="noStrike" dirty="0">
                          <a:solidFill>
                            <a:srgbClr val="000000"/>
                          </a:solidFill>
                          <a:effectLst/>
                          <a:latin typeface="Segoe UI"/>
                        </a:rPr>
                        <a:t>Chile</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Latam</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73</a:t>
                      </a:r>
                    </a:p>
                  </a:txBody>
                  <a:tcPr marL="7620" marR="7620" marT="7620" marB="0" anchor="ctr"/>
                </a:tc>
                <a:tc>
                  <a:txBody>
                    <a:bodyPr/>
                    <a:lstStyle/>
                    <a:p>
                      <a:pPr algn="ctr" fontAlgn="b"/>
                      <a:r>
                        <a:rPr lang="en-US" sz="1100" b="0" i="0" u="none" strike="noStrike" dirty="0">
                          <a:solidFill>
                            <a:srgbClr val="000000"/>
                          </a:solidFill>
                          <a:effectLst/>
                          <a:latin typeface="Segoe UI"/>
                        </a:rPr>
                        <a:t>75</a:t>
                      </a:r>
                    </a:p>
                  </a:txBody>
                  <a:tcPr marL="7620" marR="7620" marT="7620" marB="0" anchor="ctr"/>
                </a:tc>
                <a:extLst>
                  <a:ext uri="{0D108BD9-81ED-4DB2-BD59-A6C34878D82A}">
                    <a16:rowId xmlns:a16="http://schemas.microsoft.com/office/drawing/2014/main" val="810437113"/>
                  </a:ext>
                </a:extLst>
              </a:tr>
              <a:tr h="279396">
                <a:tc>
                  <a:txBody>
                    <a:bodyPr/>
                    <a:lstStyle/>
                    <a:p>
                      <a:pPr algn="ctr" fontAlgn="b"/>
                      <a:r>
                        <a:rPr lang="en-US" sz="1100" b="0" i="0" u="none" strike="noStrike" dirty="0">
                          <a:solidFill>
                            <a:srgbClr val="000000"/>
                          </a:solidFill>
                          <a:effectLst/>
                          <a:latin typeface="Segoe UI"/>
                        </a:rPr>
                        <a:t>22</a:t>
                      </a:r>
                    </a:p>
                  </a:txBody>
                  <a:tcPr marL="7620" marR="7620" marT="7620" marB="0" anchor="ctr"/>
                </a:tc>
                <a:tc>
                  <a:txBody>
                    <a:bodyPr/>
                    <a:lstStyle/>
                    <a:p>
                      <a:pPr algn="ctr" fontAlgn="ctr"/>
                      <a:r>
                        <a:rPr lang="en-US" sz="1100" b="0" i="0" u="none" strike="noStrike" dirty="0">
                          <a:solidFill>
                            <a:srgbClr val="000000"/>
                          </a:solidFill>
                          <a:effectLst/>
                          <a:latin typeface="Segoe UI"/>
                        </a:rPr>
                        <a:t>Peru</a:t>
                      </a:r>
                    </a:p>
                  </a:txBody>
                  <a:tcPr marL="7620" marR="7620" marT="7620" marB="0" anchor="ct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Latam</a:t>
                      </a:r>
                    </a:p>
                  </a:txBody>
                  <a:tcPr marL="7620" marR="7620" marT="7620" marB="0" anchor="ctr"/>
                </a:tc>
                <a:tc>
                  <a:txBody>
                    <a:bodyPr/>
                    <a:lstStyle/>
                    <a:p>
                      <a:pPr algn="ctr" fontAlgn="b"/>
                      <a:endParaRPr lang="en-US" sz="1100" b="0" i="0" u="none" strike="noStrike">
                        <a:solidFill>
                          <a:srgbClr val="000000"/>
                        </a:solidFill>
                        <a:effectLst/>
                        <a:latin typeface="Segoe UI" panose="020B0502040204020203"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79</a:t>
                      </a:r>
                    </a:p>
                  </a:txBody>
                  <a:tcPr marL="7620" marR="7620" marT="7620" marB="0" anchor="ctr"/>
                </a:tc>
                <a:extLst>
                  <a:ext uri="{0D108BD9-81ED-4DB2-BD59-A6C34878D82A}">
                    <a16:rowId xmlns:a16="http://schemas.microsoft.com/office/drawing/2014/main" val="3633336904"/>
                  </a:ext>
                </a:extLst>
              </a:tr>
              <a:tr h="279396">
                <a:tc>
                  <a:txBody>
                    <a:bodyPr/>
                    <a:lstStyle/>
                    <a:p>
                      <a:pPr algn="ctr" fontAlgn="b"/>
                      <a:r>
                        <a:rPr lang="en-US" sz="11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fontAlgn="ctr"/>
                      <a:r>
                        <a:rPr lang="en-US" sz="1100" b="0" i="0" u="none" strike="noStrike" dirty="0">
                          <a:solidFill>
                            <a:srgbClr val="000000"/>
                          </a:solidFill>
                          <a:effectLst/>
                          <a:latin typeface="Segoe UI"/>
                        </a:rPr>
                        <a:t>Turkey</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tc>
                  <a:txBody>
                    <a:bodyPr/>
                    <a:lstStyle/>
                    <a:p>
                      <a:pPr algn="ctr" fontAlgn="b"/>
                      <a:r>
                        <a:rPr lang="en-US" sz="1100" b="0" i="0" u="none" strike="noStrike" dirty="0">
                          <a:solidFill>
                            <a:srgbClr val="000000"/>
                          </a:solidFill>
                          <a:effectLst/>
                          <a:latin typeface="Segoe UI"/>
                        </a:rPr>
                        <a:t>72</a:t>
                      </a:r>
                    </a:p>
                  </a:txBody>
                  <a:tcPr marL="7620" marR="7620" marT="7620" marB="0" anchor="ctr"/>
                </a:tc>
                <a:tc>
                  <a:txBody>
                    <a:bodyPr/>
                    <a:lstStyle/>
                    <a:p>
                      <a:pPr algn="ctr" fontAlgn="b"/>
                      <a:r>
                        <a:rPr lang="en-US" sz="1100" b="0" i="0" u="none" strike="noStrike" dirty="0">
                          <a:solidFill>
                            <a:srgbClr val="000000"/>
                          </a:solidFill>
                          <a:effectLst/>
                          <a:latin typeface="Segoe UI"/>
                        </a:rPr>
                        <a:t>71</a:t>
                      </a:r>
                    </a:p>
                  </a:txBody>
                  <a:tcPr marL="7620" marR="7620" marT="7620" marB="0" anchor="ctr"/>
                </a:tc>
                <a:extLst>
                  <a:ext uri="{0D108BD9-81ED-4DB2-BD59-A6C34878D82A}">
                    <a16:rowId xmlns:a16="http://schemas.microsoft.com/office/drawing/2014/main" val="4255655544"/>
                  </a:ext>
                </a:extLst>
              </a:tr>
              <a:tr h="279396">
                <a:tc>
                  <a:txBody>
                    <a:bodyPr/>
                    <a:lstStyle/>
                    <a:p>
                      <a:pPr algn="ctr" fontAlgn="b"/>
                      <a:r>
                        <a:rPr lang="en-US" sz="11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South Africa</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MEA</a:t>
                      </a:r>
                    </a:p>
                  </a:txBody>
                  <a:tcPr marL="7620" marR="7620" marT="7620" marB="0" anchor="ctr"/>
                </a:tc>
                <a:tc>
                  <a:txBody>
                    <a:bodyPr/>
                    <a:lstStyle/>
                    <a:p>
                      <a:pPr algn="ctr" fontAlgn="b"/>
                      <a:r>
                        <a:rPr lang="en-US" sz="1100" b="0" i="0" u="none" strike="noStrike" dirty="0">
                          <a:solidFill>
                            <a:srgbClr val="000000"/>
                          </a:solidFill>
                          <a:effectLst/>
                          <a:latin typeface="Segoe UI"/>
                        </a:rPr>
                        <a:t>78</a:t>
                      </a:r>
                    </a:p>
                  </a:txBody>
                  <a:tcPr marL="7620" marR="7620" marT="7620" marB="0" anchor="ctr"/>
                </a:tc>
                <a:tc>
                  <a:txBody>
                    <a:bodyPr/>
                    <a:lstStyle/>
                    <a:p>
                      <a:pPr algn="ctr" fontAlgn="b"/>
                      <a:r>
                        <a:rPr lang="en-US" sz="1100" b="0" i="0" u="none" strike="noStrike" dirty="0">
                          <a:solidFill>
                            <a:srgbClr val="000000"/>
                          </a:solidFill>
                          <a:effectLst/>
                          <a:latin typeface="Segoe UI"/>
                        </a:rPr>
                        <a:t>77</a:t>
                      </a:r>
                    </a:p>
                  </a:txBody>
                  <a:tcPr marL="7620" marR="7620" marT="7620" marB="0" anchor="ctr"/>
                </a:tc>
                <a:tc>
                  <a:txBody>
                    <a:bodyPr/>
                    <a:lstStyle/>
                    <a:p>
                      <a:pPr algn="ctr" fontAlgn="b"/>
                      <a:r>
                        <a:rPr lang="en-US" sz="1100" b="0" i="0" u="none" strike="noStrike" dirty="0">
                          <a:solidFill>
                            <a:srgbClr val="000000"/>
                          </a:solidFill>
                          <a:effectLst/>
                          <a:latin typeface="Segoe UI" panose="020B0502040204020203" pitchFamily="34" charset="0"/>
                        </a:rPr>
                        <a:t>78</a:t>
                      </a:r>
                    </a:p>
                  </a:txBody>
                  <a:tcPr marL="7620" marR="7620" marT="7620" marB="0" anchor="ctr"/>
                </a:tc>
                <a:extLst>
                  <a:ext uri="{0D108BD9-81ED-4DB2-BD59-A6C34878D82A}">
                    <a16:rowId xmlns:a16="http://schemas.microsoft.com/office/drawing/2014/main" val="1247029946"/>
                  </a:ext>
                </a:extLst>
              </a:tr>
            </a:tbl>
          </a:graphicData>
        </a:graphic>
      </p:graphicFrame>
      <p:sp>
        <p:nvSpPr>
          <p:cNvPr id="6" name="Rectangle 5">
            <a:extLst>
              <a:ext uri="{FF2B5EF4-FFF2-40B4-BE49-F238E27FC236}">
                <a16:creationId xmlns:a16="http://schemas.microsoft.com/office/drawing/2014/main" id="{E95C1902-7542-4B38-8000-ECF15BEA9754}"/>
              </a:ext>
            </a:extLst>
          </p:cNvPr>
          <p:cNvSpPr/>
          <p:nvPr/>
        </p:nvSpPr>
        <p:spPr>
          <a:xfrm>
            <a:off x="50240" y="6594415"/>
            <a:ext cx="5354471" cy="400110"/>
          </a:xfrm>
          <a:prstGeom prst="rect">
            <a:avLst/>
          </a:prstGeom>
        </p:spPr>
        <p:txBody>
          <a:bodyPr wrap="square">
            <a:spAutoFit/>
          </a:bodyPr>
          <a:lstStyle/>
          <a:p>
            <a:r>
              <a:rPr lang="en-US" sz="1000" i="1" dirty="0">
                <a:solidFill>
                  <a:schemeClr val="bg1">
                    <a:lumMod val="50000"/>
                    <a:lumOff val="50000"/>
                  </a:schemeClr>
                </a:solidFill>
              </a:rPr>
              <a:t>*Worldwide trend based on 20 countries common in latest research and prior year</a:t>
            </a:r>
          </a:p>
          <a:p>
            <a:r>
              <a:rPr lang="en-US" sz="1000" i="1" dirty="0">
                <a:solidFill>
                  <a:schemeClr val="tx1">
                    <a:lumMod val="50000"/>
                  </a:schemeClr>
                </a:solidFill>
              </a:rPr>
              <a:t>Q2: Which of these has ever happened to you or to a friend/family member ONLINE?</a:t>
            </a:r>
            <a:endParaRPr lang="en-US" sz="1000" i="1" dirty="0">
              <a:solidFill>
                <a:schemeClr val="bg1">
                  <a:lumMod val="50000"/>
                  <a:lumOff val="50000"/>
                </a:schemeClr>
              </a:solidFill>
            </a:endParaRPr>
          </a:p>
        </p:txBody>
      </p:sp>
    </p:spTree>
    <p:extLst>
      <p:ext uri="{BB962C8B-B14F-4D97-AF65-F5344CB8AC3E}">
        <p14:creationId xmlns:p14="http://schemas.microsoft.com/office/powerpoint/2010/main" val="3156977663"/>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CAC8DEED5644AAE8B4A2DB68BF41F" ma:contentTypeVersion="17" ma:contentTypeDescription="Create a new document." ma:contentTypeScope="" ma:versionID="daa5d6614da588a5bbdcbbfd5ed96a7b">
  <xsd:schema xmlns:xsd="http://www.w3.org/2001/XMLSchema" xmlns:xs="http://www.w3.org/2001/XMLSchema" xmlns:p="http://schemas.microsoft.com/office/2006/metadata/properties" xmlns:ns1="http://schemas.microsoft.com/sharepoint/v3" xmlns:ns2="267b04ac-9b2d-4d02-8871-d86a5c3508e4" xmlns:ns3="e8df3db0-9164-4153-b116-15b48c547070" targetNamespace="http://schemas.microsoft.com/office/2006/metadata/properties" ma:root="true" ma:fieldsID="1c3a12f178ccb8211343b8961a6a5d2a" ns1:_="" ns2:_="" ns3:_="">
    <xsd:import namespace="http://schemas.microsoft.com/sharepoint/v3"/>
    <xsd:import namespace="267b04ac-9b2d-4d02-8871-d86a5c3508e4"/>
    <xsd:import namespace="e8df3db0-9164-4153-b116-15b48c5470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Notes0"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7b04ac-9b2d-4d02-8871-d86a5c3508e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df3db0-9164-4153-b116-15b48c54707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description="" ma:internalName="MediaServiceOCR" ma:readOnly="true">
      <xsd:simpleType>
        <xsd:restriction base="dms:Note">
          <xsd:maxLength value="255"/>
        </xsd:restriction>
      </xsd:simpleType>
    </xsd:element>
    <xsd:element name="Notes0" ma:index="19" nillable="true" ma:displayName="Notes" ma:internalName="Notes0">
      <xsd:simpleType>
        <xsd:restriction base="dms:Text">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e8df3db0-9164-4153-b116-15b48c547070" xsi:nil="true"/>
    <_ip_UnifiedCompliancePolicyProperties xmlns="http://schemas.microsoft.com/sharepoint/v3" xsi:nil="true"/>
    <MediaServiceKeyPoints xmlns="e8df3db0-9164-4153-b116-15b48c547070"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98D34FC-2D6A-4BD0-854D-898E55CD1BA3}"/>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terms/"/>
    <ds:schemaRef ds:uri="http://purl.org/dc/dcmitype/"/>
    <ds:schemaRef ds:uri="http://schemas.microsoft.com/office/2006/documentManagement/types"/>
    <ds:schemaRef ds:uri="230e9df3-be65-4c73-a93b-d1236ebd677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315588</TotalTime>
  <Words>1185</Words>
  <Application>Microsoft Office PowerPoint</Application>
  <PresentationFormat>Custom</PresentationFormat>
  <Paragraphs>264</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Segoe UI</vt:lpstr>
      <vt:lpstr>Segoe UI Light</vt:lpstr>
      <vt:lpstr>Wingdings</vt:lpstr>
      <vt:lpstr>Wingdings 3</vt:lpstr>
      <vt:lpstr>MSVID_Purple269_16x9_2012-08-18</vt:lpstr>
      <vt:lpstr>Civility, Safety &amp; Interaction Online</vt:lpstr>
      <vt:lpstr>Key Findings – United States</vt:lpstr>
      <vt:lpstr>Nature of online risk types in the U.S.</vt:lpstr>
      <vt:lpstr>Social circles became riskier in the U.S.</vt:lpstr>
      <vt:lpstr>Severe pain from online risks was lower in the U.S.</vt:lpstr>
      <vt:lpstr>The U.S. fared better in consequences from risks, but showed bigger drops in positive actions taken following online risk exposure</vt:lpstr>
      <vt:lpstr>Millennials and teenage girls were hit the hardest</vt:lpstr>
      <vt:lpstr>More teens asked for help with online risks</vt:lpstr>
      <vt:lpstr>DCI trend</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Thomas Wong</dc:creator>
  <cp:lastModifiedBy>Melissa Coutts</cp:lastModifiedBy>
  <cp:revision>6617</cp:revision>
  <cp:lastPrinted>2019-01-23T16:55:11Z</cp:lastPrinted>
  <dcterms:created xsi:type="dcterms:W3CDTF">2013-07-29T23:33:21Z</dcterms:created>
  <dcterms:modified xsi:type="dcterms:W3CDTF">2019-01-23T16:55:14Z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0x0101004E3CAC8DEED5644AAE8B4A2DB68BF41F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Owner">
    <vt:lpwstr>jbeau@microsoft.com</vt:lpwstr>
  </property>
  <property fmtid="{D5CDD505-2E9C-101B-9397-08002B2CF9AE}" pid="10" name="MSIP_Label_f42aa342-8706-4288-bd11-ebb85995028c_SetDate">
    <vt:lpwstr>2018-09-12T18:05:05.2656379Z</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